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5" r:id="rId6"/>
    <p:sldId id="258" r:id="rId7"/>
    <p:sldId id="262" r:id="rId8"/>
    <p:sldId id="270" r:id="rId9"/>
    <p:sldId id="271" r:id="rId10"/>
    <p:sldId id="272" r:id="rId11"/>
    <p:sldId id="273" r:id="rId12"/>
    <p:sldId id="274" r:id="rId13"/>
    <p:sldId id="275" r:id="rId14"/>
    <p:sldId id="276" r:id="rId15"/>
    <p:sldId id="269" r:id="rId16"/>
    <p:sldId id="277" r:id="rId17"/>
    <p:sldId id="263" r:id="rId18"/>
    <p:sldId id="264" r:id="rId19"/>
    <p:sldId id="266" r:id="rId20"/>
    <p:sldId id="267" r:id="rId21"/>
    <p:sldId id="268" r:id="rId22"/>
    <p:sldId id="279" r:id="rId23"/>
    <p:sldId id="283" r:id="rId24"/>
    <p:sldId id="284" r:id="rId25"/>
    <p:sldId id="282" r:id="rId26"/>
    <p:sldId id="281" r:id="rId27"/>
    <p:sldId id="280" r:id="rId28"/>
    <p:sldId id="285" r:id="rId29"/>
    <p:sldId id="286" r:id="rId30"/>
    <p:sldId id="290" r:id="rId31"/>
    <p:sldId id="291" r:id="rId32"/>
    <p:sldId id="287" r:id="rId33"/>
    <p:sldId id="292" r:id="rId34"/>
    <p:sldId id="288"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7" r:id="rId56"/>
    <p:sldId id="318" r:id="rId57"/>
    <p:sldId id="319" r:id="rId58"/>
    <p:sldId id="314" r:id="rId59"/>
    <p:sldId id="315" r:id="rId60"/>
    <p:sldId id="316"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7" r:id="rId78"/>
    <p:sldId id="338" r:id="rId79"/>
    <p:sldId id="339" r:id="rId80"/>
    <p:sldId id="340" r:id="rId81"/>
    <p:sldId id="341" r:id="rId82"/>
    <p:sldId id="342" r:id="rId83"/>
    <p:sldId id="343" r:id="rId84"/>
    <p:sldId id="344" r:id="rId85"/>
    <p:sldId id="345" r:id="rId86"/>
    <p:sldId id="346" r:id="rId87"/>
    <p:sldId id="352" r:id="rId88"/>
    <p:sldId id="353" r:id="rId89"/>
    <p:sldId id="355" r:id="rId90"/>
    <p:sldId id="356" r:id="rId91"/>
    <p:sldId id="354" r:id="rId92"/>
    <p:sldId id="347" r:id="rId93"/>
    <p:sldId id="336"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90129C-D0B2-424B-8592-FF2101BDC0C0}">
          <p14:sldIdLst>
            <p14:sldId id="256"/>
            <p14:sldId id="259"/>
            <p14:sldId id="260"/>
            <p14:sldId id="261"/>
            <p14:sldId id="265"/>
            <p14:sldId id="258"/>
            <p14:sldId id="262"/>
            <p14:sldId id="270"/>
            <p14:sldId id="271"/>
            <p14:sldId id="272"/>
            <p14:sldId id="273"/>
            <p14:sldId id="274"/>
            <p14:sldId id="275"/>
            <p14:sldId id="276"/>
            <p14:sldId id="269"/>
            <p14:sldId id="277"/>
            <p14:sldId id="263"/>
            <p14:sldId id="264"/>
            <p14:sldId id="266"/>
            <p14:sldId id="267"/>
            <p14:sldId id="268"/>
          </p14:sldIdLst>
        </p14:section>
        <p14:section name="F-Test" id="{2877AFBE-9D49-4D7F-8032-3FE423A382CE}">
          <p14:sldIdLst>
            <p14:sldId id="279"/>
            <p14:sldId id="283"/>
            <p14:sldId id="284"/>
            <p14:sldId id="282"/>
            <p14:sldId id="281"/>
            <p14:sldId id="280"/>
            <p14:sldId id="285"/>
            <p14:sldId id="286"/>
          </p14:sldIdLst>
        </p14:section>
        <p14:section name="Chi-square test" id="{D34F0A42-4F9B-4BBE-AE7B-09777FAB07D3}">
          <p14:sldIdLst>
            <p14:sldId id="290"/>
            <p14:sldId id="291"/>
            <p14:sldId id="287"/>
            <p14:sldId id="292"/>
            <p14:sldId id="288"/>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7"/>
            <p14:sldId id="318"/>
            <p14:sldId id="319"/>
            <p14:sldId id="314"/>
            <p14:sldId id="315"/>
            <p14:sldId id="316"/>
          </p14:sldIdLst>
        </p14:section>
        <p14:section name="Design of Experiments" id="{DEA1932F-1C7B-49A9-9A02-9096E40721D3}">
          <p14:sldIdLst>
            <p14:sldId id="320"/>
            <p14:sldId id="321"/>
            <p14:sldId id="322"/>
            <p14:sldId id="323"/>
            <p14:sldId id="324"/>
            <p14:sldId id="325"/>
            <p14:sldId id="326"/>
            <p14:sldId id="327"/>
            <p14:sldId id="328"/>
            <p14:sldId id="329"/>
            <p14:sldId id="330"/>
            <p14:sldId id="331"/>
            <p14:sldId id="332"/>
            <p14:sldId id="333"/>
            <p14:sldId id="334"/>
            <p14:sldId id="335"/>
            <p14:sldId id="337"/>
            <p14:sldId id="338"/>
            <p14:sldId id="339"/>
            <p14:sldId id="340"/>
            <p14:sldId id="341"/>
            <p14:sldId id="342"/>
            <p14:sldId id="343"/>
            <p14:sldId id="344"/>
            <p14:sldId id="345"/>
            <p14:sldId id="346"/>
            <p14:sldId id="352"/>
            <p14:sldId id="353"/>
            <p14:sldId id="355"/>
            <p14:sldId id="356"/>
            <p14:sldId id="354"/>
            <p14:sldId id="347"/>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4T16:27:25.866"/>
    </inkml:context>
    <inkml:brush xml:id="br0">
      <inkml:brushProperty name="width" value="0.35" units="cm"/>
      <inkml:brushProperty name="height" value="0.35" units="cm"/>
      <inkml:brushProperty name="color" value="#FFFFFF"/>
    </inkml:brush>
  </inkml:definitions>
  <inkml:trace contextRef="#ctx0" brushRef="#br0">399 203 24575,'3'-3'0,"0"0"0,1 1 0,-1 0 0,1 0 0,0 0 0,-1 0 0,1 0 0,0 1 0,0 0 0,0 0 0,7-1 0,49-3 0,-43 4 0,110-2 0,-68 3 0,0-2 0,98-17 0,162-42 0,-216 46 0,117-1 0,-57 2 0,18 0 0,1030 15 0,-1179-2 0,-1-2 0,34-8 0,-31 5 0,48-3 0,364 8 0,-214 3 0,498-2 0,-675 3 0,107 19 0,-25-1 0,254 14 0,-266-32 0,-5 0 0,-109-2 0,1 2 0,-1-1 0,0 1 0,0 1 0,0 0 0,0 0 0,19 12 0,67 50 0,-75-50 0,-9-6 0,0 0 0,0 1 0,-1 1 0,13 15 0,-20-20 0,0-1 0,-1 1 0,0 0 0,-1 0 0,0 0 0,0 0 0,0 0 0,-1 1 0,0 0 0,0-1 0,0 10 0,5 26 0,12 46 0,-10-49 0,-8-38 0,-1 0 0,1 0 0,-1 0 0,1 0 0,-1 0 0,0 0 0,0 0 0,0-1 0,0 1 0,0 0 0,-1 0 0,1 0 0,0 0 0,-1 0 0,0 0 0,1 0 0,-1-1 0,0 1 0,0 0 0,0 0 0,0-1 0,0 1 0,0-1 0,-1 1 0,1-1 0,0 0 0,-1 1 0,1-1 0,-1 0 0,0 0 0,1 0 0,-1 0 0,0 0 0,1 0 0,-1 0 0,0-1 0,0 1 0,0-1 0,-3 1 0,-8 1 0,0-1 0,-1 0 0,1 0 0,-25-4 0,18 2 0,-16-1 0,-2 0 0,0 1 0,-1 1 0,-72 12 0,67-4 0,0-2 0,-49 0 0,-91-7 0,67-1 0,-1799 2 0,1879-2 0,-60-10 0,57 5 0,-42 0 0,-408 6 0,232 2 0,-1313-1-1370,1211-15 1242,-41 0 229,608 16 398,245-12 399,226-9-898,-469 22 0,-64 0 0,164-5 0,-195-10 0,-70 6 0,55-1 0,-55 6 0,54-10 0,-55 5 0,56-1 0,89-2 0,74-5 0,-117 10 0,-35-7 0,4-1 0,23-2 0,-86 8 0,62-2 0,1194 11 0,-1283-1 0,-1 1 0,38 9 0,-33-5 0,35 2 0,-28-6 0,-5-1 0,47 8 0,-9 1 0,-1-4 0,1-2 0,76-6 0,-32 0 0,264 2 0,-540 1 0,-188-3 0,216-11 0,-3 0 0,-427 11 0,288 4 0,-1539-2 0,1588-15 0,21 1 0,99 12 0,-203-8 0,-18-7 0,313 16 0,0-1 0,1 0 0,-1-2 0,1 0 0,-1 0 0,-19-10 0,-5 0 0,26 10-273,0 1 0,0 0 0,0 1 0,-25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08:58:22.906"/>
    </inkml:context>
    <inkml:brush xml:id="br0">
      <inkml:brushProperty name="width" value="0.35" units="cm"/>
      <inkml:brushProperty name="height" value="0.35" units="cm"/>
      <inkml:brushProperty name="color" value="#FFFFFF"/>
    </inkml:brush>
  </inkml:definitions>
  <inkml:trace contextRef="#ctx0" brushRef="#br0">64 346 24575,'43'0'0,"258"11"0,352 7 0,-441-19 0,-135 7 0,-56-3 0,-1-1 0,33-2 0,-52 0 0,0 0 0,1 0 0,-1 0 0,0 0 0,1 0 0,-1 0 0,0-1 0,0 1 0,0-1 0,1 1 0,-1-1 0,0 1 0,0-1 0,0 1 0,0-1 0,2-1 0,-3 1 0,0 1 0,0-1 0,1 1 0,-1-1 0,0 1 0,0-1 0,0 1 0,0-1 0,0 1 0,0-1 0,0 1 0,0-1 0,0 1 0,0-1 0,0 1 0,-1-1 0,1 1 0,0-1 0,0 1 0,0-1 0,-1 1 0,1-1 0,0 1 0,0-1 0,-1 1 0,1 0 0,-1-1 0,-2-3 0,-1 1 0,1 0 0,-1 0 0,0 0 0,0 0 0,0 1 0,-6-4 0,-155-58 0,109 44 0,-3 0 0,-45-19 0,44 13 0,-2 2 0,-103-25 0,-80-20 0,241 68 0,4 1 0,-20-6 0,0 0 0,0 2 0,-25-3 0,40 7 0,0-1 0,1 1 0,-1 0 0,0 0 0,1 1 0,-1-1 0,0 1 0,1 0 0,-1 0 0,1 1 0,-1-1 0,1 1 0,0 0 0,0 0 0,0 1 0,0-1 0,0 1 0,0 0 0,1 0 0,-6 5 0,0 4 0,0 2 0,1-1 0,0 1 0,1 1 0,1-1 0,0 1 0,1 0 0,1 0 0,0 1 0,1-1 0,-1 23 0,1-21 0,0 1 0,-1 0 0,-10 29 0,11-39 0,-1 0 0,0 0 0,0 0 0,-1-1 0,0 0 0,0 0 0,-1 0 0,0 0 0,-11 9 0,-35 18 0,40-27 0,0 0 0,-22 18 0,31-22 0,0 1 0,0-1 0,0 1 0,0-1 0,0 1 0,1 0 0,-1 0 0,1 0 0,0 0 0,0 1 0,1-1 0,-1 1 0,0 4 0,-1 18 0,1 0 0,1 0 0,5 48 0,-1-4 0,-2 43-1365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5T08:58:33.318"/>
    </inkml:context>
    <inkml:brush xml:id="br0">
      <inkml:brushProperty name="width" value="0.35" units="cm"/>
      <inkml:brushProperty name="height" value="0.35" units="cm"/>
      <inkml:brushProperty name="color" value="#FFFFFF"/>
    </inkml:brush>
  </inkml:definitions>
  <inkml:trace contextRef="#ctx0" brushRef="#br0">0 459 24575,'3'-3'0,"0"1"0,1 0 0,-1-1 0,1 1 0,-1 0 0,1 1 0,0-1 0,-1 1 0,1-1 0,5 0 0,45-6 0,-24 5 0,79-10 0,153 1 0,-9 1 0,578-7 0,-573 19 0,4438-1 0,-4673 2 0,0 0 0,38 9 0,-42-6 0,1-2 0,-1 0 0,1-1 0,23-1 0,-41-1 0,1 0 0,-1 0 0,1 0 0,-1-1 0,1 1 0,-1-1 0,0 0 0,1 0 0,-1 0 0,0 0 0,4-2 0,-6 2 0,1 1 0,0-1 0,-1 0 0,1 0 0,0 0 0,-1 0 0,1 0 0,-1 0 0,0 1 0,1-1 0,-1 0 0,0 0 0,1 0 0,-1 0 0,0-1 0,0 1 0,0 0 0,0 0 0,0 0 0,0 0 0,0 0 0,0 0 0,-1 0 0,1 0 0,0 0 0,0 0 0,-1 0 0,0-1 0,-30-64 0,13 31 0,-27-41 0,17 30 0,22 37 0,1 0 0,-2 0 0,1 0 0,-1 1 0,0 0 0,-1 0 0,1 1 0,-10-6 0,10 8 0,0 1 0,0 0 0,-1 0 0,1 1 0,-1 0 0,0 1 0,0-1 0,0 1 0,0 1 0,0 0 0,-9-1 0,-129-12 0,57 5 0,-180 6 0,137 5 0,-2631-2 0,2722 2 0,-78 14 0,50-5 0,63-10 0,0 0 0,-1 0 0,1 1 0,0 0 0,0 0 0,0 1 0,0-1 0,0 1 0,1 1 0,-1-1 0,1 1 0,0 0 0,0 0 0,0 0 0,1 1 0,-1 0 0,1-1 0,0 2 0,0-1 0,1 0 0,-3 7 0,0 0 0,1 1 0,1 0 0,0 0 0,1 0 0,0 0 0,1 1 0,1-1 0,0 1 0,1 14 0,2 23 0,-1 41 0,-1-89 0,0-1 0,-1 1 0,1 0 0,-1-1 0,1 1 0,-1-1 0,0 1 0,0-1 0,0 1 0,-1-1 0,1 0 0,-1 1 0,1-1 0,-1 0 0,0 0 0,1 0 0,-1 0 0,0-1 0,0 1 0,-1 0 0,1-1 0,0 1 0,0-1 0,-1 0 0,1 0 0,-1 0 0,1 0 0,-1 0 0,-4 0 0,-7 1 0,-1 0 0,1-1 0,0-1 0,-22-2 0,13 1 0,-742-5 0,442 8 0,308-2 0,6-1 0,0 1 0,0 1 0,0-1 0,1 2 0,-11 1 0,18-3 0,0 0 0,1 1 0,-1-1 0,0 0 0,1 0 0,-1 0 0,1 0 0,-1 1 0,1-1 0,-1 0 0,0 1 0,1-1 0,-1 0 0,1 1 0,0-1 0,-1 1 0,1-1 0,-1 1 0,1-1 0,0 1 0,-1-1 0,1 1 0,0-1 0,-1 1 0,1-1 0,0 1 0,0 0 0,-1-1 0,1 1 0,1 0 0,-1 1 0,0-1 0,1 0 0,-1 0 0,1-1 0,-1 1 0,1 0 0,-1 0 0,1 0 0,0 0 0,-1 0 0,1-1 0,0 1 0,0 0 0,1 0 0,4 4 0,1 0 0,0-1 0,12 5 0,11 3 0,1-1 0,0-2 0,39 6 0,100 9 0,-93-15 0,26-1 0,148-7 0,-115-3 0,3292 2 0,-3394 2 0,61 11 0,20 1 0,239-12 188,-184-3-1741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7T06:08:09.610"/>
    </inkml:context>
    <inkml:brush xml:id="br0">
      <inkml:brushProperty name="width" value="0.35" units="cm"/>
      <inkml:brushProperty name="height" value="0.35" units="cm"/>
      <inkml:brushProperty name="color" value="#FFFFFF"/>
    </inkml:brush>
  </inkml:definitions>
  <inkml:trace contextRef="#ctx0" brushRef="#br0">124 1 24575,'209'10'0,"38"17"0,251-6 0,-383-23 0,130 3 0,-39 25 0,-22-2 0,229-17 0,-388-7 0,0 1 0,0 1 0,35 8 0,26 2 0,88 1 0,149 6 0,643-17 0,-486-4 0,948 2 0,-1402 2 0,0 0 0,0 2 0,-1 1 0,0 1 0,0 2 0,0 0 0,-1 1 0,0 2 0,35 20 0,-52-26 0,0 1 0,0-1 0,-1 1 0,0 0 0,0 1 0,-1 0 0,1 0 0,-2 0 0,1 0 0,-1 1 0,0-1 0,0 1 0,-1 0 0,0 0 0,-1 1 0,0-1 0,0 1 0,0-1 0,-1 1 0,0 12 0,-1-18 0,0 0 0,-1-1 0,1 1 0,0 0 0,-1 0 0,0 0 0,0 0 0,0-1 0,0 1 0,0 0 0,0-1 0,-1 1 0,1-1 0,-1 1 0,1-1 0,-1 0 0,-2 2 0,0 0 0,0-1 0,-1 0 0,1 0 0,-1 0 0,1-1 0,-1 1 0,0-1 0,-8 3 0,-7-1 0,0 0 0,0-1 0,-36 1 0,52-4 0,-254 0 0,107-3 0,-658 4 0,768 1 0,-71 12 0,46-3 0,-122 17 0,59 0 0,12-2 0,0-10 0,-72 12 0,149-21 0,1-2 0,-61 0 0,18-2 0,-12 10 0,-9 1 0,-363-12 0,237-4 0,-2110 2 0,2329 0 0,0 0 0,0-1 0,0 0 0,0-1 0,0 0 0,0-1 0,-15-5 0,19 5 0,0 0 0,0-1 0,0 0 0,1 1 0,0-2 0,-1 1 0,1-1 0,1 1 0,-1-1 0,1-1 0,0 1 0,-6-10 0,-97-150 0,63 100 0,42 62 0,-3-4 0,1 1 0,0-1 0,0 0 0,-2-8 0,5 14 0,1 0 0,-1 0 0,1-1 0,-1 1 0,1 0 0,0 0 0,0 0 0,-1 0 0,1-1 0,0 1 0,0 0 0,0 0 0,0 0 0,1-1 0,-1 1 0,0 0 0,0 0 0,1 0 0,-1 0 0,1 0 0,-1-1 0,1 1 0,-1 0 0,1 0 0,0 0 0,-1 0 0,1 1 0,0-1 0,0 0 0,0 0 0,0 0 0,0 1 0,0-1 0,0 0 0,1 0 0,4-1 0,1-1 0,-1 1 0,1 1 0,-1 0 0,1 0 0,0 0 0,7 0 0,53 4 0,-36-1 0,695 3 0,-420-7 0,-126 4 0,207-4 0,-244-13 0,27 0 0,-71 15 0,280-10 0,-242 1 0,112-12 0,-154 11 0,157 5 0,-63 3 0,-149 0 0,-1-2 0,49-11 0,-79 12 0,-15 0 0,-18 2 0,23 1 0,-118 0 0,0 5 0,0 5 0,-128 28 0,226-34 0,-153 27 0,51-9 0,114-19 0,15-1 0,19-1 0,-22-1 0,835 1 0,-385-3 0,499 2-1365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5166-9F88-0A9D-733D-9DC98554E0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700D48-AE09-B96D-99AA-D53224B3E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9C3E86-CE24-3846-9C79-C17EA05F6A69}"/>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1C5F7A7C-60D2-EEB2-3B75-B0EB4BBAB8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2F7824-12D0-7441-B7B2-85C19EE9B49A}"/>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137333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256E-61FD-A823-A390-CA7604ADC8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D494E4-8483-8982-5166-D93578512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2A5BB7-6207-ED8C-C7B6-29FA532B08FA}"/>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600CC8A8-60E1-EE3A-BE57-7E6396774D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F1FA94-2E84-7B19-C9BF-DA336827DB3B}"/>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111302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9DA9EA-3A78-1067-19CD-2176CE713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2F6738-0CB9-589B-7C7B-3044738698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E4008F-7568-3B3F-FBE7-C60431F1CB0D}"/>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F9F60A72-4457-8EA4-6D6A-D581FD5348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39DB18-5607-43AA-0367-1DF603D0FFBE}"/>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115435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0FB9-7AF3-B7C5-869E-96763ED4AA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474E4D-CD22-BDA7-FD97-A7BE89E5E3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29828B-6EC3-4B79-EDA3-46A867067493}"/>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D7B97364-28E5-012E-9AFF-7740D8843B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9895A-651B-0255-677E-1AF7CF0601CB}"/>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209913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139E-DC6E-A10B-B5B5-3A664B650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A81E4D-2574-6AF9-0CA4-27D1CB841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296F7A-7521-CE4E-E030-6F01108A78C1}"/>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BA939E8C-99E0-56FF-CDDF-C0117D8187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FE7B33-D112-32A6-ACD4-DFAF30923E8D}"/>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3832013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2479-C634-E95B-9EA1-FA8CDE1AD4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19AAB9-A492-9B7F-4372-31B6177A4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C8117E-728D-111E-29D2-A240F7A3AF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886AA4-95EC-C22E-A3F2-F7223485B577}"/>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6" name="Footer Placeholder 5">
            <a:extLst>
              <a:ext uri="{FF2B5EF4-FFF2-40B4-BE49-F238E27FC236}">
                <a16:creationId xmlns:a16="http://schemas.microsoft.com/office/drawing/2014/main" id="{C0A98AB2-A423-7B18-97A3-49C048CB3A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315703-BEFE-F0AD-F424-471E5A8E18D4}"/>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284003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11C3-CA61-E564-FE2A-9D92B216D3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5EDB89-A856-C639-9853-A012897F3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499C97-8A99-844D-ED6F-16A80460B9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A23D4D-AAFA-F30F-D222-ADA03A28D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8420C4-0690-BDCB-C99D-589C973F51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C63727-427B-6409-6E6A-C7AE5898DA0E}"/>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8" name="Footer Placeholder 7">
            <a:extLst>
              <a:ext uri="{FF2B5EF4-FFF2-40B4-BE49-F238E27FC236}">
                <a16:creationId xmlns:a16="http://schemas.microsoft.com/office/drawing/2014/main" id="{C785ECF3-AAB4-A0E4-CBF8-969A22B535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DCE8E-787C-F467-F88E-937B0CE383C9}"/>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212906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6F1F-D41D-1B3A-803A-B3B85F0503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46A0B2-EA24-58B0-B9FC-BEA8873FEECF}"/>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4" name="Footer Placeholder 3">
            <a:extLst>
              <a:ext uri="{FF2B5EF4-FFF2-40B4-BE49-F238E27FC236}">
                <a16:creationId xmlns:a16="http://schemas.microsoft.com/office/drawing/2014/main" id="{10724E56-82A0-95F4-0EFE-235A749847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7145F1-0CEF-5F16-A9E9-C37E2EFBD357}"/>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187641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0DDE3-403A-4465-2D27-485A29D498D1}"/>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3" name="Footer Placeholder 2">
            <a:extLst>
              <a:ext uri="{FF2B5EF4-FFF2-40B4-BE49-F238E27FC236}">
                <a16:creationId xmlns:a16="http://schemas.microsoft.com/office/drawing/2014/main" id="{99A9753B-A73D-41B0-BCD0-C3108FB5A0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665C006-65A7-42C4-3CDE-527AE0B000C8}"/>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46551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5FA5-8B85-C1D4-765C-F0D21EF994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977F82-87F6-61F1-B746-533A4BB85D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1A5D36-D56B-6002-A31A-3622D877E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1E172F-31AD-0100-812E-9B1CBBE41D36}"/>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6" name="Footer Placeholder 5">
            <a:extLst>
              <a:ext uri="{FF2B5EF4-FFF2-40B4-BE49-F238E27FC236}">
                <a16:creationId xmlns:a16="http://schemas.microsoft.com/office/drawing/2014/main" id="{83C1C0EF-539C-B297-F197-1BC818EAE0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2855CB-2142-9D2E-3CFE-7E73935DEC94}"/>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304872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29FF-88D7-A5F6-5B13-35FEF56F5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EF9040-D963-D46D-9C67-B34401CE1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4808B5-B90A-BCF8-8042-7B8E41132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9D3568-1DEE-0E74-B937-AB0B461AA36C}"/>
              </a:ext>
            </a:extLst>
          </p:cNvPr>
          <p:cNvSpPr>
            <a:spLocks noGrp="1"/>
          </p:cNvSpPr>
          <p:nvPr>
            <p:ph type="dt" sz="half" idx="10"/>
          </p:nvPr>
        </p:nvSpPr>
        <p:spPr/>
        <p:txBody>
          <a:bodyPr/>
          <a:lstStyle/>
          <a:p>
            <a:fld id="{3B6417C7-B4C3-492F-BDE3-2AC05050CA69}" type="datetimeFigureOut">
              <a:rPr lang="en-IN" smtClean="0"/>
              <a:t>16-04-2025</a:t>
            </a:fld>
            <a:endParaRPr lang="en-IN"/>
          </a:p>
        </p:txBody>
      </p:sp>
      <p:sp>
        <p:nvSpPr>
          <p:cNvPr id="6" name="Footer Placeholder 5">
            <a:extLst>
              <a:ext uri="{FF2B5EF4-FFF2-40B4-BE49-F238E27FC236}">
                <a16:creationId xmlns:a16="http://schemas.microsoft.com/office/drawing/2014/main" id="{5BC5D7F5-DD28-2EA2-6DAD-3AEE9C181A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E13990-8251-4F46-79EE-9D8AE4C7E520}"/>
              </a:ext>
            </a:extLst>
          </p:cNvPr>
          <p:cNvSpPr>
            <a:spLocks noGrp="1"/>
          </p:cNvSpPr>
          <p:nvPr>
            <p:ph type="sldNum" sz="quarter" idx="12"/>
          </p:nvPr>
        </p:nvSpPr>
        <p:spPr/>
        <p:txBody>
          <a:bodyPr/>
          <a:lstStyle/>
          <a:p>
            <a:fld id="{B677DC76-5081-4137-95A0-E8A6866CF608}" type="slidenum">
              <a:rPr lang="en-IN" smtClean="0"/>
              <a:t>‹#›</a:t>
            </a:fld>
            <a:endParaRPr lang="en-IN"/>
          </a:p>
        </p:txBody>
      </p:sp>
    </p:spTree>
    <p:extLst>
      <p:ext uri="{BB962C8B-B14F-4D97-AF65-F5344CB8AC3E}">
        <p14:creationId xmlns:p14="http://schemas.microsoft.com/office/powerpoint/2010/main" val="73796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2719D-5FDE-88A2-8AA1-73830416C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27E727-3545-8732-2E58-9B4BED8C2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38A695-142F-1D72-A9E2-8AD8BCD7D8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417C7-B4C3-492F-BDE3-2AC05050CA69}" type="datetimeFigureOut">
              <a:rPr lang="en-IN" smtClean="0"/>
              <a:t>16-04-2025</a:t>
            </a:fld>
            <a:endParaRPr lang="en-IN"/>
          </a:p>
        </p:txBody>
      </p:sp>
      <p:sp>
        <p:nvSpPr>
          <p:cNvPr id="5" name="Footer Placeholder 4">
            <a:extLst>
              <a:ext uri="{FF2B5EF4-FFF2-40B4-BE49-F238E27FC236}">
                <a16:creationId xmlns:a16="http://schemas.microsoft.com/office/drawing/2014/main" id="{53507B03-C538-2345-461E-1D524D6BA7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FBA5B7-B1B8-9BBF-A93A-FE2E8B721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7DC76-5081-4137-95A0-E8A6866CF608}" type="slidenum">
              <a:rPr lang="en-IN" smtClean="0"/>
              <a:t>‹#›</a:t>
            </a:fld>
            <a:endParaRPr lang="en-IN"/>
          </a:p>
        </p:txBody>
      </p:sp>
    </p:spTree>
    <p:extLst>
      <p:ext uri="{BB962C8B-B14F-4D97-AF65-F5344CB8AC3E}">
        <p14:creationId xmlns:p14="http://schemas.microsoft.com/office/powerpoint/2010/main" val="4016681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customXml" Target="../ink/ink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0292A-0AB3-1404-CE30-9958A69CAAFF}"/>
              </a:ext>
            </a:extLst>
          </p:cNvPr>
          <p:cNvSpPr txBox="1"/>
          <p:nvPr/>
        </p:nvSpPr>
        <p:spPr>
          <a:xfrm>
            <a:off x="1387011" y="2671281"/>
            <a:ext cx="9852917" cy="2677656"/>
          </a:xfrm>
          <a:prstGeom prst="rect">
            <a:avLst/>
          </a:prstGeom>
          <a:noFill/>
        </p:spPr>
        <p:txBody>
          <a:bodyPr wrap="square">
            <a:spAutoFit/>
          </a:bodyPr>
          <a:lstStyle/>
          <a:p>
            <a:pPr algn="just"/>
            <a:endParaRPr lang="en-IN" sz="2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800" b="0" i="0" u="none" strike="noStrike" baseline="0" dirty="0">
                <a:latin typeface="Cambria" panose="02040503050406030204" pitchFamily="18" charset="0"/>
              </a:rPr>
              <a:t>Small Sample Tests – Student’s t-Test – F-Test – Chi-Square Test –Goodness of Fit – Independence of Attributes – Design of Experiments– Analysis of Variance – One and Two Way Classifications - CRD-RBD-LSD.</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DB76B8E-736C-7D31-DDFD-9FF44AC3D6AC}"/>
              </a:ext>
            </a:extLst>
          </p:cNvPr>
          <p:cNvSpPr txBox="1"/>
          <p:nvPr/>
        </p:nvSpPr>
        <p:spPr>
          <a:xfrm>
            <a:off x="2157573" y="1325367"/>
            <a:ext cx="8647416" cy="1508105"/>
          </a:xfrm>
          <a:prstGeom prst="rect">
            <a:avLst/>
          </a:prstGeom>
          <a:noFill/>
        </p:spPr>
        <p:txBody>
          <a:bodyPr wrap="square">
            <a:spAutoFit/>
          </a:bodyPr>
          <a:lstStyle/>
          <a:p>
            <a:br>
              <a:rPr lang="en-IN" sz="2400" b="1" i="0" u="none" strike="noStrike" baseline="0" dirty="0">
                <a:solidFill>
                  <a:schemeClr val="accent5">
                    <a:lumMod val="50000"/>
                  </a:schemeClr>
                </a:solidFill>
                <a:latin typeface="Times New Roman" panose="02020603050405020304" pitchFamily="18" charset="0"/>
                <a:cs typeface="Times New Roman" panose="02020603050405020304" pitchFamily="18" charset="0"/>
              </a:rPr>
            </a:br>
            <a:r>
              <a:rPr lang="en-IN" sz="2400" b="1"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a:t>
            </a:r>
            <a:r>
              <a:rPr lang="en-IN" sz="4400" b="1"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Module: 6 </a:t>
            </a:r>
            <a:r>
              <a:rPr lang="en-IN" sz="4400" b="1" i="0" u="none" strike="noStrike" baseline="0" dirty="0">
                <a:solidFill>
                  <a:schemeClr val="accent5">
                    <a:lumMod val="50000"/>
                  </a:schemeClr>
                </a:solidFill>
                <a:latin typeface="Cambria" panose="02040503050406030204" pitchFamily="18" charset="0"/>
              </a:rPr>
              <a:t>Hypothesis Testing II </a:t>
            </a:r>
            <a:r>
              <a:rPr lang="en-IN" sz="2400" b="0" i="0" u="none" strike="noStrike" baseline="0" dirty="0">
                <a:solidFill>
                  <a:schemeClr val="accent5">
                    <a:lumMod val="50000"/>
                  </a:schemeClr>
                </a:solidFill>
                <a:latin typeface="Cambria" panose="02040503050406030204" pitchFamily="18" charset="0"/>
              </a:rPr>
              <a:t>	</a:t>
            </a:r>
            <a:br>
              <a:rPr lang="en-IN" sz="2400" b="0" i="0" u="none" strike="noStrike" baseline="0" dirty="0">
                <a:solidFill>
                  <a:schemeClr val="accent5">
                    <a:lumMod val="50000"/>
                  </a:schemeClr>
                </a:solidFill>
                <a:latin typeface="Cambria" panose="02040503050406030204" pitchFamily="18" charset="0"/>
              </a:rPr>
            </a:br>
            <a:endParaRPr lang="en-IN" sz="2400" dirty="0"/>
          </a:p>
        </p:txBody>
      </p:sp>
    </p:spTree>
    <p:extLst>
      <p:ext uri="{BB962C8B-B14F-4D97-AF65-F5344CB8AC3E}">
        <p14:creationId xmlns:p14="http://schemas.microsoft.com/office/powerpoint/2010/main" val="188550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53E9E-D85C-B2AA-6DB3-6BFEF8EAF0EE}"/>
              </a:ext>
            </a:extLst>
          </p:cNvPr>
          <p:cNvSpPr txBox="1"/>
          <p:nvPr/>
        </p:nvSpPr>
        <p:spPr>
          <a:xfrm>
            <a:off x="-1" y="73335"/>
            <a:ext cx="12082410" cy="4406198"/>
          </a:xfrm>
          <a:prstGeom prst="rect">
            <a:avLst/>
          </a:prstGeom>
          <a:noFill/>
        </p:spPr>
        <p:txBody>
          <a:bodyPr wrap="square">
            <a:spAutoFit/>
          </a:bodyPr>
          <a:lstStyle/>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Samples of two types of electric light bulbs were tested Jor length of life, and the following data were obtained:</a:t>
            </a: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Is the difference in the means sufficient to warrant that type I is superior to</a:t>
            </a:r>
          </a:p>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type II regarding length of life?</a:t>
            </a:r>
            <a:endParaRPr lang="en-IN"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63557838-41AE-D49A-0880-D5A308E475F5}"/>
                  </a:ext>
                </a:extLst>
              </p:cNvPr>
              <p:cNvGraphicFramePr>
                <a:graphicFrameLocks noGrp="1"/>
              </p:cNvGraphicFramePr>
              <p:nvPr>
                <p:extLst>
                  <p:ext uri="{D42A27DB-BD31-4B8C-83A1-F6EECF244321}">
                    <p14:modId xmlns:p14="http://schemas.microsoft.com/office/powerpoint/2010/main" val="3487310555"/>
                  </p:ext>
                </p:extLst>
              </p:nvPr>
            </p:nvGraphicFramePr>
            <p:xfrm>
              <a:off x="1903664" y="1237617"/>
              <a:ext cx="8127999" cy="20726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879071032"/>
                        </a:ext>
                      </a:extLst>
                    </a:gridCol>
                    <a:gridCol w="2709333">
                      <a:extLst>
                        <a:ext uri="{9D8B030D-6E8A-4147-A177-3AD203B41FA5}">
                          <a16:colId xmlns:a16="http://schemas.microsoft.com/office/drawing/2014/main" val="2891246289"/>
                        </a:ext>
                      </a:extLst>
                    </a:gridCol>
                    <a:gridCol w="2709333">
                      <a:extLst>
                        <a:ext uri="{9D8B030D-6E8A-4147-A177-3AD203B41FA5}">
                          <a16:colId xmlns:a16="http://schemas.microsoft.com/office/drawing/2014/main" val="1866472089"/>
                        </a:ext>
                      </a:extLst>
                    </a:gridCol>
                  </a:tblGrid>
                  <a:tr h="370840">
                    <a:tc>
                      <a:txBody>
                        <a:bodyPr/>
                        <a:lstStyle/>
                        <a:p>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800" dirty="0">
                              <a:solidFill>
                                <a:srgbClr val="FF0000"/>
                              </a:solidFill>
                              <a:latin typeface="Times New Roman" panose="02020603050405020304" pitchFamily="18" charset="0"/>
                              <a:cs typeface="Times New Roman" panose="02020603050405020304" pitchFamily="18" charset="0"/>
                            </a:rPr>
                            <a:t>Type I</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800" dirty="0">
                              <a:solidFill>
                                <a:srgbClr val="FF0000"/>
                              </a:solidFill>
                              <a:latin typeface="Times New Roman" panose="02020603050405020304" pitchFamily="18" charset="0"/>
                              <a:cs typeface="Times New Roman" panose="02020603050405020304" pitchFamily="18" charset="0"/>
                            </a:rPr>
                            <a:t>Type-II</a:t>
                          </a:r>
                          <a:endParaRPr lang="en-IN" sz="28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0050770"/>
                      </a:ext>
                    </a:extLst>
                  </a:tr>
                  <a:tr h="37084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No</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𝑛</m:t>
                                    </m:r>
                                  </m:e>
                                  <m:sub>
                                    <m:r>
                                      <a:rPr lang="en-US" sz="2800" b="0" smtClean="0">
                                        <a:solidFill>
                                          <a:srgbClr val="FF0000"/>
                                        </a:solidFill>
                                        <a:latin typeface="Cambria Math" panose="02040503050406030204" pitchFamily="18" charset="0"/>
                                      </a:rPr>
                                      <m:t>1</m:t>
                                    </m:r>
                                  </m:sub>
                                </m:sSub>
                                <m:r>
                                  <a:rPr lang="en-US" sz="2800" b="0" smtClean="0">
                                    <a:solidFill>
                                      <a:srgbClr val="FF0000"/>
                                    </a:solidFill>
                                    <a:latin typeface="Cambria Math" panose="02040503050406030204" pitchFamily="18" charset="0"/>
                                  </a:rPr>
                                  <m:t>=8</m:t>
                                </m:r>
                              </m:oMath>
                            </m:oMathPara>
                          </a14:m>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𝑛</m:t>
                                    </m:r>
                                  </m:e>
                                  <m:sub>
                                    <m:r>
                                      <a:rPr lang="en-US" sz="2800" b="0" smtClean="0">
                                        <a:solidFill>
                                          <a:srgbClr val="FF0000"/>
                                        </a:solidFill>
                                        <a:latin typeface="Cambria Math" panose="02040503050406030204" pitchFamily="18" charset="0"/>
                                      </a:rPr>
                                      <m:t>2</m:t>
                                    </m:r>
                                  </m:sub>
                                </m:sSub>
                                <m:r>
                                  <a:rPr lang="en-US" sz="2800" b="0" smtClean="0">
                                    <a:solidFill>
                                      <a:srgbClr val="FF0000"/>
                                    </a:solidFill>
                                    <a:latin typeface="Cambria Math" panose="02040503050406030204" pitchFamily="18" charset="0"/>
                                  </a:rPr>
                                  <m:t>=7</m:t>
                                </m:r>
                              </m:oMath>
                            </m:oMathPara>
                          </a14:m>
                          <a:endParaRPr lang="en-IN" sz="28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7791771"/>
                      </a:ext>
                    </a:extLst>
                  </a:tr>
                  <a:tr h="37084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Means</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rgbClr val="FF0000"/>
                                        </a:solidFill>
                                        <a:latin typeface="Cambria Math" panose="02040503050406030204" pitchFamily="18" charset="0"/>
                                      </a:rPr>
                                    </m:ctrlPr>
                                  </m:accPr>
                                  <m:e>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𝑥</m:t>
                                        </m:r>
                                      </m:e>
                                      <m:sub>
                                        <m:r>
                                          <a:rPr lang="en-US" sz="2800" b="0" smtClean="0">
                                            <a:solidFill>
                                              <a:srgbClr val="FF0000"/>
                                            </a:solidFill>
                                            <a:latin typeface="Cambria Math" panose="02040503050406030204" pitchFamily="18" charset="0"/>
                                          </a:rPr>
                                          <m:t>1</m:t>
                                        </m:r>
                                      </m:sub>
                                    </m:sSub>
                                  </m:e>
                                </m:acc>
                                <m:r>
                                  <a:rPr lang="en-US" sz="2800" b="0" smtClean="0">
                                    <a:solidFill>
                                      <a:srgbClr val="FF0000"/>
                                    </a:solidFill>
                                    <a:latin typeface="Cambria Math" panose="02040503050406030204" pitchFamily="18" charset="0"/>
                                  </a:rPr>
                                  <m:t>=1234 </m:t>
                                </m:r>
                                <m:r>
                                  <a:rPr lang="en-US" sz="2800" b="0" smtClean="0">
                                    <a:solidFill>
                                      <a:srgbClr val="FF0000"/>
                                    </a:solidFill>
                                    <a:latin typeface="Cambria Math" panose="02040503050406030204" pitchFamily="18" charset="0"/>
                                  </a:rPr>
                                  <m:t>h𝑟𝑠</m:t>
                                </m:r>
                              </m:oMath>
                            </m:oMathPara>
                          </a14:m>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rgbClr val="FF0000"/>
                                        </a:solidFill>
                                        <a:latin typeface="Cambria Math" panose="02040503050406030204" pitchFamily="18" charset="0"/>
                                      </a:rPr>
                                    </m:ctrlPr>
                                  </m:accPr>
                                  <m:e>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𝑥</m:t>
                                        </m:r>
                                      </m:e>
                                      <m:sub>
                                        <m:r>
                                          <a:rPr lang="en-US" sz="2800" b="0" smtClean="0">
                                            <a:solidFill>
                                              <a:srgbClr val="FF0000"/>
                                            </a:solidFill>
                                            <a:latin typeface="Cambria Math" panose="02040503050406030204" pitchFamily="18" charset="0"/>
                                          </a:rPr>
                                          <m:t>2</m:t>
                                        </m:r>
                                      </m:sub>
                                    </m:sSub>
                                  </m:e>
                                </m:acc>
                                <m:r>
                                  <a:rPr lang="en-US" sz="2800" b="0" smtClean="0">
                                    <a:solidFill>
                                      <a:srgbClr val="FF0000"/>
                                    </a:solidFill>
                                    <a:latin typeface="Cambria Math" panose="02040503050406030204" pitchFamily="18" charset="0"/>
                                  </a:rPr>
                                  <m:t>=1036 </m:t>
                                </m:r>
                                <m:r>
                                  <a:rPr lang="en-US" sz="2800" b="0" smtClean="0">
                                    <a:solidFill>
                                      <a:srgbClr val="FF0000"/>
                                    </a:solidFill>
                                    <a:latin typeface="Cambria Math" panose="02040503050406030204" pitchFamily="18" charset="0"/>
                                  </a:rPr>
                                  <m:t>h𝑟𝑠</m:t>
                                </m:r>
                              </m:oMath>
                            </m:oMathPara>
                          </a14:m>
                          <a:endParaRPr lang="en-IN" sz="28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030607"/>
                      </a:ext>
                    </a:extLst>
                  </a:tr>
                  <a:tr h="37084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S.D.</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𝑠</m:t>
                                    </m:r>
                                  </m:e>
                                  <m:sub>
                                    <m:r>
                                      <a:rPr lang="en-US" sz="2800" b="0" smtClean="0">
                                        <a:solidFill>
                                          <a:srgbClr val="FF0000"/>
                                        </a:solidFill>
                                        <a:latin typeface="Cambria Math" panose="02040503050406030204" pitchFamily="18" charset="0"/>
                                      </a:rPr>
                                      <m:t>1</m:t>
                                    </m:r>
                                  </m:sub>
                                </m:sSub>
                                <m:r>
                                  <a:rPr lang="en-US" sz="2800" b="0" smtClean="0">
                                    <a:solidFill>
                                      <a:srgbClr val="FF0000"/>
                                    </a:solidFill>
                                    <a:latin typeface="Cambria Math" panose="02040503050406030204" pitchFamily="18" charset="0"/>
                                  </a:rPr>
                                  <m:t>=36 </m:t>
                                </m:r>
                                <m:r>
                                  <a:rPr lang="en-US" sz="2800" b="0" smtClean="0">
                                    <a:solidFill>
                                      <a:srgbClr val="FF0000"/>
                                    </a:solidFill>
                                    <a:latin typeface="Cambria Math" panose="02040503050406030204" pitchFamily="18" charset="0"/>
                                  </a:rPr>
                                  <m:t>h𝑟𝑠</m:t>
                                </m:r>
                              </m:oMath>
                            </m:oMathPara>
                          </a14:m>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smtClean="0">
                                        <a:solidFill>
                                          <a:srgbClr val="FF0000"/>
                                        </a:solidFill>
                                        <a:latin typeface="Cambria Math" panose="02040503050406030204" pitchFamily="18" charset="0"/>
                                      </a:rPr>
                                      <m:t>𝑠</m:t>
                                    </m:r>
                                  </m:e>
                                  <m:sub>
                                    <m:r>
                                      <a:rPr lang="en-US" sz="2800" b="0" smtClean="0">
                                        <a:solidFill>
                                          <a:srgbClr val="FF0000"/>
                                        </a:solidFill>
                                        <a:latin typeface="Cambria Math" panose="02040503050406030204" pitchFamily="18" charset="0"/>
                                      </a:rPr>
                                      <m:t>2</m:t>
                                    </m:r>
                                  </m:sub>
                                </m:sSub>
                                <m:r>
                                  <a:rPr lang="en-US" sz="2800" b="0" smtClean="0">
                                    <a:solidFill>
                                      <a:srgbClr val="FF0000"/>
                                    </a:solidFill>
                                    <a:latin typeface="Cambria Math" panose="02040503050406030204" pitchFamily="18" charset="0"/>
                                  </a:rPr>
                                  <m:t>=40 </m:t>
                                </m:r>
                                <m:r>
                                  <a:rPr lang="en-US" sz="2800" b="0" smtClean="0">
                                    <a:solidFill>
                                      <a:srgbClr val="FF0000"/>
                                    </a:solidFill>
                                    <a:latin typeface="Cambria Math" panose="02040503050406030204" pitchFamily="18" charset="0"/>
                                  </a:rPr>
                                  <m:t>h𝑟𝑠</m:t>
                                </m:r>
                              </m:oMath>
                            </m:oMathPara>
                          </a14:m>
                          <a:endParaRPr lang="en-US" sz="2800" b="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5051384"/>
                      </a:ext>
                    </a:extLst>
                  </a:tr>
                </a:tbl>
              </a:graphicData>
            </a:graphic>
          </p:graphicFrame>
        </mc:Choice>
        <mc:Fallback xmlns="">
          <p:graphicFrame>
            <p:nvGraphicFramePr>
              <p:cNvPr id="4" name="Table 3">
                <a:extLst>
                  <a:ext uri="{FF2B5EF4-FFF2-40B4-BE49-F238E27FC236}">
                    <a16:creationId xmlns:a16="http://schemas.microsoft.com/office/drawing/2014/main" id="{63557838-41AE-D49A-0880-D5A308E475F5}"/>
                  </a:ext>
                </a:extLst>
              </p:cNvPr>
              <p:cNvGraphicFramePr>
                <a:graphicFrameLocks noGrp="1"/>
              </p:cNvGraphicFramePr>
              <p:nvPr>
                <p:extLst>
                  <p:ext uri="{D42A27DB-BD31-4B8C-83A1-F6EECF244321}">
                    <p14:modId xmlns:p14="http://schemas.microsoft.com/office/powerpoint/2010/main" val="3487310555"/>
                  </p:ext>
                </p:extLst>
              </p:nvPr>
            </p:nvGraphicFramePr>
            <p:xfrm>
              <a:off x="1903664" y="1237617"/>
              <a:ext cx="8127999" cy="207264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879071032"/>
                        </a:ext>
                      </a:extLst>
                    </a:gridCol>
                    <a:gridCol w="2709333">
                      <a:extLst>
                        <a:ext uri="{9D8B030D-6E8A-4147-A177-3AD203B41FA5}">
                          <a16:colId xmlns:a16="http://schemas.microsoft.com/office/drawing/2014/main" val="2891246289"/>
                        </a:ext>
                      </a:extLst>
                    </a:gridCol>
                    <a:gridCol w="2709333">
                      <a:extLst>
                        <a:ext uri="{9D8B030D-6E8A-4147-A177-3AD203B41FA5}">
                          <a16:colId xmlns:a16="http://schemas.microsoft.com/office/drawing/2014/main" val="1866472089"/>
                        </a:ext>
                      </a:extLst>
                    </a:gridCol>
                  </a:tblGrid>
                  <a:tr h="518160">
                    <a:tc>
                      <a:txBody>
                        <a:bodyPr/>
                        <a:lstStyle/>
                        <a:p>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800" dirty="0">
                              <a:solidFill>
                                <a:srgbClr val="FF0000"/>
                              </a:solidFill>
                              <a:latin typeface="Times New Roman" panose="02020603050405020304" pitchFamily="18" charset="0"/>
                              <a:cs typeface="Times New Roman" panose="02020603050405020304" pitchFamily="18" charset="0"/>
                            </a:rPr>
                            <a:t>Type I</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800" dirty="0">
                              <a:solidFill>
                                <a:srgbClr val="FF0000"/>
                              </a:solidFill>
                              <a:latin typeface="Times New Roman" panose="02020603050405020304" pitchFamily="18" charset="0"/>
                              <a:cs typeface="Times New Roman" panose="02020603050405020304" pitchFamily="18" charset="0"/>
                            </a:rPr>
                            <a:t>Type-II</a:t>
                          </a:r>
                          <a:endParaRPr lang="en-IN" sz="28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0050770"/>
                      </a:ext>
                    </a:extLst>
                  </a:tr>
                  <a:tr h="51816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No</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100225" t="-110465" r="-100225" b="-229070"/>
                          </a:stretch>
                        </a:blipFill>
                      </a:tcPr>
                    </a:tc>
                    <a:tc>
                      <a:txBody>
                        <a:bodyPr/>
                        <a:lstStyle/>
                        <a:p>
                          <a:endParaRPr lang="en-US"/>
                        </a:p>
                      </a:txBody>
                      <a:tcPr>
                        <a:blipFill>
                          <a:blip r:embed="rId2"/>
                          <a:stretch>
                            <a:fillRect l="-199775" t="-110465" b="-229070"/>
                          </a:stretch>
                        </a:blipFill>
                      </a:tcPr>
                    </a:tc>
                    <a:extLst>
                      <a:ext uri="{0D108BD9-81ED-4DB2-BD59-A6C34878D82A}">
                        <a16:rowId xmlns:a16="http://schemas.microsoft.com/office/drawing/2014/main" val="3947791771"/>
                      </a:ext>
                    </a:extLst>
                  </a:tr>
                  <a:tr h="51816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Means</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100225" t="-212941" r="-100225" b="-131765"/>
                          </a:stretch>
                        </a:blipFill>
                      </a:tcPr>
                    </a:tc>
                    <a:tc>
                      <a:txBody>
                        <a:bodyPr/>
                        <a:lstStyle/>
                        <a:p>
                          <a:endParaRPr lang="en-US"/>
                        </a:p>
                      </a:txBody>
                      <a:tcPr>
                        <a:blipFill>
                          <a:blip r:embed="rId2"/>
                          <a:stretch>
                            <a:fillRect l="-199775" t="-212941" b="-131765"/>
                          </a:stretch>
                        </a:blipFill>
                      </a:tcPr>
                    </a:tc>
                    <a:extLst>
                      <a:ext uri="{0D108BD9-81ED-4DB2-BD59-A6C34878D82A}">
                        <a16:rowId xmlns:a16="http://schemas.microsoft.com/office/drawing/2014/main" val="120030607"/>
                      </a:ext>
                    </a:extLst>
                  </a:tr>
                  <a:tr h="518160">
                    <a:tc>
                      <a:txBody>
                        <a:bodyPr/>
                        <a:lstStyle/>
                        <a:p>
                          <a:r>
                            <a:rPr lang="en-US" sz="2800" dirty="0">
                              <a:solidFill>
                                <a:srgbClr val="FF0000"/>
                              </a:solidFill>
                              <a:latin typeface="Times New Roman" panose="02020603050405020304" pitchFamily="18" charset="0"/>
                              <a:cs typeface="Times New Roman" panose="02020603050405020304" pitchFamily="18" charset="0"/>
                            </a:rPr>
                            <a:t>Sample S.D.</a:t>
                          </a:r>
                          <a:endParaRPr lang="en-IN" sz="2800" dirty="0">
                            <a:solidFill>
                              <a:srgbClr val="FF0000"/>
                            </a:solidFill>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100225" t="-312941" r="-100225" b="-31765"/>
                          </a:stretch>
                        </a:blipFill>
                      </a:tcPr>
                    </a:tc>
                    <a:tc>
                      <a:txBody>
                        <a:bodyPr/>
                        <a:lstStyle/>
                        <a:p>
                          <a:endParaRPr lang="en-US"/>
                        </a:p>
                      </a:txBody>
                      <a:tcPr>
                        <a:blipFill>
                          <a:blip r:embed="rId2"/>
                          <a:stretch>
                            <a:fillRect l="-199775" t="-312941" b="-31765"/>
                          </a:stretch>
                        </a:blipFill>
                      </a:tcPr>
                    </a:tc>
                    <a:extLst>
                      <a:ext uri="{0D108BD9-81ED-4DB2-BD59-A6C34878D82A}">
                        <a16:rowId xmlns:a16="http://schemas.microsoft.com/office/drawing/2014/main" val="1225051384"/>
                      </a:ext>
                    </a:extLst>
                  </a:tr>
                </a:tbl>
              </a:graphicData>
            </a:graphic>
          </p:graphicFrame>
        </mc:Fallback>
      </mc:AlternateContent>
    </p:spTree>
    <p:extLst>
      <p:ext uri="{BB962C8B-B14F-4D97-AF65-F5344CB8AC3E}">
        <p14:creationId xmlns:p14="http://schemas.microsoft.com/office/powerpoint/2010/main" val="200007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7CFDE5-824D-8B22-3DE0-6FA58FBCF9D8}"/>
                  </a:ext>
                </a:extLst>
              </p:cNvPr>
              <p:cNvSpPr txBox="1"/>
              <p:nvPr/>
            </p:nvSpPr>
            <p:spPr>
              <a:xfrm>
                <a:off x="464318" y="0"/>
                <a:ext cx="11101137" cy="6240491"/>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𝑋</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𝑌</m:t>
                        </m:r>
                      </m:sub>
                    </m:sSub>
                  </m:oMath>
                </a14:m>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i.e.. </a:t>
                </a:r>
                <a:r>
                  <a:rPr lang="en-US" sz="2800" dirty="0">
                    <a:latin typeface="Times New Roman" panose="02020603050405020304" pitchFamily="18" charset="0"/>
                    <a:cs typeface="Times New Roman" panose="02020603050405020304" pitchFamily="18" charset="0"/>
                  </a:rPr>
                  <a:t>the two types I and II of </a:t>
                </a:r>
                <a:r>
                  <a:rPr lang="en-IN" sz="2800" dirty="0">
                    <a:latin typeface="Times New Roman" panose="02020603050405020304" pitchFamily="18" charset="0"/>
                    <a:cs typeface="Times New Roman" panose="02020603050405020304" pitchFamily="18" charset="0"/>
                  </a:rPr>
                  <a:t>electric bulbs are identical.</a:t>
                </a:r>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Alternative hypothesis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𝑋</m:t>
                        </m:r>
                      </m:sub>
                    </m:sSub>
                    <m:r>
                      <a:rPr lang="en-US" sz="2800" b="0" i="1" smtClean="0">
                        <a:latin typeface="Cambria Math" panose="02040503050406030204" pitchFamily="18" charset="0"/>
                      </a:rPr>
                      <m:t>&gt;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𝑌</m:t>
                        </m:r>
                      </m:sub>
                    </m:sSub>
                  </m:oMath>
                </a14:m>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i.e. t</a:t>
                </a:r>
                <a:r>
                  <a:rPr lang="en-US" sz="2800" dirty="0">
                    <a:latin typeface="Times New Roman" panose="02020603050405020304" pitchFamily="18" charset="0"/>
                    <a:cs typeface="Times New Roman" panose="02020603050405020304" pitchFamily="18" charset="0"/>
                  </a:rPr>
                  <a:t>ype I is superior to type II (Right tail)</a:t>
                </a:r>
              </a:p>
              <a:p>
                <a:r>
                  <a:rPr lang="en-US" sz="2800" dirty="0">
                    <a:latin typeface="Times New Roman" panose="02020603050405020304" pitchFamily="18" charset="0"/>
                    <a:cs typeface="Times New Roman" panose="02020603050405020304" pitchFamily="18" charset="0"/>
                  </a:rPr>
                  <a:t>LOS: 5%</a:t>
                </a:r>
              </a:p>
              <a:p>
                <a:pPr/>
                <a14:m>
                  <m:oMathPara xmlns:m="http://schemas.openxmlformats.org/officeDocument/2006/math">
                    <m:oMathParaPr>
                      <m:jc m:val="centerGroup"/>
                    </m:oMathParaPr>
                    <m:oMath xmlns:m="http://schemas.openxmlformats.org/officeDocument/2006/math">
                      <m:r>
                        <a:rPr lang="en-US" sz="2800" b="0" i="1" u="none" strike="noStrike" baseline="0" smtClean="0">
                          <a:latin typeface="Cambria Math" panose="02040503050406030204" pitchFamily="18" charset="0"/>
                        </a:rPr>
                        <m:t>𝑡</m:t>
                      </m:r>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d>
                            <m:dPr>
                              <m:ctrlPr>
                                <a:rPr lang="en-US" sz="2800" b="0" i="1" u="none" strike="noStrike" baseline="0" smtClean="0">
                                  <a:latin typeface="Cambria Math" panose="02040503050406030204" pitchFamily="18" charset="0"/>
                                </a:rPr>
                              </m:ctrlPr>
                            </m:dPr>
                            <m:e>
                              <m:acc>
                                <m:accPr>
                                  <m:chr m:val="̅"/>
                                  <m:ctrlPr>
                                    <a:rPr lang="en-US" sz="2800" b="0" i="1" u="none" strike="noStrike" baseline="0" smtClean="0">
                                      <a:latin typeface="Cambria Math" panose="02040503050406030204" pitchFamily="18" charset="0"/>
                                    </a:rPr>
                                  </m:ctrlPr>
                                </m:acc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1</m:t>
                                      </m:r>
                                    </m:sub>
                                  </m:sSub>
                                </m:e>
                              </m:acc>
                              <m:r>
                                <a:rPr lang="en-US" sz="2800" b="0" i="1" u="none" strike="noStrike" baseline="0" smtClean="0">
                                  <a:latin typeface="Cambria Math" panose="02040503050406030204" pitchFamily="18" charset="0"/>
                                </a:rPr>
                                <m:t>−</m:t>
                              </m:r>
                              <m:acc>
                                <m:accPr>
                                  <m:chr m:val="̅"/>
                                  <m:ctrlPr>
                                    <a:rPr lang="en-US" sz="2800" b="0" i="1" u="none" strike="noStrike" baseline="0" smtClean="0">
                                      <a:latin typeface="Cambria Math" panose="02040503050406030204" pitchFamily="18" charset="0"/>
                                    </a:rPr>
                                  </m:ctrlPr>
                                </m:acc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2</m:t>
                                      </m:r>
                                    </m:sub>
                                  </m:sSub>
                                </m:e>
                              </m:acc>
                            </m:e>
                          </m:d>
                        </m:num>
                        <m:den>
                          <m:rad>
                            <m:radPr>
                              <m:degHide m:val="on"/>
                              <m:ctrlPr>
                                <a:rPr lang="en-US" sz="2800" b="0" i="1" u="none" strike="noStrike" baseline="0" smtClean="0">
                                  <a:latin typeface="Cambria Math" panose="02040503050406030204" pitchFamily="18" charset="0"/>
                                </a:rPr>
                              </m:ctrlPr>
                            </m:radPr>
                            <m:deg/>
                            <m:e>
                              <m:sSup>
                                <m:sSupPr>
                                  <m:ctrlPr>
                                    <a:rPr lang="en-US" sz="2800" b="0" i="1" u="none" strike="noStrike" baseline="0" smtClean="0">
                                      <a:latin typeface="Cambria Math" panose="02040503050406030204" pitchFamily="18" charset="0"/>
                                    </a:rPr>
                                  </m:ctrlPr>
                                </m:sSupPr>
                                <m:e>
                                  <m:r>
                                    <a:rPr lang="en-US" sz="2800" b="0" i="1" u="none" strike="noStrike" baseline="0" smtClean="0">
                                      <a:latin typeface="Cambria Math" panose="02040503050406030204" pitchFamily="18" charset="0"/>
                                    </a:rPr>
                                    <m:t>𝑆</m:t>
                                  </m:r>
                                </m:e>
                                <m:sup>
                                  <m:r>
                                    <a:rPr lang="en-US" sz="2800" b="0" i="1" u="none" strike="noStrike" baseline="0" smtClean="0">
                                      <a:latin typeface="Cambria Math" panose="02040503050406030204" pitchFamily="18" charset="0"/>
                                    </a:rPr>
                                    <m:t>2</m:t>
                                  </m:r>
                                </m:sup>
                              </m:sSup>
                              <m:d>
                                <m:dPr>
                                  <m:ctrlPr>
                                    <a:rPr lang="en-US" sz="2800" b="0" i="1" u="none" strike="noStrike" baseline="0" smtClean="0">
                                      <a:latin typeface="Cambria Math" panose="02040503050406030204" pitchFamily="18" charset="0"/>
                                    </a:rPr>
                                  </m:ctrlPr>
                                </m:dPr>
                                <m:e>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den>
                                  </m:f>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den>
                                  </m:f>
                                </m:e>
                              </m:d>
                            </m:e>
                          </m:rad>
                        </m:den>
                      </m:f>
                      <m:r>
                        <a:rPr lang="en-US" sz="2800" b="0" i="1" u="none" strike="noStrike" baseline="0" smtClean="0">
                          <a:latin typeface="Cambria Math" panose="02040503050406030204" pitchFamily="18" charset="0"/>
                        </a:rPr>
                        <m:t>   ~</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𝑡</m:t>
                          </m:r>
                        </m:e>
                        <m:sub>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𝑡</m:t>
                          </m:r>
                        </m:e>
                        <m:sub>
                          <m:r>
                            <a:rPr lang="en-US" sz="2800" b="0" i="1" u="none" strike="noStrike" baseline="0" smtClean="0">
                              <a:latin typeface="Cambria Math" panose="02040503050406030204" pitchFamily="18" charset="0"/>
                            </a:rPr>
                            <m:t>13</m:t>
                          </m:r>
                        </m:sub>
                      </m:sSub>
                    </m:oMath>
                  </m:oMathPara>
                </a14:m>
                <a:endParaRPr lang="en-US" sz="2800" b="0" u="none" strike="noStrike" baseline="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800" b="0" i="1" u="none" strike="noStrike" baseline="0" smtClean="0">
                              <a:latin typeface="Cambria Math" panose="02040503050406030204" pitchFamily="18" charset="0"/>
                            </a:rPr>
                          </m:ctrlPr>
                        </m:sSupPr>
                        <m:e>
                          <m:r>
                            <a:rPr lang="en-US" sz="2800" b="0" i="1" u="none" strike="noStrike" baseline="0" smtClean="0">
                              <a:latin typeface="Cambria Math" panose="02040503050406030204" pitchFamily="18" charset="0"/>
                            </a:rPr>
                            <m:t>𝑆</m:t>
                          </m:r>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−2</m:t>
                          </m:r>
                        </m:den>
                      </m:f>
                      <m:d>
                        <m:dPr>
                          <m:begChr m:val="["/>
                          <m:endChr m:val="]"/>
                          <m:ctrlPr>
                            <a:rPr lang="en-US" sz="2800" b="0" i="1" u="none" strike="noStrike" baseline="0" smtClean="0">
                              <a:latin typeface="Cambria Math" panose="02040503050406030204" pitchFamily="18" charset="0"/>
                            </a:rPr>
                          </m:ctrlPr>
                        </m:dPr>
                        <m:e>
                          <m:sSup>
                            <m:sSupPr>
                              <m:ctrlPr>
                                <a:rPr lang="en-US" sz="2800" b="0" i="1" u="none" strike="noStrike" baseline="0" smtClean="0">
                                  <a:latin typeface="Cambria Math" panose="02040503050406030204" pitchFamily="18" charset="0"/>
                                </a:rPr>
                              </m:ctrlPr>
                            </m:sSupPr>
                            <m:e>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acc>
                                    <m:accPr>
                                      <m:chr m:val="̅"/>
                                      <m:ctrlPr>
                                        <a:rPr lang="en-US" sz="2800" b="0" i="1" u="none" strike="noStrike" baseline="0" smtClean="0">
                                          <a:latin typeface="Cambria Math" panose="02040503050406030204" pitchFamily="18" charset="0"/>
                                        </a:rPr>
                                      </m:ctrlPr>
                                    </m:acc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1</m:t>
                                          </m:r>
                                        </m:sub>
                                      </m:sSub>
                                    </m:e>
                                  </m:acc>
                                  <m:r>
                                    <a:rPr lang="en-US" sz="2800" b="0" i="1" u="none" strike="noStrike" baseline="0" smtClean="0">
                                      <a:latin typeface="Cambria Math" panose="02040503050406030204" pitchFamily="18" charset="0"/>
                                    </a:rPr>
                                    <m:t> </m:t>
                                  </m:r>
                                </m:e>
                              </m:d>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m:t>
                          </m:r>
                          <m:sSup>
                            <m:sSupPr>
                              <m:ctrlPr>
                                <a:rPr lang="en-US" sz="2800" b="0" i="1" u="none" strike="noStrike" baseline="0" smtClean="0">
                                  <a:latin typeface="Cambria Math" panose="02040503050406030204" pitchFamily="18" charset="0"/>
                                </a:rPr>
                              </m:ctrlPr>
                            </m:sSupPr>
                            <m:e>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m:t>
                                  </m:r>
                                  <m:acc>
                                    <m:accPr>
                                      <m:chr m:val="̅"/>
                                      <m:ctrlPr>
                                        <a:rPr lang="en-US" sz="2800" b="0" i="1" u="none" strike="noStrike" baseline="0" smtClean="0">
                                          <a:latin typeface="Cambria Math" panose="02040503050406030204" pitchFamily="18" charset="0"/>
                                        </a:rPr>
                                      </m:ctrlPr>
                                    </m:acc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2</m:t>
                                          </m:r>
                                        </m:sub>
                                      </m:sSub>
                                    </m:e>
                                  </m:acc>
                                </m:e>
                              </m:d>
                            </m:e>
                            <m:sup>
                              <m:r>
                                <a:rPr lang="en-US" sz="2800" b="0" i="1" u="none" strike="noStrike" baseline="0" smtClean="0">
                                  <a:latin typeface="Cambria Math" panose="02040503050406030204" pitchFamily="18" charset="0"/>
                                </a:rPr>
                                <m:t>2</m:t>
                              </m:r>
                            </m:sup>
                          </m:sSup>
                        </m:e>
                      </m:d>
                    </m:oMath>
                  </m:oMathPara>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800" b="0" i="1" u="none" strike="noStrike" baseline="0" smtClean="0">
                              <a:latin typeface="Cambria Math" panose="02040503050406030204" pitchFamily="18" charset="0"/>
                            </a:rPr>
                          </m:ctrlPr>
                        </m:sSupPr>
                        <m:e>
                          <m:r>
                            <a:rPr lang="en-US" sz="2800" b="0" i="1" u="none" strike="noStrike" baseline="0" smtClean="0">
                              <a:latin typeface="Cambria Math" panose="02040503050406030204" pitchFamily="18" charset="0"/>
                            </a:rPr>
                            <m:t>𝑆</m:t>
                          </m:r>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−2</m:t>
                          </m:r>
                        </m:den>
                      </m:f>
                      <m:d>
                        <m:dPr>
                          <m:begChr m:val="["/>
                          <m:endChr m:val="]"/>
                          <m:ctrlPr>
                            <a:rPr lang="en-US" sz="2800" b="0" i="1" u="none" strike="noStrike" baseline="0" smtClean="0">
                              <a:latin typeface="Cambria Math" panose="02040503050406030204" pitchFamily="18" charset="0"/>
                            </a:rPr>
                          </m:ctrlPr>
                        </m:dPr>
                        <m:e>
                          <m:sSup>
                            <m:sSupPr>
                              <m:ctrlPr>
                                <a:rPr lang="en-US" sz="2800" b="0" i="1" u="none" strike="noStrike" baseline="0" smtClean="0">
                                  <a:latin typeface="Cambria Math" panose="02040503050406030204" pitchFamily="18" charset="0"/>
                                </a:rPr>
                              </m:ctrlPr>
                            </m:sSupPr>
                            <m:e>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𝑠</m:t>
                                      </m:r>
                                    </m:e>
                                    <m:sub>
                                      <m:r>
                                        <a:rPr lang="en-US" sz="2800" b="0" i="1" u="none" strike="noStrike" baseline="0" smtClean="0">
                                          <a:latin typeface="Cambria Math" panose="02040503050406030204" pitchFamily="18" charset="0"/>
                                        </a:rPr>
                                        <m:t>1</m:t>
                                      </m:r>
                                    </m:sub>
                                  </m:sSub>
                                </m:e>
                              </m:d>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m:t>
                          </m:r>
                          <m:sSup>
                            <m:sSupPr>
                              <m:ctrlPr>
                                <a:rPr lang="en-US" sz="2800" b="0" i="1" u="none" strike="noStrike" baseline="0" smtClean="0">
                                  <a:latin typeface="Cambria Math" panose="02040503050406030204" pitchFamily="18" charset="0"/>
                                </a:rPr>
                              </m:ctrlPr>
                            </m:sSupPr>
                            <m:e>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𝑠</m:t>
                                      </m:r>
                                    </m:e>
                                    <m:sub>
                                      <m:r>
                                        <a:rPr lang="en-US" sz="2800" b="0" i="1" u="none" strike="noStrike" baseline="0" smtClean="0">
                                          <a:latin typeface="Cambria Math" panose="02040503050406030204" pitchFamily="18" charset="0"/>
                                        </a:rPr>
                                        <m:t>2</m:t>
                                      </m:r>
                                    </m:sub>
                                  </m:sSub>
                                </m:e>
                              </m:d>
                            </m:e>
                            <m:sup>
                              <m:r>
                                <a:rPr lang="en-US" sz="2800" b="0" i="1" u="none" strike="noStrike" baseline="0" smtClean="0">
                                  <a:latin typeface="Cambria Math" panose="02040503050406030204" pitchFamily="18" charset="0"/>
                                </a:rPr>
                                <m:t>2</m:t>
                              </m:r>
                            </m:sup>
                          </m:sSup>
                        </m:e>
                      </m:d>
                    </m:oMath>
                  </m:oMathPara>
                </a14:m>
                <a:endParaRPr lang="en-IN" sz="2800" dirty="0">
                  <a:latin typeface="Times New Roman" panose="02020603050405020304" pitchFamily="18" charset="0"/>
                  <a:cs typeface="Times New Roman" panose="02020603050405020304" pitchFamily="18" charset="0"/>
                </a:endParaRPr>
              </a:p>
              <a:p>
                <a:r>
                  <a:rPr lang="en-US" sz="2800" b="0" dirty="0"/>
                  <a:t>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=1659.08</m:t>
                    </m:r>
                  </m:oMath>
                </a14:m>
                <a:endParaRPr lang="en-US" sz="2800" b="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017CFDE5-824D-8B22-3DE0-6FA58FBCF9D8}"/>
                  </a:ext>
                </a:extLst>
              </p:cNvPr>
              <p:cNvSpPr txBox="1">
                <a:spLocks noRot="1" noChangeAspect="1" noMove="1" noResize="1" noEditPoints="1" noAdjustHandles="1" noChangeArrowheads="1" noChangeShapeType="1" noTextEdit="1"/>
              </p:cNvSpPr>
              <p:nvPr/>
            </p:nvSpPr>
            <p:spPr>
              <a:xfrm>
                <a:off x="464318" y="0"/>
                <a:ext cx="11101137" cy="6240491"/>
              </a:xfrm>
              <a:prstGeom prst="rect">
                <a:avLst/>
              </a:prstGeom>
              <a:blipFill>
                <a:blip r:embed="rId2"/>
                <a:stretch>
                  <a:fillRect l="-1098" t="-977" r="-439"/>
                </a:stretch>
              </a:blipFill>
            </p:spPr>
            <p:txBody>
              <a:bodyPr/>
              <a:lstStyle/>
              <a:p>
                <a:r>
                  <a:rPr lang="en-IN">
                    <a:noFill/>
                  </a:rPr>
                  <a:t> </a:t>
                </a:r>
              </a:p>
            </p:txBody>
          </p:sp>
        </mc:Fallback>
      </mc:AlternateContent>
    </p:spTree>
    <p:extLst>
      <p:ext uri="{BB962C8B-B14F-4D97-AF65-F5344CB8AC3E}">
        <p14:creationId xmlns:p14="http://schemas.microsoft.com/office/powerpoint/2010/main" val="67748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143203-E951-D622-3D8E-2F8601747BB4}"/>
                  </a:ext>
                </a:extLst>
              </p:cNvPr>
              <p:cNvSpPr txBox="1"/>
              <p:nvPr/>
            </p:nvSpPr>
            <p:spPr>
              <a:xfrm>
                <a:off x="462337" y="0"/>
                <a:ext cx="11096090" cy="4453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1234−1036</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1659.08</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8</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7</m:t>
                                      </m:r>
                                    </m:den>
                                  </m:f>
                                </m:e>
                              </m:d>
                            </m:e>
                          </m:rad>
                        </m:den>
                      </m:f>
                      <m:r>
                        <a:rPr lang="en-US" sz="2800" b="0" i="1" smtClean="0">
                          <a:latin typeface="Cambria Math" panose="02040503050406030204" pitchFamily="18" charset="0"/>
                        </a:rPr>
                        <m:t>=9.39</m:t>
                      </m:r>
                    </m:oMath>
                  </m:oMathPara>
                </a14:m>
                <a:endParaRPr lang="en-IN" sz="2800"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Tabulated value of </a:t>
                </a:r>
                <a:r>
                  <a:rPr lang="en-US" sz="2800" b="0" i="1" u="none" strike="noStrike" baseline="0" dirty="0">
                    <a:latin typeface="Times New Roman" panose="02020603050405020304" pitchFamily="18" charset="0"/>
                    <a:cs typeface="Times New Roman" panose="02020603050405020304" pitchFamily="18" charset="0"/>
                  </a:rPr>
                  <a:t>t </a:t>
                </a:r>
                <a:r>
                  <a:rPr lang="en-US" sz="2800" b="0" i="0" u="none" strike="noStrike" baseline="0" dirty="0">
                    <a:latin typeface="Times New Roman" panose="02020603050405020304" pitchFamily="18" charset="0"/>
                    <a:cs typeface="Times New Roman" panose="02020603050405020304" pitchFamily="18" charset="0"/>
                  </a:rPr>
                  <a:t>for 13 </a:t>
                </a:r>
                <a:r>
                  <a:rPr lang="en-US" sz="2800" b="0" i="1" u="none" strike="noStrike" baseline="0" dirty="0" err="1">
                    <a:latin typeface="Times New Roman" panose="02020603050405020304" pitchFamily="18" charset="0"/>
                    <a:cs typeface="Times New Roman" panose="02020603050405020304" pitchFamily="18" charset="0"/>
                  </a:rPr>
                  <a:t>df</a:t>
                </a:r>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at 5% level of significance for right (single) </a:t>
                </a:r>
                <a:r>
                  <a:rPr lang="en-IN" sz="2800" b="0" i="0" u="none" strike="noStrike" baseline="0" dirty="0">
                    <a:latin typeface="Times New Roman" panose="02020603050405020304" pitchFamily="18" charset="0"/>
                    <a:cs typeface="Times New Roman" panose="02020603050405020304" pitchFamily="18" charset="0"/>
                  </a:rPr>
                  <a:t>tailed test </a:t>
                </a:r>
                <a:r>
                  <a:rPr lang="en-IN" sz="2800" b="0" i="0" u="none" strike="noStrike" baseline="0">
                    <a:latin typeface="Times New Roman" panose="02020603050405020304" pitchFamily="18" charset="0"/>
                    <a:cs typeface="Times New Roman" panose="02020603050405020304" pitchFamily="18" charset="0"/>
                  </a:rPr>
                  <a:t>is 1.77</a:t>
                </a:r>
                <a:r>
                  <a:rPr lang="en-IN" sz="2800" b="0" i="0" u="none" strike="noStrike" baseline="0" dirty="0">
                    <a:latin typeface="Times New Roman" panose="02020603050405020304" pitchFamily="18" charset="0"/>
                    <a:cs typeface="Times New Roman" panose="02020603050405020304" pitchFamily="18" charset="0"/>
                  </a:rPr>
                  <a:t>.</a:t>
                </a:r>
              </a:p>
              <a:p>
                <a:pPr algn="l"/>
                <a14:m>
                  <m:oMathPara xmlns:m="http://schemas.openxmlformats.org/officeDocument/2006/math">
                    <m:oMathParaPr>
                      <m:jc m:val="centerGroup"/>
                    </m:oMathParaPr>
                    <m:oMath xmlns:m="http://schemas.openxmlformats.org/officeDocument/2006/math">
                      <m:r>
                        <a:rPr lang="en-IN" sz="2800" b="0" i="1" u="none" strike="noStrike" baseline="0" smtClean="0">
                          <a:latin typeface="Cambria Math" panose="02040503050406030204" pitchFamily="18" charset="0"/>
                          <a:cs typeface="Times New Roman" panose="02020603050405020304" pitchFamily="18" charset="0"/>
                        </a:rPr>
                        <m:t>𝑡</m:t>
                      </m:r>
                      <m:r>
                        <a:rPr lang="en-IN" sz="2800" b="0" i="1" u="none" strike="noStrike" baseline="0" smtClean="0">
                          <a:latin typeface="Cambria Math" panose="02040503050406030204" pitchFamily="18" charset="0"/>
                          <a:cs typeface="Times New Roman" panose="02020603050405020304" pitchFamily="18" charset="0"/>
                        </a:rPr>
                        <m:t>&gt;</m:t>
                      </m:r>
                      <m:sSub>
                        <m:sSubPr>
                          <m:ctrlPr>
                            <a:rPr lang="en-IN" sz="2800" b="0" i="1" u="none" strike="noStrike" baseline="0" smtClean="0">
                              <a:latin typeface="Cambria Math" panose="02040503050406030204" pitchFamily="18" charset="0"/>
                              <a:cs typeface="Times New Roman" panose="02020603050405020304" pitchFamily="18" charset="0"/>
                            </a:rPr>
                          </m:ctrlPr>
                        </m:sSubPr>
                        <m:e>
                          <m:r>
                            <a:rPr lang="en-IN" sz="2800" b="0" i="1" u="none" strike="noStrike" baseline="0" smtClean="0">
                              <a:latin typeface="Cambria Math" panose="02040503050406030204" pitchFamily="18" charset="0"/>
                              <a:cs typeface="Times New Roman" panose="02020603050405020304" pitchFamily="18" charset="0"/>
                            </a:rPr>
                            <m:t>𝑡</m:t>
                          </m:r>
                        </m:e>
                        <m:sub>
                          <m:r>
                            <a:rPr lang="en-IN" sz="2800" b="0" i="1" u="none" strike="noStrike" baseline="0" smtClean="0">
                              <a:latin typeface="Cambria Math" panose="02040503050406030204" pitchFamily="18" charset="0"/>
                              <a:cs typeface="Times New Roman" panose="02020603050405020304" pitchFamily="18" charset="0"/>
                            </a:rPr>
                            <m:t>0</m:t>
                          </m:r>
                        </m:sub>
                      </m:sSub>
                    </m:oMath>
                  </m:oMathPara>
                </a14:m>
                <a:endParaRPr lang="en-IN" sz="2800" b="0" i="0" u="none" strike="noStrike" baseline="0" dirty="0">
                  <a:latin typeface="Times New Roman" panose="02020603050405020304" pitchFamily="18" charset="0"/>
                  <a:cs typeface="Times New Roman" panose="02020603050405020304" pitchFamily="18" charset="0"/>
                </a:endParaRPr>
              </a:p>
              <a:p>
                <a:pPr algn="l"/>
                <a:endParaRPr lang="en-IN" sz="2800" b="0" i="0" u="none" strike="noStrike" baseline="0" dirty="0">
                  <a:latin typeface="Times New Roman" panose="02020603050405020304" pitchFamily="18" charset="0"/>
                  <a:cs typeface="Times New Roman" panose="02020603050405020304" pitchFamily="18" charset="0"/>
                </a:endParaRPr>
              </a:p>
              <a:p>
                <a:pPr algn="l"/>
                <a:r>
                  <a:rPr lang="en-US" sz="2800" b="0" u="none" strike="noStrike" baseline="0" dirty="0">
                    <a:latin typeface="Times New Roman" panose="02020603050405020304" pitchFamily="18" charset="0"/>
                    <a:cs typeface="Times New Roman" panose="02020603050405020304" pitchFamily="18" charset="0"/>
                  </a:rPr>
                  <a:t>Conclusion:</a:t>
                </a:r>
                <a:r>
                  <a:rPr lang="en-US" sz="2800" b="0" i="1" u="none" strike="noStrike" baseline="0" dirty="0">
                    <a:latin typeface="Times New Roman" panose="02020603050405020304" pitchFamily="18" charset="0"/>
                    <a:cs typeface="Times New Roman" panose="02020603050405020304" pitchFamily="18" charset="0"/>
                  </a:rPr>
                  <a:t> Ho </a:t>
                </a:r>
                <a:r>
                  <a:rPr lang="en-US" sz="2800" b="0" i="0" u="none" strike="noStrike" baseline="0" dirty="0">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s re</a:t>
                </a:r>
                <a:r>
                  <a:rPr lang="en-US" sz="2800" b="0" i="0" u="none" strike="noStrike" baseline="0" dirty="0">
                    <a:latin typeface="Times New Roman" panose="02020603050405020304" pitchFamily="18" charset="0"/>
                    <a:cs typeface="Times New Roman" panose="02020603050405020304" pitchFamily="18" charset="0"/>
                  </a:rPr>
                  <a:t>jected. Hence the two types of electric bulbs differ significantly. Further since </a:t>
                </a:r>
                <a14:m>
                  <m:oMath xmlns:m="http://schemas.openxmlformats.org/officeDocument/2006/math">
                    <m:sSub>
                      <m:sSubPr>
                        <m:ctrlPr>
                          <a:rPr lang="en-IN" sz="2800" b="0" i="1" u="none" strike="noStrike" baseline="0" smtClean="0">
                            <a:latin typeface="Cambria Math" panose="02040503050406030204" pitchFamily="18" charset="0"/>
                            <a:cs typeface="Times New Roman" panose="02020603050405020304" pitchFamily="18" charset="0"/>
                          </a:rPr>
                        </m:ctrlPr>
                      </m:sSubPr>
                      <m:e>
                        <m:r>
                          <a:rPr lang="en-IN" sz="2800" b="0" i="1" u="none" strike="noStrike" baseline="0" smtClean="0">
                            <a:latin typeface="Cambria Math" panose="02040503050406030204" pitchFamily="18" charset="0"/>
                            <a:cs typeface="Times New Roman" panose="02020603050405020304" pitchFamily="18" charset="0"/>
                          </a:rPr>
                          <m:t>𝑥</m:t>
                        </m:r>
                      </m:e>
                      <m:sub>
                        <m:r>
                          <a:rPr lang="en-IN" sz="2800" b="0" i="1" u="none" strike="noStrike" baseline="0" smtClean="0">
                            <a:latin typeface="Cambria Math" panose="02040503050406030204" pitchFamily="18" charset="0"/>
                            <a:cs typeface="Times New Roman" panose="02020603050405020304" pitchFamily="18" charset="0"/>
                          </a:rPr>
                          <m:t>1</m:t>
                        </m:r>
                      </m:sub>
                    </m:sSub>
                  </m:oMath>
                </a14:m>
                <a:r>
                  <a:rPr lang="en-US" sz="2800" b="0" i="0" u="none" strike="noStrike" baseline="0" dirty="0">
                    <a:latin typeface="Times New Roman" panose="02020603050405020304" pitchFamily="18" charset="0"/>
                    <a:cs typeface="Times New Roman" panose="02020603050405020304" pitchFamily="18" charset="0"/>
                  </a:rPr>
                  <a:t>is much greater than </a:t>
                </a:r>
                <a:r>
                  <a:rPr lang="en-US" sz="2800" b="0" i="0" u="none" strike="noStrike"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b="0" i="1" u="none" strike="noStrike" smtClean="0">
                            <a:latin typeface="Cambria Math" panose="02040503050406030204" pitchFamily="18" charset="0"/>
                            <a:cs typeface="Times New Roman" panose="02020603050405020304" pitchFamily="18" charset="0"/>
                          </a:rPr>
                        </m:ctrlPr>
                      </m:sSubPr>
                      <m:e>
                        <m:r>
                          <a:rPr lang="en-IN" sz="2800" b="0" i="1" u="none" strike="noStrike" smtClean="0">
                            <a:latin typeface="Cambria Math" panose="02040503050406030204" pitchFamily="18" charset="0"/>
                            <a:cs typeface="Times New Roman" panose="02020603050405020304" pitchFamily="18" charset="0"/>
                          </a:rPr>
                          <m:t>𝑥</m:t>
                        </m:r>
                      </m:e>
                      <m:sub>
                        <m:r>
                          <a:rPr lang="en-IN" sz="2800" b="0" i="1" u="none" strike="noStrike" smtClean="0">
                            <a:latin typeface="Cambria Math" panose="02040503050406030204" pitchFamily="18" charset="0"/>
                            <a:cs typeface="Times New Roman" panose="02020603050405020304" pitchFamily="18" charset="0"/>
                          </a:rPr>
                          <m:t>2</m:t>
                        </m:r>
                      </m:sub>
                    </m:sSub>
                  </m:oMath>
                </a14:m>
                <a:r>
                  <a:rPr lang="en-US" sz="2800" b="0" i="0" u="none" strike="noStrike" baseline="0" dirty="0">
                    <a:latin typeface="Times New Roman" panose="02020603050405020304" pitchFamily="18" charset="0"/>
                    <a:cs typeface="Times New Roman" panose="02020603050405020304" pitchFamily="18" charset="0"/>
                  </a:rPr>
                  <a:t>we conclude that type I is definitely superior to type II.</a:t>
                </a: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3B143203-E951-D622-3D8E-2F8601747BB4}"/>
                  </a:ext>
                </a:extLst>
              </p:cNvPr>
              <p:cNvSpPr txBox="1">
                <a:spLocks noRot="1" noChangeAspect="1" noMove="1" noResize="1" noEditPoints="1" noAdjustHandles="1" noChangeArrowheads="1" noChangeShapeType="1" noTextEdit="1"/>
              </p:cNvSpPr>
              <p:nvPr/>
            </p:nvSpPr>
            <p:spPr>
              <a:xfrm>
                <a:off x="462337" y="0"/>
                <a:ext cx="11096090" cy="4453912"/>
              </a:xfrm>
              <a:prstGeom prst="rect">
                <a:avLst/>
              </a:prstGeom>
              <a:blipFill>
                <a:blip r:embed="rId2"/>
                <a:stretch>
                  <a:fillRect l="-1154" r="-440" b="-2873"/>
                </a:stretch>
              </a:blipFill>
            </p:spPr>
            <p:txBody>
              <a:bodyPr/>
              <a:lstStyle/>
              <a:p>
                <a:r>
                  <a:rPr lang="en-IN">
                    <a:noFill/>
                  </a:rPr>
                  <a:t> </a:t>
                </a:r>
              </a:p>
            </p:txBody>
          </p:sp>
        </mc:Fallback>
      </mc:AlternateContent>
    </p:spTree>
    <p:extLst>
      <p:ext uri="{BB962C8B-B14F-4D97-AF65-F5344CB8AC3E}">
        <p14:creationId xmlns:p14="http://schemas.microsoft.com/office/powerpoint/2010/main" val="381445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6411B6-A61A-BA8E-EB9A-78D39204DB27}"/>
                  </a:ext>
                </a:extLst>
              </p:cNvPr>
              <p:cNvSpPr txBox="1"/>
              <p:nvPr/>
            </p:nvSpPr>
            <p:spPr>
              <a:xfrm>
                <a:off x="0" y="113016"/>
                <a:ext cx="11722814" cy="6555641"/>
              </a:xfrm>
              <a:prstGeom prst="rect">
                <a:avLst/>
              </a:prstGeom>
              <a:noFill/>
            </p:spPr>
            <p:txBody>
              <a:bodyPr wrap="square">
                <a:spAutoFit/>
              </a:bodyPr>
              <a:lstStyle/>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In a certain experiment to compare two types of pig foods A and B. the following results of increase in weights were observed in </a:t>
                </a:r>
                <a:r>
                  <a:rPr lang="en-IN" sz="2800" b="0" u="none" strike="noStrike" baseline="0" dirty="0">
                    <a:solidFill>
                      <a:srgbClr val="FF0000"/>
                    </a:solidFill>
                    <a:latin typeface="Times New Roman" panose="02020603050405020304" pitchFamily="18" charset="0"/>
                    <a:cs typeface="Times New Roman" panose="02020603050405020304" pitchFamily="18" charset="0"/>
                  </a:rPr>
                  <a:t>pigs:</a:t>
                </a: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endParaRPr lang="en-IN" sz="2800" dirty="0">
                  <a:solidFill>
                    <a:srgbClr val="FF0000"/>
                  </a:solidFill>
                  <a:latin typeface="Times New Roman" panose="02020603050405020304" pitchFamily="18" charset="0"/>
                  <a:cs typeface="Times New Roman" panose="02020603050405020304" pitchFamily="18" charset="0"/>
                </a:endParaRPr>
              </a:p>
              <a:p>
                <a:pPr algn="l"/>
                <a:r>
                  <a:rPr lang="en-IN" sz="2800" dirty="0" err="1">
                    <a:solidFill>
                      <a:srgbClr val="FF0000"/>
                    </a:solidFill>
                    <a:latin typeface="Times New Roman" panose="02020603050405020304" pitchFamily="18" charset="0"/>
                    <a:cs typeface="Times New Roman" panose="02020603050405020304" pitchFamily="18" charset="0"/>
                  </a:rPr>
                  <a:t>i</a:t>
                </a:r>
                <a:r>
                  <a:rPr lang="en-IN" sz="2800" dirty="0">
                    <a:solidFill>
                      <a:srgbClr val="FF0000"/>
                    </a:solidFill>
                    <a:latin typeface="Times New Roman" panose="02020603050405020304" pitchFamily="18" charset="0"/>
                    <a:cs typeface="Times New Roman" panose="02020603050405020304" pitchFamily="18" charset="0"/>
                  </a:rPr>
                  <a:t>. Assuming </a:t>
                </a:r>
                <a:r>
                  <a:rPr lang="en-US" sz="2800" b="0" u="none" strike="noStrike" baseline="0" dirty="0">
                    <a:solidFill>
                      <a:srgbClr val="FF0000"/>
                    </a:solidFill>
                    <a:latin typeface="Times New Roman" panose="02020603050405020304" pitchFamily="18" charset="0"/>
                    <a:cs typeface="Times New Roman" panose="02020603050405020304" pitchFamily="18" charset="0"/>
                  </a:rPr>
                  <a:t>that the two samples of pigs are independent can we conclude that food B is better than food A</a:t>
                </a:r>
              </a:p>
              <a:p>
                <a:pPr algn="l"/>
                <a:r>
                  <a:rPr lang="en-IN" sz="2800" dirty="0">
                    <a:solidFill>
                      <a:srgbClr val="FF0000"/>
                    </a:solidFill>
                    <a:latin typeface="Times New Roman" panose="02020603050405020304" pitchFamily="18" charset="0"/>
                    <a:cs typeface="Times New Roman" panose="02020603050405020304" pitchFamily="18" charset="0"/>
                  </a:rPr>
                  <a:t>ii. </a:t>
                </a:r>
                <a:r>
                  <a:rPr lang="en-US" sz="2800" b="0" u="none" strike="noStrike" baseline="0" dirty="0">
                    <a:solidFill>
                      <a:srgbClr val="FF0000"/>
                    </a:solidFill>
                    <a:latin typeface="Times New Roman" panose="02020603050405020304" pitchFamily="18" charset="0"/>
                    <a:cs typeface="Times New Roman" panose="02020603050405020304" pitchFamily="18" charset="0"/>
                  </a:rPr>
                  <a:t>Assuming Also examine the case when the same set of eight pigs were used in </a:t>
                </a:r>
                <a:r>
                  <a:rPr lang="en-IN" sz="2800" b="0" u="none" strike="noStrike" baseline="0" dirty="0">
                    <a:solidFill>
                      <a:srgbClr val="FF0000"/>
                    </a:solidFill>
                    <a:latin typeface="Times New Roman" panose="02020603050405020304" pitchFamily="18" charset="0"/>
                    <a:cs typeface="Times New Roman" panose="02020603050405020304" pitchFamily="18" charset="0"/>
                  </a:rPr>
                  <a:t>both the foods.</a:t>
                </a:r>
              </a:p>
              <a:p>
                <a:pPr algn="l"/>
                <a:endParaRPr lang="en-IN" sz="2800" dirty="0">
                  <a:latin typeface="Times New Roman" panose="02020603050405020304" pitchFamily="18" charset="0"/>
                  <a:cs typeface="Times New Roman" panose="02020603050405020304" pitchFamily="18" charset="0"/>
                </a:endParaRPr>
              </a:p>
              <a:p>
                <a:r>
                  <a:rPr lang="en-IN" sz="2800" b="0" u="none" strike="noStrike" baseline="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𝐻</m:t>
                        </m:r>
                      </m:e>
                      <m:sub>
                        <m:r>
                          <a:rPr lang="en-IN" sz="2800" b="0" i="1" u="none" strike="noStrike" baseline="0" smtClean="0">
                            <a:latin typeface="Cambria Math" panose="02040503050406030204" pitchFamily="18" charset="0"/>
                          </a:rPr>
                          <m:t>0</m:t>
                        </m:r>
                      </m:sub>
                    </m:sSub>
                    <m:r>
                      <a:rPr lang="en-IN" sz="2800" b="0" i="1" u="none" strike="noStrike" baseline="0" smtClean="0">
                        <a:latin typeface="Cambria Math" panose="02040503050406030204" pitchFamily="18" charset="0"/>
                      </a:rPr>
                      <m:t>:</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𝜇</m:t>
                        </m:r>
                      </m:e>
                      <m:sub>
                        <m:r>
                          <a:rPr lang="en-IN" sz="2800" b="0" i="1" u="none" strike="noStrike" baseline="0" smtClean="0">
                            <a:latin typeface="Cambria Math" panose="02040503050406030204" pitchFamily="18" charset="0"/>
                          </a:rPr>
                          <m:t>𝑋</m:t>
                        </m:r>
                      </m:sub>
                    </m:sSub>
                    <m:r>
                      <a:rPr lang="en-IN" sz="2800" b="0" i="1" u="none" strike="noStrike" baseline="0" smtClean="0">
                        <a:latin typeface="Cambria Math" panose="02040503050406030204" pitchFamily="18" charset="0"/>
                      </a:rPr>
                      <m:t>=</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𝜇</m:t>
                        </m:r>
                      </m:e>
                      <m:sub>
                        <m:r>
                          <a:rPr lang="en-IN" sz="2800" b="0" i="1" u="none" strike="noStrike" baseline="0" smtClean="0">
                            <a:latin typeface="Cambria Math" panose="02040503050406030204" pitchFamily="18" charset="0"/>
                          </a:rPr>
                          <m:t>𝑌</m:t>
                        </m:r>
                      </m:sub>
                    </m:sSub>
                    <m:r>
                      <a:rPr lang="en-IN" sz="2800" b="0" i="1" u="none" strike="noStrike" baseline="0" smtClean="0">
                        <a:latin typeface="Cambria Math" panose="02040503050406030204" pitchFamily="18" charset="0"/>
                      </a:rPr>
                      <m:t> </m:t>
                    </m:r>
                  </m:oMath>
                </a14:m>
                <a:r>
                  <a:rPr lang="en-IN" sz="2800" b="0" u="none" strike="noStrike" baseline="0"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i.e</a:t>
                </a:r>
                <a:r>
                  <a:rPr lang="en-US" sz="2800" i="1" dirty="0">
                    <a:latin typeface="Times New Roman" panose="02020603050405020304" pitchFamily="18" charset="0"/>
                    <a:cs typeface="Times New Roman" panose="02020603050405020304" pitchFamily="18" charset="0"/>
                  </a:rPr>
                  <a:t> . </a:t>
                </a:r>
                <a:r>
                  <a:rPr lang="en-US" sz="2800" dirty="0">
                    <a:latin typeface="Times New Roman" panose="02020603050405020304" pitchFamily="18" charset="0"/>
                    <a:cs typeface="Times New Roman" panose="02020603050405020304" pitchFamily="18" charset="0"/>
                  </a:rPr>
                  <a:t>there is no significant difference in increase in weights due to diets </a:t>
                </a:r>
                <a:r>
                  <a:rPr lang="en-US" sz="2800" i="1" dirty="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and </a:t>
                </a:r>
                <a:r>
                  <a:rPr lang="en-US" sz="2800" i="1" dirty="0">
                    <a:latin typeface="Times New Roman" panose="02020603050405020304" pitchFamily="18" charset="0"/>
                    <a:cs typeface="Times New Roman" panose="02020603050405020304" pitchFamily="18" charset="0"/>
                  </a:rPr>
                  <a:t>B.</a:t>
                </a:r>
              </a:p>
              <a:p>
                <a:endParaRPr lang="en-IN" sz="2800" b="0" u="none" strike="noStrike" baseline="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B6411B6-A61A-BA8E-EB9A-78D39204DB27}"/>
                  </a:ext>
                </a:extLst>
              </p:cNvPr>
              <p:cNvSpPr txBox="1">
                <a:spLocks noRot="1" noChangeAspect="1" noMove="1" noResize="1" noEditPoints="1" noAdjustHandles="1" noChangeArrowheads="1" noChangeShapeType="1" noTextEdit="1"/>
              </p:cNvSpPr>
              <p:nvPr/>
            </p:nvSpPr>
            <p:spPr>
              <a:xfrm>
                <a:off x="0" y="113016"/>
                <a:ext cx="11722814" cy="6555641"/>
              </a:xfrm>
              <a:prstGeom prst="rect">
                <a:avLst/>
              </a:prstGeom>
              <a:blipFill>
                <a:blip r:embed="rId2"/>
                <a:stretch>
                  <a:fillRect l="-1040" t="-1023" r="-1300"/>
                </a:stretch>
              </a:blipFill>
            </p:spPr>
            <p:txBody>
              <a:bodyPr/>
              <a:lstStyle/>
              <a:p>
                <a:r>
                  <a:rPr lang="en-IN">
                    <a:noFill/>
                  </a:rPr>
                  <a:t> </a:t>
                </a:r>
              </a:p>
            </p:txBody>
          </p:sp>
        </mc:Fallback>
      </mc:AlternateContent>
      <p:graphicFrame>
        <p:nvGraphicFramePr>
          <p:cNvPr id="2" name="Table 1">
            <a:extLst>
              <a:ext uri="{FF2B5EF4-FFF2-40B4-BE49-F238E27FC236}">
                <a16:creationId xmlns:a16="http://schemas.microsoft.com/office/drawing/2014/main" id="{D513C311-BE18-87A7-4AB4-B451BB977ADF}"/>
              </a:ext>
            </a:extLst>
          </p:cNvPr>
          <p:cNvGraphicFramePr>
            <a:graphicFrameLocks noGrp="1"/>
          </p:cNvGraphicFramePr>
          <p:nvPr>
            <p:extLst>
              <p:ext uri="{D42A27DB-BD31-4B8C-83A1-F6EECF244321}">
                <p14:modId xmlns:p14="http://schemas.microsoft.com/office/powerpoint/2010/main" val="1239405555"/>
              </p:ext>
            </p:extLst>
          </p:nvPr>
        </p:nvGraphicFramePr>
        <p:xfrm>
          <a:off x="689518" y="1049076"/>
          <a:ext cx="9409982" cy="2141529"/>
        </p:xfrm>
        <a:graphic>
          <a:graphicData uri="http://schemas.openxmlformats.org/drawingml/2006/table">
            <a:tbl>
              <a:tblPr firstRow="1" bandRow="1">
                <a:tableStyleId>{2D5ABB26-0587-4C30-8999-92F81FD0307C}</a:tableStyleId>
              </a:tblPr>
              <a:tblGrid>
                <a:gridCol w="1015254">
                  <a:extLst>
                    <a:ext uri="{9D8B030D-6E8A-4147-A177-3AD203B41FA5}">
                      <a16:colId xmlns:a16="http://schemas.microsoft.com/office/drawing/2014/main" val="291994760"/>
                    </a:ext>
                  </a:extLst>
                </a:gridCol>
                <a:gridCol w="847686">
                  <a:extLst>
                    <a:ext uri="{9D8B030D-6E8A-4147-A177-3AD203B41FA5}">
                      <a16:colId xmlns:a16="http://schemas.microsoft.com/office/drawing/2014/main" val="1364743437"/>
                    </a:ext>
                  </a:extLst>
                </a:gridCol>
                <a:gridCol w="703418">
                  <a:extLst>
                    <a:ext uri="{9D8B030D-6E8A-4147-A177-3AD203B41FA5}">
                      <a16:colId xmlns:a16="http://schemas.microsoft.com/office/drawing/2014/main" val="228671495"/>
                    </a:ext>
                  </a:extLst>
                </a:gridCol>
                <a:gridCol w="855453">
                  <a:extLst>
                    <a:ext uri="{9D8B030D-6E8A-4147-A177-3AD203B41FA5}">
                      <a16:colId xmlns:a16="http://schemas.microsoft.com/office/drawing/2014/main" val="4120087427"/>
                    </a:ext>
                  </a:extLst>
                </a:gridCol>
                <a:gridCol w="855453">
                  <a:extLst>
                    <a:ext uri="{9D8B030D-6E8A-4147-A177-3AD203B41FA5}">
                      <a16:colId xmlns:a16="http://schemas.microsoft.com/office/drawing/2014/main" val="1302471896"/>
                    </a:ext>
                  </a:extLst>
                </a:gridCol>
                <a:gridCol w="855453">
                  <a:extLst>
                    <a:ext uri="{9D8B030D-6E8A-4147-A177-3AD203B41FA5}">
                      <a16:colId xmlns:a16="http://schemas.microsoft.com/office/drawing/2014/main" val="938354039"/>
                    </a:ext>
                  </a:extLst>
                </a:gridCol>
                <a:gridCol w="855453">
                  <a:extLst>
                    <a:ext uri="{9D8B030D-6E8A-4147-A177-3AD203B41FA5}">
                      <a16:colId xmlns:a16="http://schemas.microsoft.com/office/drawing/2014/main" val="937748825"/>
                    </a:ext>
                  </a:extLst>
                </a:gridCol>
                <a:gridCol w="855453">
                  <a:extLst>
                    <a:ext uri="{9D8B030D-6E8A-4147-A177-3AD203B41FA5}">
                      <a16:colId xmlns:a16="http://schemas.microsoft.com/office/drawing/2014/main" val="1595129700"/>
                    </a:ext>
                  </a:extLst>
                </a:gridCol>
                <a:gridCol w="855453">
                  <a:extLst>
                    <a:ext uri="{9D8B030D-6E8A-4147-A177-3AD203B41FA5}">
                      <a16:colId xmlns:a16="http://schemas.microsoft.com/office/drawing/2014/main" val="545861151"/>
                    </a:ext>
                  </a:extLst>
                </a:gridCol>
                <a:gridCol w="855453">
                  <a:extLst>
                    <a:ext uri="{9D8B030D-6E8A-4147-A177-3AD203B41FA5}">
                      <a16:colId xmlns:a16="http://schemas.microsoft.com/office/drawing/2014/main" val="750152102"/>
                    </a:ext>
                  </a:extLst>
                </a:gridCol>
                <a:gridCol w="855453">
                  <a:extLst>
                    <a:ext uri="{9D8B030D-6E8A-4147-A177-3AD203B41FA5}">
                      <a16:colId xmlns:a16="http://schemas.microsoft.com/office/drawing/2014/main" val="794843369"/>
                    </a:ext>
                  </a:extLst>
                </a:gridCol>
              </a:tblGrid>
              <a:tr h="952809">
                <a:tc gridSpan="2">
                  <a:txBody>
                    <a:bodyPr/>
                    <a:lstStyle/>
                    <a:p>
                      <a:pPr algn="ctr"/>
                      <a:r>
                        <a:rPr lang="en-US" dirty="0">
                          <a:solidFill>
                            <a:srgbClr val="FF0000"/>
                          </a:solidFill>
                        </a:rPr>
                        <a:t>Pig number</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dirty="0"/>
                    </a:p>
                  </a:txBody>
                  <a:tcPr/>
                </a:tc>
                <a:tc>
                  <a:txBody>
                    <a:bodyPr/>
                    <a:lstStyle/>
                    <a:p>
                      <a:pPr algn="ctr"/>
                      <a:r>
                        <a:rPr lang="en-US" dirty="0">
                          <a:solidFill>
                            <a:srgbClr val="FF0000"/>
                          </a:solidFill>
                        </a:rPr>
                        <a:t>1</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2</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3</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4</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5</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6</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7</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8</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Total</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900906"/>
                  </a:ext>
                </a:extLst>
              </a:tr>
              <a:tr h="464767">
                <a:tc rowSpan="2">
                  <a:txBody>
                    <a:bodyPr/>
                    <a:lstStyle/>
                    <a:p>
                      <a:pPr algn="ctr"/>
                      <a:r>
                        <a:rPr lang="en-US" dirty="0">
                          <a:solidFill>
                            <a:srgbClr val="FF0000"/>
                          </a:solidFill>
                        </a:rPr>
                        <a:t>Increase in weight in </a:t>
                      </a:r>
                      <a:r>
                        <a:rPr lang="en-US" dirty="0" err="1">
                          <a:solidFill>
                            <a:srgbClr val="FF0000"/>
                          </a:solidFill>
                        </a:rPr>
                        <a:t>lb</a:t>
                      </a:r>
                      <a:endParaRPr lang="en-IN"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Food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135716"/>
                  </a:ext>
                </a:extLst>
              </a:tr>
              <a:tr h="666966">
                <a:tc vMerge="1">
                  <a:txBody>
                    <a:bodyPr/>
                    <a:lstStyle/>
                    <a:p>
                      <a:endParaRPr lang="en-IN" dirty="0"/>
                    </a:p>
                  </a:txBody>
                  <a:tcPr/>
                </a:tc>
                <a:tc>
                  <a:txBody>
                    <a:bodyPr/>
                    <a:lstStyle/>
                    <a:p>
                      <a:pPr algn="ctr"/>
                      <a:r>
                        <a:rPr lang="en-IN" dirty="0">
                          <a:solidFill>
                            <a:srgbClr val="FF0000"/>
                          </a:solidFill>
                        </a:rPr>
                        <a:t>Food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rgbClr val="FF0000"/>
                          </a:solidFill>
                        </a:rPr>
                        <a:t>423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842084"/>
                  </a:ext>
                </a:extLst>
              </a:tr>
            </a:tbl>
          </a:graphicData>
        </a:graphic>
      </p:graphicFrame>
    </p:spTree>
    <p:extLst>
      <p:ext uri="{BB962C8B-B14F-4D97-AF65-F5344CB8AC3E}">
        <p14:creationId xmlns:p14="http://schemas.microsoft.com/office/powerpoint/2010/main" val="42858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CCBCAD-AACF-F31E-DAA9-6EF540C907D5}"/>
                  </a:ext>
                </a:extLst>
              </p:cNvPr>
              <p:cNvSpPr txBox="1"/>
              <p:nvPr/>
            </p:nvSpPr>
            <p:spPr>
              <a:xfrm>
                <a:off x="575353" y="318500"/>
                <a:ext cx="11414589" cy="138499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Alternate hypothesis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𝜇</m:t>
                        </m:r>
                      </m:e>
                      <m:sub>
                        <m:r>
                          <a:rPr lang="en-IN" sz="2800" b="0" i="1" smtClean="0">
                            <a:latin typeface="Cambria Math" panose="02040503050406030204" pitchFamily="18" charset="0"/>
                          </a:rPr>
                          <m:t>𝑋</m:t>
                        </m:r>
                      </m:sub>
                    </m:sSub>
                    <m:r>
                      <a:rPr lang="en-IN" sz="2800" b="0" i="1" smtClean="0">
                        <a:latin typeface="Cambria Math" panose="02040503050406030204" pitchFamily="18" charset="0"/>
                      </a:rPr>
                      <m:t>&lt;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𝜇</m:t>
                        </m:r>
                      </m:e>
                      <m:sub>
                        <m:r>
                          <a:rPr lang="en-IN" sz="2800" b="0" i="1" smtClean="0">
                            <a:latin typeface="Cambria Math" panose="02040503050406030204" pitchFamily="18" charset="0"/>
                          </a:rPr>
                          <m:t>𝑌</m:t>
                        </m:r>
                      </m:sub>
                    </m:sSub>
                  </m:oMath>
                </a14:m>
                <a:r>
                  <a:rPr lang="en-IN" sz="2800" dirty="0">
                    <a:latin typeface="Times New Roman" panose="02020603050405020304" pitchFamily="18" charset="0"/>
                    <a:cs typeface="Times New Roman" panose="02020603050405020304" pitchFamily="18" charset="0"/>
                  </a:rPr>
                  <a:t> (Left tailed test)</a:t>
                </a:r>
              </a:p>
              <a:p>
                <a:r>
                  <a:rPr lang="en-IN" sz="2800" dirty="0">
                    <a:latin typeface="Times New Roman" panose="02020603050405020304" pitchFamily="18" charset="0"/>
                    <a:cs typeface="Times New Roman" panose="02020603050405020304" pitchFamily="18" charset="0"/>
                  </a:rPr>
                  <a:t> LOS: 5%</a:t>
                </a: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7FCCBCAD-AACF-F31E-DAA9-6EF540C907D5}"/>
                  </a:ext>
                </a:extLst>
              </p:cNvPr>
              <p:cNvSpPr txBox="1">
                <a:spLocks noRot="1" noChangeAspect="1" noMove="1" noResize="1" noEditPoints="1" noAdjustHandles="1" noChangeArrowheads="1" noChangeShapeType="1" noTextEdit="1"/>
              </p:cNvSpPr>
              <p:nvPr/>
            </p:nvSpPr>
            <p:spPr>
              <a:xfrm>
                <a:off x="575353" y="318500"/>
                <a:ext cx="11414589" cy="1384995"/>
              </a:xfrm>
              <a:prstGeom prst="rect">
                <a:avLst/>
              </a:prstGeom>
              <a:blipFill>
                <a:blip r:embed="rId2"/>
                <a:stretch>
                  <a:fillRect l="-1068" t="-44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C16F570-28F3-EE29-80E7-B07C360C6A97}"/>
                  </a:ext>
                </a:extLst>
              </p:cNvPr>
              <p:cNvGraphicFramePr>
                <a:graphicFrameLocks noGrp="1"/>
              </p:cNvGraphicFramePr>
              <p:nvPr>
                <p:extLst>
                  <p:ext uri="{D42A27DB-BD31-4B8C-83A1-F6EECF244321}">
                    <p14:modId xmlns:p14="http://schemas.microsoft.com/office/powerpoint/2010/main" val="4011710780"/>
                  </p:ext>
                </p:extLst>
              </p:nvPr>
            </p:nvGraphicFramePr>
            <p:xfrm>
              <a:off x="2250039" y="942646"/>
              <a:ext cx="8682234" cy="5818565"/>
            </p:xfrm>
            <a:graphic>
              <a:graphicData uri="http://schemas.openxmlformats.org/drawingml/2006/table">
                <a:tbl>
                  <a:tblPr firstRow="1" bandRow="1">
                    <a:tableStyleId>{2D5ABB26-0587-4C30-8999-92F81FD0307C}</a:tableStyleId>
                  </a:tblPr>
                  <a:tblGrid>
                    <a:gridCol w="1447039">
                      <a:extLst>
                        <a:ext uri="{9D8B030D-6E8A-4147-A177-3AD203B41FA5}">
                          <a16:colId xmlns:a16="http://schemas.microsoft.com/office/drawing/2014/main" val="1053730418"/>
                        </a:ext>
                      </a:extLst>
                    </a:gridCol>
                    <a:gridCol w="1447039">
                      <a:extLst>
                        <a:ext uri="{9D8B030D-6E8A-4147-A177-3AD203B41FA5}">
                          <a16:colId xmlns:a16="http://schemas.microsoft.com/office/drawing/2014/main" val="336428240"/>
                        </a:ext>
                      </a:extLst>
                    </a:gridCol>
                    <a:gridCol w="1447039">
                      <a:extLst>
                        <a:ext uri="{9D8B030D-6E8A-4147-A177-3AD203B41FA5}">
                          <a16:colId xmlns:a16="http://schemas.microsoft.com/office/drawing/2014/main" val="2651737045"/>
                        </a:ext>
                      </a:extLst>
                    </a:gridCol>
                    <a:gridCol w="1447039">
                      <a:extLst>
                        <a:ext uri="{9D8B030D-6E8A-4147-A177-3AD203B41FA5}">
                          <a16:colId xmlns:a16="http://schemas.microsoft.com/office/drawing/2014/main" val="3668945201"/>
                        </a:ext>
                      </a:extLst>
                    </a:gridCol>
                    <a:gridCol w="1447039">
                      <a:extLst>
                        <a:ext uri="{9D8B030D-6E8A-4147-A177-3AD203B41FA5}">
                          <a16:colId xmlns:a16="http://schemas.microsoft.com/office/drawing/2014/main" val="1852562820"/>
                        </a:ext>
                      </a:extLst>
                    </a:gridCol>
                    <a:gridCol w="1447039">
                      <a:extLst>
                        <a:ext uri="{9D8B030D-6E8A-4147-A177-3AD203B41FA5}">
                          <a16:colId xmlns:a16="http://schemas.microsoft.com/office/drawing/2014/main" val="2221617625"/>
                        </a:ext>
                      </a:extLst>
                    </a:gridCol>
                  </a:tblGrid>
                  <a:tr h="463149">
                    <a:tc gridSpan="3">
                      <a:txBody>
                        <a:bodyPr/>
                        <a:lstStyle/>
                        <a:p>
                          <a:pPr algn="ctr"/>
                          <a:r>
                            <a:rPr lang="en-IN" sz="2400" dirty="0">
                              <a:latin typeface="Times New Roman" panose="02020603050405020304" pitchFamily="18" charset="0"/>
                              <a:cs typeface="Times New Roman" panose="02020603050405020304" pitchFamily="18" charset="0"/>
                            </a:rPr>
                            <a:t>Food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IN" sz="2400" dirty="0">
                            <a:latin typeface="Times New Roman" panose="02020603050405020304" pitchFamily="18" charset="0"/>
                            <a:cs typeface="Times New Roman" panose="02020603050405020304" pitchFamily="18" charset="0"/>
                          </a:endParaRPr>
                        </a:p>
                      </a:txBody>
                      <a:tcPr/>
                    </a:tc>
                    <a:tc gridSpan="3">
                      <a:txBody>
                        <a:bodyPr/>
                        <a:lstStyle/>
                        <a:p>
                          <a:pPr algn="ctr"/>
                          <a:r>
                            <a:rPr lang="en-IN" sz="2400" dirty="0">
                              <a:latin typeface="Times New Roman" panose="02020603050405020304" pitchFamily="18" charset="0"/>
                              <a:cs typeface="Times New Roman" panose="02020603050405020304" pitchFamily="18" charset="0"/>
                            </a:rPr>
                            <a:t>Food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167081"/>
                      </a:ext>
                    </a:extLst>
                  </a:tr>
                  <a:tr h="1187075">
                    <a:tc>
                      <a:txBody>
                        <a:bodyPr/>
                        <a:lstStyle/>
                        <a:p>
                          <a:pPr algn="ctr"/>
                          <a14:m>
                            <m:oMathPara xmlns:m="http://schemas.openxmlformats.org/officeDocument/2006/math">
                              <m:oMathParaPr>
                                <m:jc m:val="centerGroup"/>
                              </m:oMathParaPr>
                              <m:oMath xmlns:m="http://schemas.openxmlformats.org/officeDocument/2006/math">
                                <m:r>
                                  <a:rPr lang="en-IN" sz="2400" dirty="0" smtClean="0">
                                    <a:latin typeface="Cambria Math" panose="02040503050406030204" pitchFamily="18" charset="0"/>
                                  </a:rPr>
                                  <m:t>𝑋</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0" smtClean="0">
                                    <a:latin typeface="Cambria Math" panose="02040503050406030204" pitchFamily="18" charset="0"/>
                                  </a:rPr>
                                  <m:t>𝑑</m:t>
                                </m:r>
                                <m:r>
                                  <a:rPr lang="en-IN" sz="2400" b="0" smtClean="0">
                                    <a:latin typeface="Cambria Math" panose="02040503050406030204" pitchFamily="18" charset="0"/>
                                  </a:rPr>
                                  <m:t>=</m:t>
                                </m:r>
                                <m:r>
                                  <a:rPr lang="en-IN" sz="2400" b="0" smtClean="0">
                                    <a:latin typeface="Cambria Math" panose="02040503050406030204" pitchFamily="18" charset="0"/>
                                  </a:rPr>
                                  <m:t>𝑋</m:t>
                                </m:r>
                                <m:r>
                                  <a:rPr lang="en-IN" sz="2400" b="0" smtClean="0">
                                    <a:latin typeface="Cambria Math" panose="02040503050406030204" pitchFamily="18" charset="0"/>
                                  </a:rPr>
                                  <m:t>−50</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rPr>
                                    </m:ctrlPr>
                                  </m:sSupPr>
                                  <m:e>
                                    <m:r>
                                      <a:rPr lang="en-IN" sz="2400" b="0" smtClean="0">
                                        <a:latin typeface="Cambria Math" panose="02040503050406030204" pitchFamily="18" charset="0"/>
                                      </a:rPr>
                                      <m:t>𝑑</m:t>
                                    </m:r>
                                  </m:e>
                                  <m:sup>
                                    <m:r>
                                      <a:rPr lang="en-IN" sz="2400" b="0" smtClean="0">
                                        <a:latin typeface="Cambria Math" panose="02040503050406030204" pitchFamily="18" charset="0"/>
                                      </a:rPr>
                                      <m:t>2</m:t>
                                    </m:r>
                                  </m:sup>
                                </m:sSup>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0" smtClean="0">
                                    <a:latin typeface="Cambria Math" panose="02040503050406030204" pitchFamily="18" charset="0"/>
                                  </a:rPr>
                                  <m:t>𝑌</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0" smtClean="0">
                                    <a:latin typeface="Cambria Math" panose="02040503050406030204" pitchFamily="18" charset="0"/>
                                  </a:rPr>
                                  <m:t>𝑑</m:t>
                                </m:r>
                                <m:r>
                                  <a:rPr lang="en-IN" sz="2400" b="0" smtClean="0">
                                    <a:latin typeface="Cambria Math" panose="02040503050406030204" pitchFamily="18" charset="0"/>
                                  </a:rPr>
                                  <m:t>=</m:t>
                                </m:r>
                                <m:r>
                                  <a:rPr lang="en-IN" sz="2400" b="0" smtClean="0">
                                    <a:latin typeface="Cambria Math" panose="02040503050406030204" pitchFamily="18" charset="0"/>
                                  </a:rPr>
                                  <m:t>𝑌</m:t>
                                </m:r>
                                <m:r>
                                  <a:rPr lang="en-IN" sz="2400" b="0" smtClean="0">
                                    <a:latin typeface="Cambria Math" panose="02040503050406030204" pitchFamily="18" charset="0"/>
                                  </a:rPr>
                                  <m:t>−50</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rPr>
                                    </m:ctrlPr>
                                  </m:sSupPr>
                                  <m:e>
                                    <m:r>
                                      <a:rPr lang="en-IN" sz="2400" b="0" smtClean="0">
                                        <a:latin typeface="Cambria Math" panose="02040503050406030204" pitchFamily="18" charset="0"/>
                                      </a:rPr>
                                      <m:t>𝑑</m:t>
                                    </m:r>
                                  </m:e>
                                  <m:sup>
                                    <m:r>
                                      <a:rPr lang="en-IN" sz="2400" b="0" smtClean="0">
                                        <a:latin typeface="Cambria Math" panose="02040503050406030204" pitchFamily="18" charset="0"/>
                                      </a:rPr>
                                      <m:t>2</m:t>
                                    </m:r>
                                  </m:sup>
                                </m:sSup>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104543"/>
                      </a:ext>
                    </a:extLst>
                  </a:tr>
                  <a:tr h="463149">
                    <a:tc>
                      <a:txBody>
                        <a:bodyPr/>
                        <a:lstStyle/>
                        <a:p>
                          <a:pPr algn="ctr"/>
                          <a:r>
                            <a:rPr lang="en-IN" sz="2400" dirty="0">
                              <a:latin typeface="Times New Roman" panose="02020603050405020304" pitchFamily="18" charset="0"/>
                              <a:cs typeface="Times New Roman" panose="02020603050405020304" pitchFamily="18" charset="0"/>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322851"/>
                      </a:ext>
                    </a:extLst>
                  </a:tr>
                  <a:tr h="463149">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838813"/>
                      </a:ext>
                    </a:extLst>
                  </a:tr>
                  <a:tr h="463149">
                    <a:tc>
                      <a:txBody>
                        <a:bodyPr/>
                        <a:lstStyle/>
                        <a:p>
                          <a:pPr algn="ctr"/>
                          <a:r>
                            <a:rPr lang="en-IN" sz="2400" dirty="0">
                              <a:latin typeface="Times New Roman" panose="02020603050405020304" pitchFamily="18" charset="0"/>
                              <a:cs typeface="Times New Roman" panose="02020603050405020304" pitchFamily="18" charset="0"/>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814453"/>
                      </a:ext>
                    </a:extLst>
                  </a:tr>
                  <a:tr h="463149">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397264"/>
                      </a:ext>
                    </a:extLst>
                  </a:tr>
                  <a:tr h="463149">
                    <a:tc>
                      <a:txBody>
                        <a:bodyPr/>
                        <a:lstStyle/>
                        <a:p>
                          <a:pPr algn="ctr"/>
                          <a:r>
                            <a:rPr lang="en-IN" sz="2400" dirty="0">
                              <a:latin typeface="Times New Roman" panose="02020603050405020304" pitchFamily="18" charset="0"/>
                              <a:cs typeface="Times New Roman" panose="02020603050405020304" pitchFamily="18"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8392748"/>
                      </a:ext>
                    </a:extLst>
                  </a:tr>
                  <a:tr h="463149">
                    <a:tc>
                      <a:txBody>
                        <a:bodyPr/>
                        <a:lstStyle/>
                        <a:p>
                          <a:pPr algn="ctr"/>
                          <a:r>
                            <a:rPr lang="en-IN" sz="2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663017"/>
                      </a:ext>
                    </a:extLst>
                  </a:tr>
                  <a:tr h="463149">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2215593"/>
                      </a:ext>
                    </a:extLst>
                  </a:tr>
                  <a:tr h="463149">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346734"/>
                      </a:ext>
                    </a:extLst>
                  </a:tr>
                  <a:tr h="463149">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37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23</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341684"/>
                      </a:ext>
                    </a:extLst>
                  </a:tr>
                </a:tbl>
              </a:graphicData>
            </a:graphic>
          </p:graphicFrame>
        </mc:Choice>
        <mc:Fallback xmlns="">
          <p:graphicFrame>
            <p:nvGraphicFramePr>
              <p:cNvPr id="3" name="Table 2">
                <a:extLst>
                  <a:ext uri="{FF2B5EF4-FFF2-40B4-BE49-F238E27FC236}">
                    <a16:creationId xmlns:a16="http://schemas.microsoft.com/office/drawing/2014/main" id="{CC16F570-28F3-EE29-80E7-B07C360C6A97}"/>
                  </a:ext>
                </a:extLst>
              </p:cNvPr>
              <p:cNvGraphicFramePr>
                <a:graphicFrameLocks noGrp="1"/>
              </p:cNvGraphicFramePr>
              <p:nvPr>
                <p:extLst>
                  <p:ext uri="{D42A27DB-BD31-4B8C-83A1-F6EECF244321}">
                    <p14:modId xmlns:p14="http://schemas.microsoft.com/office/powerpoint/2010/main" val="4011710780"/>
                  </p:ext>
                </p:extLst>
              </p:nvPr>
            </p:nvGraphicFramePr>
            <p:xfrm>
              <a:off x="2250039" y="942646"/>
              <a:ext cx="8682234" cy="5818565"/>
            </p:xfrm>
            <a:graphic>
              <a:graphicData uri="http://schemas.openxmlformats.org/drawingml/2006/table">
                <a:tbl>
                  <a:tblPr firstRow="1" bandRow="1">
                    <a:tableStyleId>{2D5ABB26-0587-4C30-8999-92F81FD0307C}</a:tableStyleId>
                  </a:tblPr>
                  <a:tblGrid>
                    <a:gridCol w="1447039">
                      <a:extLst>
                        <a:ext uri="{9D8B030D-6E8A-4147-A177-3AD203B41FA5}">
                          <a16:colId xmlns:a16="http://schemas.microsoft.com/office/drawing/2014/main" val="1053730418"/>
                        </a:ext>
                      </a:extLst>
                    </a:gridCol>
                    <a:gridCol w="1447039">
                      <a:extLst>
                        <a:ext uri="{9D8B030D-6E8A-4147-A177-3AD203B41FA5}">
                          <a16:colId xmlns:a16="http://schemas.microsoft.com/office/drawing/2014/main" val="336428240"/>
                        </a:ext>
                      </a:extLst>
                    </a:gridCol>
                    <a:gridCol w="1447039">
                      <a:extLst>
                        <a:ext uri="{9D8B030D-6E8A-4147-A177-3AD203B41FA5}">
                          <a16:colId xmlns:a16="http://schemas.microsoft.com/office/drawing/2014/main" val="2651737045"/>
                        </a:ext>
                      </a:extLst>
                    </a:gridCol>
                    <a:gridCol w="1447039">
                      <a:extLst>
                        <a:ext uri="{9D8B030D-6E8A-4147-A177-3AD203B41FA5}">
                          <a16:colId xmlns:a16="http://schemas.microsoft.com/office/drawing/2014/main" val="3668945201"/>
                        </a:ext>
                      </a:extLst>
                    </a:gridCol>
                    <a:gridCol w="1447039">
                      <a:extLst>
                        <a:ext uri="{9D8B030D-6E8A-4147-A177-3AD203B41FA5}">
                          <a16:colId xmlns:a16="http://schemas.microsoft.com/office/drawing/2014/main" val="1852562820"/>
                        </a:ext>
                      </a:extLst>
                    </a:gridCol>
                    <a:gridCol w="1447039">
                      <a:extLst>
                        <a:ext uri="{9D8B030D-6E8A-4147-A177-3AD203B41FA5}">
                          <a16:colId xmlns:a16="http://schemas.microsoft.com/office/drawing/2014/main" val="2221617625"/>
                        </a:ext>
                      </a:extLst>
                    </a:gridCol>
                  </a:tblGrid>
                  <a:tr h="463149">
                    <a:tc gridSpan="3">
                      <a:txBody>
                        <a:bodyPr/>
                        <a:lstStyle/>
                        <a:p>
                          <a:pPr algn="ctr"/>
                          <a:r>
                            <a:rPr lang="en-IN" sz="2400" dirty="0">
                              <a:latin typeface="Times New Roman" panose="02020603050405020304" pitchFamily="18" charset="0"/>
                              <a:cs typeface="Times New Roman" panose="02020603050405020304" pitchFamily="18" charset="0"/>
                            </a:rPr>
                            <a:t>Food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IN" sz="2400" dirty="0">
                            <a:latin typeface="Times New Roman" panose="02020603050405020304" pitchFamily="18" charset="0"/>
                            <a:cs typeface="Times New Roman" panose="02020603050405020304" pitchFamily="18" charset="0"/>
                          </a:endParaRPr>
                        </a:p>
                      </a:txBody>
                      <a:tcPr/>
                    </a:tc>
                    <a:tc gridSpan="3">
                      <a:txBody>
                        <a:bodyPr/>
                        <a:lstStyle/>
                        <a:p>
                          <a:pPr algn="ctr"/>
                          <a:r>
                            <a:rPr lang="en-IN" sz="2400" dirty="0">
                              <a:latin typeface="Times New Roman" panose="02020603050405020304" pitchFamily="18" charset="0"/>
                              <a:cs typeface="Times New Roman" panose="02020603050405020304" pitchFamily="18" charset="0"/>
                            </a:rPr>
                            <a:t>Food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167081"/>
                      </a:ext>
                    </a:extLst>
                  </a:tr>
                  <a:tr h="118707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0" t="-42564" r="-499580" b="-3620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44" t="-42564" r="-401688" b="-3620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42564" r="-300000" b="-3620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266" t="-42564" r="-201266" b="-3620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9580" t="-42564" r="-100420" b="-3620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1688" t="-42564" r="-844" b="-362051"/>
                          </a:stretch>
                        </a:blipFill>
                      </a:tcPr>
                    </a:tc>
                    <a:extLst>
                      <a:ext uri="{0D108BD9-81ED-4DB2-BD59-A6C34878D82A}">
                        <a16:rowId xmlns:a16="http://schemas.microsoft.com/office/drawing/2014/main" val="2795104543"/>
                      </a:ext>
                    </a:extLst>
                  </a:tr>
                  <a:tr h="463149">
                    <a:tc>
                      <a:txBody>
                        <a:bodyPr/>
                        <a:lstStyle/>
                        <a:p>
                          <a:pPr algn="ctr"/>
                          <a:r>
                            <a:rPr lang="en-IN" sz="2400" dirty="0">
                              <a:latin typeface="Times New Roman" panose="02020603050405020304" pitchFamily="18" charset="0"/>
                              <a:cs typeface="Times New Roman" panose="02020603050405020304" pitchFamily="18" charset="0"/>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322851"/>
                      </a:ext>
                    </a:extLst>
                  </a:tr>
                  <a:tr h="463149">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2838813"/>
                      </a:ext>
                    </a:extLst>
                  </a:tr>
                  <a:tr h="463149">
                    <a:tc>
                      <a:txBody>
                        <a:bodyPr/>
                        <a:lstStyle/>
                        <a:p>
                          <a:pPr algn="ctr"/>
                          <a:r>
                            <a:rPr lang="en-IN" sz="2400" dirty="0">
                              <a:latin typeface="Times New Roman" panose="02020603050405020304" pitchFamily="18" charset="0"/>
                              <a:cs typeface="Times New Roman" panose="02020603050405020304" pitchFamily="18" charset="0"/>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814453"/>
                      </a:ext>
                    </a:extLst>
                  </a:tr>
                  <a:tr h="463149">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397264"/>
                      </a:ext>
                    </a:extLst>
                  </a:tr>
                  <a:tr h="463149">
                    <a:tc>
                      <a:txBody>
                        <a:bodyPr/>
                        <a:lstStyle/>
                        <a:p>
                          <a:pPr algn="ctr"/>
                          <a:r>
                            <a:rPr lang="en-IN" sz="2400" dirty="0">
                              <a:latin typeface="Times New Roman" panose="02020603050405020304" pitchFamily="18" charset="0"/>
                              <a:cs typeface="Times New Roman" panose="02020603050405020304" pitchFamily="18"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8392748"/>
                      </a:ext>
                    </a:extLst>
                  </a:tr>
                  <a:tr h="463149">
                    <a:tc>
                      <a:txBody>
                        <a:bodyPr/>
                        <a:lstStyle/>
                        <a:p>
                          <a:pPr algn="ctr"/>
                          <a:r>
                            <a:rPr lang="en-IN" sz="2400" dirty="0">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663017"/>
                      </a:ext>
                    </a:extLst>
                  </a:tr>
                  <a:tr h="463149">
                    <a:tc>
                      <a:txBody>
                        <a:bodyPr/>
                        <a:lstStyle/>
                        <a:p>
                          <a:pPr algn="ctr"/>
                          <a:r>
                            <a:rPr lang="en-IN" sz="2400" dirty="0">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2215593"/>
                      </a:ext>
                    </a:extLst>
                  </a:tr>
                  <a:tr h="463149">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346734"/>
                      </a:ext>
                    </a:extLst>
                  </a:tr>
                  <a:tr h="463149">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37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7</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23</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341684"/>
                      </a:ext>
                    </a:extLst>
                  </a:tr>
                </a:tbl>
              </a:graphicData>
            </a:graphic>
          </p:graphicFrame>
        </mc:Fallback>
      </mc:AlternateContent>
    </p:spTree>
    <p:extLst>
      <p:ext uri="{BB962C8B-B14F-4D97-AF65-F5344CB8AC3E}">
        <p14:creationId xmlns:p14="http://schemas.microsoft.com/office/powerpoint/2010/main" val="13560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A40631-6C30-733A-AB1B-C95AF8AF18B6}"/>
                  </a:ext>
                </a:extLst>
              </p:cNvPr>
              <p:cNvSpPr txBox="1"/>
              <p:nvPr/>
            </p:nvSpPr>
            <p:spPr>
              <a:xfrm>
                <a:off x="195209" y="235326"/>
                <a:ext cx="11897474" cy="6799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=50+</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7</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=50.875    ∑</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𝑥</m:t>
                              </m:r>
                              <m:r>
                                <a:rPr lang="en-IN" sz="2800" b="0" i="1" smtClean="0">
                                  <a:latin typeface="Cambria Math" panose="02040503050406030204" pitchFamily="18" charset="0"/>
                                </a:rPr>
                                <m:t>−</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𝑑</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r>
                                    <a:rPr lang="en-IN" sz="2800" b="0" i="1" smtClean="0">
                                      <a:latin typeface="Cambria Math" panose="02040503050406030204" pitchFamily="18" charset="0"/>
                                    </a:rPr>
                                    <m:t>𝑑</m:t>
                                  </m:r>
                                </m:e>
                              </m:d>
                            </m:e>
                            <m:sup>
                              <m:r>
                                <a:rPr lang="en-IN" sz="2800" b="0" i="1" smtClean="0">
                                  <a:latin typeface="Cambria Math" panose="02040503050406030204" pitchFamily="18" charset="0"/>
                                </a:rPr>
                                <m:t>2</m:t>
                              </m:r>
                            </m:sup>
                          </m:sSup>
                        </m:num>
                        <m:den>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𝑛</m:t>
                              </m:r>
                            </m:e>
                            <m:sub>
                              <m:r>
                                <a:rPr lang="en-IN" sz="2800" b="0" i="1" smtClean="0">
                                  <a:latin typeface="Cambria Math" panose="02040503050406030204" pitchFamily="18" charset="0"/>
                                </a:rPr>
                                <m:t>1</m:t>
                              </m:r>
                            </m:sub>
                          </m:sSub>
                        </m:den>
                      </m:f>
                      <m:r>
                        <a:rPr lang="en-IN" sz="2800" b="0" i="1" smtClean="0">
                          <a:latin typeface="Cambria Math" panose="02040503050406030204" pitchFamily="18" charset="0"/>
                        </a:rPr>
                        <m:t>=37−</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49</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=30.875</m:t>
                      </m:r>
                    </m:oMath>
                  </m:oMathPara>
                </a14:m>
                <a:endParaRPr lang="en-IN"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=52+</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7</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=52.875    ∑</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𝑦</m:t>
                              </m:r>
                              <m:r>
                                <a:rPr lang="en-IN" sz="2800" b="0" i="1" smtClean="0">
                                  <a:latin typeface="Cambria Math" panose="02040503050406030204" pitchFamily="18" charset="0"/>
                                </a:rPr>
                                <m:t>−</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𝑑</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r>
                                    <a:rPr lang="en-IN" sz="2800" b="0" i="1" smtClean="0">
                                      <a:latin typeface="Cambria Math" panose="02040503050406030204" pitchFamily="18" charset="0"/>
                                    </a:rPr>
                                    <m:t>𝑑</m:t>
                                  </m:r>
                                </m:e>
                              </m:d>
                            </m:e>
                            <m:sup>
                              <m:r>
                                <a:rPr lang="en-IN" sz="2800" b="0" i="1" smtClean="0">
                                  <a:latin typeface="Cambria Math" panose="02040503050406030204" pitchFamily="18" charset="0"/>
                                </a:rPr>
                                <m:t>2</m:t>
                              </m:r>
                            </m:sup>
                          </m:sSup>
                        </m:num>
                        <m:den>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𝑛</m:t>
                              </m:r>
                            </m:e>
                            <m:sub>
                              <m:r>
                                <a:rPr lang="en-IN" sz="2800" b="0" i="1" smtClean="0">
                                  <a:latin typeface="Cambria Math" panose="02040503050406030204" pitchFamily="18" charset="0"/>
                                </a:rPr>
                                <m:t>2</m:t>
                              </m:r>
                            </m:sub>
                          </m:sSub>
                        </m:den>
                      </m:f>
                      <m:r>
                        <a:rPr lang="en-IN" sz="2800" b="0" i="1" smtClean="0">
                          <a:latin typeface="Cambria Math" panose="02040503050406030204" pitchFamily="18" charset="0"/>
                        </a:rPr>
                        <m:t>=23−</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49</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=16.875</m:t>
                      </m:r>
                    </m:oMath>
                  </m:oMathPara>
                </a14:m>
                <a:endParaRPr lang="en-IN"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𝑆</m:t>
                          </m:r>
                        </m:e>
                        <m:sup>
                          <m:r>
                            <a:rPr lang="en-US" sz="2800" i="1">
                              <a:latin typeface="Cambria Math" panose="02040503050406030204" pitchFamily="18" charset="0"/>
                            </a:rPr>
                            <m:t>2</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2</m:t>
                              </m:r>
                            </m:sub>
                          </m:sSub>
                          <m:r>
                            <a:rPr lang="en-US" sz="2800" i="1">
                              <a:latin typeface="Cambria Math" panose="02040503050406030204" pitchFamily="18" charset="0"/>
                            </a:rPr>
                            <m:t>−2</m:t>
                          </m:r>
                        </m:den>
                      </m:f>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IN" sz="2800" b="0" i="1" smtClean="0">
                                      <a:latin typeface="Cambria Math" panose="02040503050406030204" pitchFamily="18" charset="0"/>
                                    </a:rPr>
                                    <m:t>𝑥</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IN" sz="2800" i="1" smtClean="0">
                                          <a:latin typeface="Cambria Math" panose="02040503050406030204" pitchFamily="18" charset="0"/>
                                        </a:rPr>
                                        <m:t>𝑥</m:t>
                                      </m:r>
                                    </m:e>
                                  </m:acc>
                                  <m:r>
                                    <a:rPr lang="en-US" sz="2800" i="1">
                                      <a:latin typeface="Cambria Math" panose="02040503050406030204" pitchFamily="18" charset="0"/>
                                    </a:rPr>
                                    <m:t> </m:t>
                                  </m:r>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IN" sz="2800" b="0" i="1" smtClean="0">
                                      <a:latin typeface="Cambria Math" panose="02040503050406030204" pitchFamily="18" charset="0"/>
                                    </a:rPr>
                                    <m:t>𝑦</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IN" sz="2800" b="0" i="1" smtClean="0">
                                          <a:latin typeface="Cambria Math" panose="02040503050406030204" pitchFamily="18" charset="0"/>
                                        </a:rPr>
                                        <m:t>𝑦</m:t>
                                      </m:r>
                                    </m:e>
                                  </m:acc>
                                </m:e>
                              </m:d>
                            </m:e>
                            <m:sup>
                              <m:r>
                                <a:rPr lang="en-US" sz="2800" i="1">
                                  <a:latin typeface="Cambria Math" panose="02040503050406030204" pitchFamily="18" charset="0"/>
                                </a:rPr>
                                <m:t>2</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14</m:t>
                          </m:r>
                        </m:den>
                      </m:f>
                      <m:d>
                        <m:dPr>
                          <m:ctrlPr>
                            <a:rPr lang="en-IN" sz="2800" b="0" i="1" smtClean="0">
                              <a:latin typeface="Cambria Math" panose="02040503050406030204" pitchFamily="18" charset="0"/>
                            </a:rPr>
                          </m:ctrlPr>
                        </m:dPr>
                        <m:e>
                          <m:r>
                            <a:rPr lang="en-IN" sz="2800" b="0" i="1" smtClean="0">
                              <a:latin typeface="Cambria Math" panose="02040503050406030204" pitchFamily="18" charset="0"/>
                            </a:rPr>
                            <m:t>30.875+16.875</m:t>
                          </m:r>
                        </m:e>
                      </m:d>
                      <m:r>
                        <a:rPr lang="en-IN" sz="2800" b="0" i="1" smtClean="0">
                          <a:latin typeface="Cambria Math" panose="02040503050406030204" pitchFamily="18" charset="0"/>
                        </a:rPr>
                        <m:t>=3.41</m:t>
                      </m:r>
                    </m:oMath>
                  </m:oMathPara>
                </a14:m>
                <a:endParaRPr lang="en-IN"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u="none" strike="noStrike" baseline="0" smtClean="0">
                          <a:latin typeface="Cambria Math" panose="02040503050406030204" pitchFamily="18" charset="0"/>
                        </a:rPr>
                        <m:t>𝑡</m:t>
                      </m:r>
                      <m:r>
                        <a:rPr lang="en-US" sz="2800" b="0" i="1" u="none" strike="noStrike" baseline="0" smtClean="0">
                          <a:latin typeface="Cambria Math" panose="02040503050406030204" pitchFamily="18" charset="0"/>
                        </a:rPr>
                        <m:t>=</m:t>
                      </m:r>
                      <m:f>
                        <m:fPr>
                          <m:ctrlPr>
                            <a:rPr lang="en-US" sz="2800" i="1">
                              <a:latin typeface="Cambria Math" panose="02040503050406030204" pitchFamily="18" charset="0"/>
                            </a:rPr>
                          </m:ctrlPr>
                        </m:fPr>
                        <m:num>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d>
                        </m:num>
                        <m:den>
                          <m:r>
                            <a:rPr lang="en-US" sz="2800" i="1">
                              <a:latin typeface="Cambria Math" panose="02040503050406030204" pitchFamily="18" charset="0"/>
                            </a:rPr>
                            <m:t>𝑆</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2</m:t>
                                      </m:r>
                                    </m:sub>
                                  </m:sSub>
                                </m:den>
                              </m:f>
                            </m:e>
                          </m:rad>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50.875−52.875</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3.41</m:t>
                              </m:r>
                              <m:d>
                                <m:dPr>
                                  <m:ctrlPr>
                                    <a:rPr lang="en-IN" sz="2800" b="0" i="1" smtClean="0">
                                      <a:latin typeface="Cambria Math" panose="02040503050406030204" pitchFamily="18" charset="0"/>
                                    </a:rPr>
                                  </m:ctrlPr>
                                </m:dPr>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8</m:t>
                                      </m:r>
                                    </m:den>
                                  </m:f>
                                </m:e>
                              </m:d>
                            </m:e>
                          </m:rad>
                        </m:den>
                      </m:f>
                      <m:r>
                        <a:rPr lang="en-IN" sz="2800" b="0" i="1" smtClean="0">
                          <a:latin typeface="Cambria Math" panose="02040503050406030204" pitchFamily="18" charset="0"/>
                        </a:rPr>
                        <m:t>=−2.17</m:t>
                      </m:r>
                    </m:oMath>
                  </m:oMathPara>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𝑡</m:t>
                      </m:r>
                      <m:r>
                        <a:rPr lang="en-IN" sz="2800" b="0" i="1" smtClean="0">
                          <a:latin typeface="Cambria Math" panose="02040503050406030204" pitchFamily="18" charset="0"/>
                        </a:rPr>
                        <m:t>&lt;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𝑡</m:t>
                          </m:r>
                        </m:e>
                        <m:sub>
                          <m:r>
                            <a:rPr lang="en-IN" sz="2800" b="0" i="1" smtClean="0">
                              <a:latin typeface="Cambria Math" panose="02040503050406030204" pitchFamily="18" charset="0"/>
                            </a:rPr>
                            <m:t>0</m:t>
                          </m:r>
                        </m:sub>
                      </m:sSub>
                    </m:oMath>
                  </m:oMathPara>
                </a14:m>
                <a:endParaRPr lang="en-IN" sz="2800" b="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Conclusion: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 is rejected at 5% level of significance. Hence we conclude that the foods A and B differs significantly. Food B is superior to food A.</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D9A40631-6C30-733A-AB1B-C95AF8AF18B6}"/>
                  </a:ext>
                </a:extLst>
              </p:cNvPr>
              <p:cNvSpPr txBox="1">
                <a:spLocks noRot="1" noChangeAspect="1" noMove="1" noResize="1" noEditPoints="1" noAdjustHandles="1" noChangeArrowheads="1" noChangeShapeType="1" noTextEdit="1"/>
              </p:cNvSpPr>
              <p:nvPr/>
            </p:nvSpPr>
            <p:spPr>
              <a:xfrm>
                <a:off x="195209" y="235326"/>
                <a:ext cx="11897474" cy="6799810"/>
              </a:xfrm>
              <a:prstGeom prst="rect">
                <a:avLst/>
              </a:prstGeom>
              <a:blipFill>
                <a:blip r:embed="rId2"/>
                <a:stretch>
                  <a:fillRect l="-1025"/>
                </a:stretch>
              </a:blipFill>
            </p:spPr>
            <p:txBody>
              <a:bodyPr/>
              <a:lstStyle/>
              <a:p>
                <a:r>
                  <a:rPr lang="en-IN">
                    <a:noFill/>
                  </a:rPr>
                  <a:t> </a:t>
                </a:r>
              </a:p>
            </p:txBody>
          </p:sp>
        </mc:Fallback>
      </mc:AlternateContent>
    </p:spTree>
    <p:extLst>
      <p:ext uri="{BB962C8B-B14F-4D97-AF65-F5344CB8AC3E}">
        <p14:creationId xmlns:p14="http://schemas.microsoft.com/office/powerpoint/2010/main" val="227980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09DB9-2FEB-0F55-D81E-79249FA0002E}"/>
              </a:ext>
            </a:extLst>
          </p:cNvPr>
          <p:cNvSpPr txBox="1"/>
          <p:nvPr/>
        </p:nvSpPr>
        <p:spPr>
          <a:xfrm>
            <a:off x="647272" y="349323"/>
            <a:ext cx="6554912" cy="923330"/>
          </a:xfrm>
          <a:prstGeom prst="rect">
            <a:avLst/>
          </a:prstGeom>
          <a:noFill/>
        </p:spPr>
        <p:txBody>
          <a:bodyPr wrap="square" rtlCol="0">
            <a:spAutoFit/>
          </a:bodyPr>
          <a:lstStyle/>
          <a:p>
            <a:r>
              <a:rPr lang="en-IN" dirty="0"/>
              <a:t>ii) </a:t>
            </a:r>
          </a:p>
          <a:p>
            <a:endParaRPr lang="en-IN" b="0" dirty="0"/>
          </a:p>
          <a:p>
            <a:endParaRPr lang="en-IN"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D99BA77-DC77-B537-D602-DE9C9B7CF84D}"/>
                  </a:ext>
                </a:extLst>
              </p:cNvPr>
              <p:cNvGraphicFramePr>
                <a:graphicFrameLocks noGrp="1"/>
              </p:cNvGraphicFramePr>
              <p:nvPr>
                <p:extLst>
                  <p:ext uri="{D42A27DB-BD31-4B8C-83A1-F6EECF244321}">
                    <p14:modId xmlns:p14="http://schemas.microsoft.com/office/powerpoint/2010/main" val="2025453369"/>
                  </p:ext>
                </p:extLst>
              </p:nvPr>
            </p:nvGraphicFramePr>
            <p:xfrm>
              <a:off x="1329360" y="113017"/>
              <a:ext cx="9533280" cy="2131832"/>
            </p:xfrm>
            <a:graphic>
              <a:graphicData uri="http://schemas.openxmlformats.org/drawingml/2006/table">
                <a:tbl>
                  <a:tblPr firstRow="1" bandRow="1">
                    <a:tableStyleId>{2D5ABB26-0587-4C30-8999-92F81FD0307C}</a:tableStyleId>
                  </a:tblPr>
                  <a:tblGrid>
                    <a:gridCol w="1160980">
                      <a:extLst>
                        <a:ext uri="{9D8B030D-6E8A-4147-A177-3AD203B41FA5}">
                          <a16:colId xmlns:a16="http://schemas.microsoft.com/office/drawing/2014/main" val="3794501190"/>
                        </a:ext>
                      </a:extLst>
                    </a:gridCol>
                    <a:gridCol w="745676">
                      <a:extLst>
                        <a:ext uri="{9D8B030D-6E8A-4147-A177-3AD203B41FA5}">
                          <a16:colId xmlns:a16="http://schemas.microsoft.com/office/drawing/2014/main" val="1720862683"/>
                        </a:ext>
                      </a:extLst>
                    </a:gridCol>
                    <a:gridCol w="953328">
                      <a:extLst>
                        <a:ext uri="{9D8B030D-6E8A-4147-A177-3AD203B41FA5}">
                          <a16:colId xmlns:a16="http://schemas.microsoft.com/office/drawing/2014/main" val="2592133754"/>
                        </a:ext>
                      </a:extLst>
                    </a:gridCol>
                    <a:gridCol w="953328">
                      <a:extLst>
                        <a:ext uri="{9D8B030D-6E8A-4147-A177-3AD203B41FA5}">
                          <a16:colId xmlns:a16="http://schemas.microsoft.com/office/drawing/2014/main" val="2502795504"/>
                        </a:ext>
                      </a:extLst>
                    </a:gridCol>
                    <a:gridCol w="953328">
                      <a:extLst>
                        <a:ext uri="{9D8B030D-6E8A-4147-A177-3AD203B41FA5}">
                          <a16:colId xmlns:a16="http://schemas.microsoft.com/office/drawing/2014/main" val="1973729915"/>
                        </a:ext>
                      </a:extLst>
                    </a:gridCol>
                    <a:gridCol w="953328">
                      <a:extLst>
                        <a:ext uri="{9D8B030D-6E8A-4147-A177-3AD203B41FA5}">
                          <a16:colId xmlns:a16="http://schemas.microsoft.com/office/drawing/2014/main" val="489769539"/>
                        </a:ext>
                      </a:extLst>
                    </a:gridCol>
                    <a:gridCol w="953328">
                      <a:extLst>
                        <a:ext uri="{9D8B030D-6E8A-4147-A177-3AD203B41FA5}">
                          <a16:colId xmlns:a16="http://schemas.microsoft.com/office/drawing/2014/main" val="2029242347"/>
                        </a:ext>
                      </a:extLst>
                    </a:gridCol>
                    <a:gridCol w="953328">
                      <a:extLst>
                        <a:ext uri="{9D8B030D-6E8A-4147-A177-3AD203B41FA5}">
                          <a16:colId xmlns:a16="http://schemas.microsoft.com/office/drawing/2014/main" val="2307623415"/>
                        </a:ext>
                      </a:extLst>
                    </a:gridCol>
                    <a:gridCol w="953328">
                      <a:extLst>
                        <a:ext uri="{9D8B030D-6E8A-4147-A177-3AD203B41FA5}">
                          <a16:colId xmlns:a16="http://schemas.microsoft.com/office/drawing/2014/main" val="3603737921"/>
                        </a:ext>
                      </a:extLst>
                    </a:gridCol>
                    <a:gridCol w="953328">
                      <a:extLst>
                        <a:ext uri="{9D8B030D-6E8A-4147-A177-3AD203B41FA5}">
                          <a16:colId xmlns:a16="http://schemas.microsoft.com/office/drawing/2014/main" val="767329804"/>
                        </a:ext>
                      </a:extLst>
                    </a:gridCol>
                  </a:tblGrid>
                  <a:tr h="370840">
                    <a:tc>
                      <a:txBody>
                        <a:bodyPr/>
                        <a:lstStyle/>
                        <a:p>
                          <a:pPr algn="ctr"/>
                          <a14:m>
                            <m:oMathPara xmlns:m="http://schemas.openxmlformats.org/officeDocument/2006/math">
                              <m:oMathParaPr>
                                <m:jc m:val="centerGroup"/>
                              </m:oMathParaPr>
                              <m:oMath xmlns:m="http://schemas.openxmlformats.org/officeDocument/2006/math">
                                <m:r>
                                  <m:rPr>
                                    <m:sty m:val="p"/>
                                  </m:rPr>
                                  <a:rPr lang="en-IN" sz="2000" b="0" i="1" smtClean="0">
                                    <a:latin typeface="Cambria Math" panose="02040503050406030204" pitchFamily="18" charset="0"/>
                                  </a:rPr>
                                  <m:t>X</m:t>
                                </m:r>
                              </m:oMath>
                            </m:oMathPara>
                          </a14:m>
                          <a:endParaRPr lang="en-IN" sz="2000" b="0" dirty="0">
                            <a:latin typeface="Times New Roman" panose="02020603050405020304" pitchFamily="18" charset="0"/>
                            <a:cs typeface="Times New Roman" panose="02020603050405020304" pitchFamily="18" charset="0"/>
                          </a:endParaRP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47</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Total</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075567"/>
                      </a:ext>
                    </a:extLst>
                  </a:tr>
                  <a:tr h="370840">
                    <a:tc>
                      <a:txBody>
                        <a:bodyPr/>
                        <a:lstStyle/>
                        <a:p>
                          <a:pPr algn="ctr"/>
                          <a14:m>
                            <m:oMathPara xmlns:m="http://schemas.openxmlformats.org/officeDocument/2006/math">
                              <m:oMathParaPr>
                                <m:jc m:val="centerGroup"/>
                              </m:oMathParaPr>
                              <m:oMath xmlns:m="http://schemas.openxmlformats.org/officeDocument/2006/math">
                                <m:r>
                                  <a:rPr lang="en-IN" sz="2000" b="0" smtClean="0">
                                    <a:latin typeface="Cambria Math" panose="02040503050406030204" pitchFamily="18" charset="0"/>
                                  </a:rPr>
                                  <m:t>𝑌</m:t>
                                </m:r>
                              </m:oMath>
                            </m:oMathPara>
                          </a14:m>
                          <a:endParaRPr lang="en-IN" sz="2000" dirty="0">
                            <a:latin typeface="Times New Roman" panose="02020603050405020304" pitchFamily="18" charset="0"/>
                            <a:cs typeface="Times New Roman" panose="02020603050405020304" pitchFamily="18" charset="0"/>
                          </a:endParaRP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55</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000" dirty="0">
                            <a:latin typeface="Times New Roman" panose="02020603050405020304" pitchFamily="18" charset="0"/>
                            <a:cs typeface="Times New Roman" panose="02020603050405020304" pitchFamily="18" charset="0"/>
                          </a:endParaRP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485532"/>
                      </a:ext>
                    </a:extLst>
                  </a:tr>
                  <a:tr h="370840">
                    <a:tc>
                      <a:txBody>
                        <a:bodyPr/>
                        <a:lstStyle/>
                        <a:p>
                          <a:pPr algn="ctr"/>
                          <a14:m>
                            <m:oMathPara xmlns:m="http://schemas.openxmlformats.org/officeDocument/2006/math">
                              <m:oMathParaPr>
                                <m:jc m:val="centerGroup"/>
                              </m:oMathParaPr>
                              <m:oMath xmlns:m="http://schemas.openxmlformats.org/officeDocument/2006/math">
                                <m:r>
                                  <a:rPr lang="en-IN" sz="2000" b="0" smtClean="0">
                                    <a:latin typeface="Cambria Math" panose="02040503050406030204" pitchFamily="18" charset="0"/>
                                  </a:rPr>
                                  <m:t>𝑑</m:t>
                                </m:r>
                                <m:r>
                                  <a:rPr lang="en-IN" sz="2000" b="0" smtClean="0">
                                    <a:latin typeface="Cambria Math" panose="02040503050406030204" pitchFamily="18" charset="0"/>
                                  </a:rPr>
                                  <m:t>=</m:t>
                                </m:r>
                                <m:r>
                                  <a:rPr lang="en-IN" sz="2000" b="0" smtClean="0">
                                    <a:latin typeface="Cambria Math" panose="02040503050406030204" pitchFamily="18" charset="0"/>
                                  </a:rPr>
                                  <m:t>𝑋</m:t>
                                </m:r>
                                <m:r>
                                  <a:rPr lang="en-IN" sz="2000" b="0" smtClean="0">
                                    <a:latin typeface="Cambria Math" panose="02040503050406030204" pitchFamily="18" charset="0"/>
                                  </a:rPr>
                                  <m:t>−</m:t>
                                </m:r>
                                <m:r>
                                  <a:rPr lang="en-IN" sz="2000" b="0" smtClean="0">
                                    <a:latin typeface="Cambria Math" panose="02040503050406030204" pitchFamily="18" charset="0"/>
                                  </a:rPr>
                                  <m:t>𝑌</m:t>
                                </m:r>
                              </m:oMath>
                            </m:oMathPara>
                          </a14:m>
                          <a:endParaRPr lang="en-IN" sz="2000" dirty="0">
                            <a:latin typeface="Times New Roman" panose="02020603050405020304" pitchFamily="18" charset="0"/>
                            <a:cs typeface="Times New Roman" panose="02020603050405020304" pitchFamily="18" charset="0"/>
                          </a:endParaRPr>
                        </a:p>
                      </a:txBody>
                      <a:tcPr marL="36000" marT="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363073"/>
                      </a:ext>
                    </a:extLst>
                  </a:tr>
                  <a:tr h="370840">
                    <a:tc>
                      <a:txBody>
                        <a:bodyPr/>
                        <a:lstStyle/>
                        <a:p>
                          <a:pPr algn="ctr"/>
                          <a14:m>
                            <m:oMathPara xmlns:m="http://schemas.openxmlformats.org/officeDocument/2006/math">
                              <m:oMathParaPr>
                                <m:jc m:val="centerGroup"/>
                              </m:oMathParaPr>
                              <m:oMath xmlns:m="http://schemas.openxmlformats.org/officeDocument/2006/math">
                                <m:sSup>
                                  <m:sSupPr>
                                    <m:ctrlPr>
                                      <a:rPr lang="en-IN" sz="2000" b="0" i="1" smtClean="0">
                                        <a:latin typeface="Cambria Math" panose="02040503050406030204" pitchFamily="18" charset="0"/>
                                      </a:rPr>
                                    </m:ctrlPr>
                                  </m:sSupPr>
                                  <m:e>
                                    <m:r>
                                      <a:rPr lang="en-IN" sz="2000" b="0" smtClean="0">
                                        <a:latin typeface="Cambria Math" panose="02040503050406030204" pitchFamily="18" charset="0"/>
                                      </a:rPr>
                                      <m:t>𝑑</m:t>
                                    </m:r>
                                  </m:e>
                                  <m:sup>
                                    <m:r>
                                      <a:rPr lang="en-IN" sz="2000" b="0" smtClean="0">
                                        <a:latin typeface="Cambria Math" panose="02040503050406030204" pitchFamily="18" charset="0"/>
                                      </a:rPr>
                                      <m:t>2</m:t>
                                    </m:r>
                                  </m:sup>
                                </m:sSup>
                              </m:oMath>
                            </m:oMathPara>
                          </a14:m>
                          <a:endParaRPr lang="en-IN" sz="2000" dirty="0">
                            <a:latin typeface="Times New Roman" panose="02020603050405020304" pitchFamily="18" charset="0"/>
                            <a:cs typeface="Times New Roman" panose="02020603050405020304" pitchFamily="18" charset="0"/>
                          </a:endParaRPr>
                        </a:p>
                      </a:txBody>
                      <a:tcPr marL="36000" marT="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5118980"/>
                      </a:ext>
                    </a:extLst>
                  </a:tr>
                </a:tbl>
              </a:graphicData>
            </a:graphic>
          </p:graphicFrame>
        </mc:Choice>
        <mc:Fallback xmlns="">
          <p:graphicFrame>
            <p:nvGraphicFramePr>
              <p:cNvPr id="5" name="Table 4">
                <a:extLst>
                  <a:ext uri="{FF2B5EF4-FFF2-40B4-BE49-F238E27FC236}">
                    <a16:creationId xmlns:a16="http://schemas.microsoft.com/office/drawing/2014/main" id="{6D99BA77-DC77-B537-D602-DE9C9B7CF84D}"/>
                  </a:ext>
                </a:extLst>
              </p:cNvPr>
              <p:cNvGraphicFramePr>
                <a:graphicFrameLocks noGrp="1"/>
              </p:cNvGraphicFramePr>
              <p:nvPr>
                <p:extLst>
                  <p:ext uri="{D42A27DB-BD31-4B8C-83A1-F6EECF244321}">
                    <p14:modId xmlns:p14="http://schemas.microsoft.com/office/powerpoint/2010/main" val="2025453369"/>
                  </p:ext>
                </p:extLst>
              </p:nvPr>
            </p:nvGraphicFramePr>
            <p:xfrm>
              <a:off x="1329360" y="113017"/>
              <a:ext cx="9533280" cy="2131832"/>
            </p:xfrm>
            <a:graphic>
              <a:graphicData uri="http://schemas.openxmlformats.org/drawingml/2006/table">
                <a:tbl>
                  <a:tblPr firstRow="1" bandRow="1">
                    <a:tableStyleId>{2D5ABB26-0587-4C30-8999-92F81FD0307C}</a:tableStyleId>
                  </a:tblPr>
                  <a:tblGrid>
                    <a:gridCol w="1160980">
                      <a:extLst>
                        <a:ext uri="{9D8B030D-6E8A-4147-A177-3AD203B41FA5}">
                          <a16:colId xmlns:a16="http://schemas.microsoft.com/office/drawing/2014/main" val="3794501190"/>
                        </a:ext>
                      </a:extLst>
                    </a:gridCol>
                    <a:gridCol w="745676">
                      <a:extLst>
                        <a:ext uri="{9D8B030D-6E8A-4147-A177-3AD203B41FA5}">
                          <a16:colId xmlns:a16="http://schemas.microsoft.com/office/drawing/2014/main" val="1720862683"/>
                        </a:ext>
                      </a:extLst>
                    </a:gridCol>
                    <a:gridCol w="953328">
                      <a:extLst>
                        <a:ext uri="{9D8B030D-6E8A-4147-A177-3AD203B41FA5}">
                          <a16:colId xmlns:a16="http://schemas.microsoft.com/office/drawing/2014/main" val="2592133754"/>
                        </a:ext>
                      </a:extLst>
                    </a:gridCol>
                    <a:gridCol w="953328">
                      <a:extLst>
                        <a:ext uri="{9D8B030D-6E8A-4147-A177-3AD203B41FA5}">
                          <a16:colId xmlns:a16="http://schemas.microsoft.com/office/drawing/2014/main" val="2502795504"/>
                        </a:ext>
                      </a:extLst>
                    </a:gridCol>
                    <a:gridCol w="953328">
                      <a:extLst>
                        <a:ext uri="{9D8B030D-6E8A-4147-A177-3AD203B41FA5}">
                          <a16:colId xmlns:a16="http://schemas.microsoft.com/office/drawing/2014/main" val="1973729915"/>
                        </a:ext>
                      </a:extLst>
                    </a:gridCol>
                    <a:gridCol w="953328">
                      <a:extLst>
                        <a:ext uri="{9D8B030D-6E8A-4147-A177-3AD203B41FA5}">
                          <a16:colId xmlns:a16="http://schemas.microsoft.com/office/drawing/2014/main" val="489769539"/>
                        </a:ext>
                      </a:extLst>
                    </a:gridCol>
                    <a:gridCol w="953328">
                      <a:extLst>
                        <a:ext uri="{9D8B030D-6E8A-4147-A177-3AD203B41FA5}">
                          <a16:colId xmlns:a16="http://schemas.microsoft.com/office/drawing/2014/main" val="2029242347"/>
                        </a:ext>
                      </a:extLst>
                    </a:gridCol>
                    <a:gridCol w="953328">
                      <a:extLst>
                        <a:ext uri="{9D8B030D-6E8A-4147-A177-3AD203B41FA5}">
                          <a16:colId xmlns:a16="http://schemas.microsoft.com/office/drawing/2014/main" val="2307623415"/>
                        </a:ext>
                      </a:extLst>
                    </a:gridCol>
                    <a:gridCol w="953328">
                      <a:extLst>
                        <a:ext uri="{9D8B030D-6E8A-4147-A177-3AD203B41FA5}">
                          <a16:colId xmlns:a16="http://schemas.microsoft.com/office/drawing/2014/main" val="3603737921"/>
                        </a:ext>
                      </a:extLst>
                    </a:gridCol>
                    <a:gridCol w="953328">
                      <a:extLst>
                        <a:ext uri="{9D8B030D-6E8A-4147-A177-3AD203B41FA5}">
                          <a16:colId xmlns:a16="http://schemas.microsoft.com/office/drawing/2014/main" val="767329804"/>
                        </a:ext>
                      </a:extLst>
                    </a:gridCol>
                  </a:tblGrid>
                  <a:tr h="458520">
                    <a:tc>
                      <a:txBody>
                        <a:bodyPr/>
                        <a:lstStyle/>
                        <a:p>
                          <a:endParaRPr lang="en-US"/>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26" t="-1333" r="-724737" b="-390667"/>
                          </a:stretch>
                        </a:blipFill>
                      </a:tcPr>
                    </a:tc>
                    <a:tc>
                      <a:txBody>
                        <a:bodyPr/>
                        <a:lstStyle/>
                        <a:p>
                          <a:pPr algn="ctr"/>
                          <a:r>
                            <a:rPr lang="en-IN" sz="2000" dirty="0">
                              <a:latin typeface="Times New Roman" panose="02020603050405020304" pitchFamily="18" charset="0"/>
                              <a:cs typeface="Times New Roman" panose="02020603050405020304" pitchFamily="18" charset="0"/>
                            </a:rPr>
                            <a:t>49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47</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Total</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075567"/>
                      </a:ext>
                    </a:extLst>
                  </a:tr>
                  <a:tr h="458520">
                    <a:tc>
                      <a:txBody>
                        <a:bodyPr/>
                        <a:lstStyle/>
                        <a:p>
                          <a:endParaRPr lang="en-US"/>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26" t="-100000" r="-724737" b="-285526"/>
                          </a:stretch>
                        </a:blipFill>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55</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53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000" dirty="0">
                            <a:latin typeface="Times New Roman" panose="02020603050405020304" pitchFamily="18" charset="0"/>
                            <a:cs typeface="Times New Roman" panose="02020603050405020304" pitchFamily="18" charset="0"/>
                          </a:endParaRP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485532"/>
                      </a:ext>
                    </a:extLst>
                  </a:tr>
                  <a:tr h="756272">
                    <a:tc>
                      <a:txBody>
                        <a:bodyPr/>
                        <a:lstStyle/>
                        <a:p>
                          <a:endParaRPr lang="en-US"/>
                        </a:p>
                      </a:txBody>
                      <a:tcPr marL="36000" marT="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26" t="-121600" r="-724737" b="-73600"/>
                          </a:stretch>
                        </a:blipFill>
                      </a:tcPr>
                    </a:tc>
                    <a:tc>
                      <a:txBody>
                        <a:bodyPr/>
                        <a:lstStyle/>
                        <a:p>
                          <a:pPr algn="ctr"/>
                          <a:r>
                            <a:rPr lang="en-IN" sz="2000" dirty="0">
                              <a:latin typeface="Times New Roman" panose="02020603050405020304" pitchFamily="18" charset="0"/>
                              <a:cs typeface="Times New Roman" panose="02020603050405020304" pitchFamily="18" charset="0"/>
                            </a:rPr>
                            <a:t>-3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363073"/>
                      </a:ext>
                    </a:extLst>
                  </a:tr>
                  <a:tr h="458520">
                    <a:tc>
                      <a:txBody>
                        <a:bodyPr/>
                        <a:lstStyle/>
                        <a:p>
                          <a:endParaRPr lang="en-US"/>
                        </a:p>
                      </a:txBody>
                      <a:tcPr marL="36000" marT="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26" t="-369333" r="-724737" b="-22667"/>
                          </a:stretch>
                        </a:blipFill>
                      </a:tcPr>
                    </a:tc>
                    <a:tc>
                      <a:txBody>
                        <a:bodyPr/>
                        <a:lstStyle/>
                        <a:p>
                          <a:pPr algn="ctr"/>
                          <a:r>
                            <a:rPr lang="en-IN" sz="2000" dirty="0">
                              <a:latin typeface="Times New Roman" panose="02020603050405020304" pitchFamily="18" charset="0"/>
                              <a:cs typeface="Times New Roman" panose="02020603050405020304" pitchFamily="18" charset="0"/>
                            </a:rPr>
                            <a:t>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0</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44</a:t>
                          </a:r>
                        </a:p>
                      </a:txBody>
                      <a:tcPr marL="36000" marT="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5118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A410F5-2225-4CB4-9CFA-BB79D656D112}"/>
                  </a:ext>
                </a:extLst>
              </p:cNvPr>
              <p:cNvSpPr txBox="1"/>
              <p:nvPr/>
            </p:nvSpPr>
            <p:spPr>
              <a:xfrm>
                <a:off x="914400" y="2374404"/>
                <a:ext cx="10726220" cy="42131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𝑆</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𝑛</m:t>
                          </m:r>
                          <m:r>
                            <a:rPr lang="en-IN" sz="2800" b="0" i="1" smtClean="0">
                              <a:latin typeface="Cambria Math" panose="02040503050406030204" pitchFamily="18" charset="0"/>
                            </a:rPr>
                            <m:t>−1</m:t>
                          </m:r>
                        </m:den>
                      </m:f>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𝑑</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r>
                                        <a:rPr lang="en-IN" sz="2800" b="0" i="1" smtClean="0">
                                          <a:latin typeface="Cambria Math" panose="02040503050406030204" pitchFamily="18" charset="0"/>
                                        </a:rPr>
                                        <m:t>𝑑</m:t>
                                      </m:r>
                                    </m:e>
                                  </m:d>
                                </m:e>
                                <m:sup>
                                  <m:r>
                                    <a:rPr lang="en-IN" sz="2800" b="0" i="1" smtClean="0">
                                      <a:latin typeface="Cambria Math" panose="02040503050406030204" pitchFamily="18" charset="0"/>
                                    </a:rPr>
                                    <m:t>2</m:t>
                                  </m:r>
                                </m:sup>
                              </m:sSup>
                            </m:num>
                            <m:den>
                              <m:r>
                                <a:rPr lang="en-IN" sz="2800" b="0" i="1" smtClean="0">
                                  <a:latin typeface="Cambria Math" panose="02040503050406030204" pitchFamily="18" charset="0"/>
                                </a:rPr>
                                <m:t>𝑛</m:t>
                              </m:r>
                            </m:den>
                          </m:f>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7</m:t>
                          </m:r>
                        </m:den>
                      </m:f>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44−</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256</m:t>
                              </m:r>
                            </m:num>
                            <m:den>
                              <m:r>
                                <a:rPr lang="en-IN" sz="2800" b="0" i="1" smtClean="0">
                                  <a:latin typeface="Cambria Math" panose="02040503050406030204" pitchFamily="18" charset="0"/>
                                </a:rPr>
                                <m:t>8</m:t>
                              </m:r>
                            </m:den>
                          </m:f>
                        </m:e>
                      </m:d>
                      <m:r>
                        <a:rPr lang="en-IN" sz="2800" b="0" i="1" smtClean="0">
                          <a:latin typeface="Cambria Math" panose="02040503050406030204" pitchFamily="18" charset="0"/>
                        </a:rPr>
                        <m:t>=1.714</m:t>
                      </m:r>
                    </m:oMath>
                  </m:oMathPara>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𝑡</m:t>
                          </m:r>
                        </m:e>
                      </m:d>
                      <m:r>
                        <a:rPr lang="en-IN" sz="2800" b="0" i="1" smtClean="0">
                          <a:latin typeface="Cambria Math" panose="02040503050406030204" pitchFamily="18" charset="0"/>
                        </a:rPr>
                        <m:t>=</m:t>
                      </m:r>
                      <m:f>
                        <m:fPr>
                          <m:ctrlPr>
                            <a:rPr lang="en-IN" sz="2800" i="1">
                              <a:latin typeface="Cambria Math" panose="02040503050406030204" pitchFamily="18" charset="0"/>
                            </a:rPr>
                          </m:ctrlPr>
                        </m:fPr>
                        <m:num>
                          <m:d>
                            <m:dPr>
                              <m:begChr m:val="|"/>
                              <m:endChr m:val="|"/>
                              <m:ctrlPr>
                                <a:rPr lang="en-IN" sz="2800" b="0" i="1" smtClean="0">
                                  <a:latin typeface="Cambria Math" panose="02040503050406030204" pitchFamily="18" charset="0"/>
                                </a:rPr>
                              </m:ctrlPr>
                            </m:dPr>
                            <m:e>
                              <m:acc>
                                <m:accPr>
                                  <m:chr m:val="̅"/>
                                  <m:ctrlPr>
                                    <a:rPr lang="en-IN" sz="2800" i="1">
                                      <a:latin typeface="Cambria Math" panose="02040503050406030204" pitchFamily="18" charset="0"/>
                                    </a:rPr>
                                  </m:ctrlPr>
                                </m:accPr>
                                <m:e>
                                  <m:r>
                                    <a:rPr lang="en-IN" sz="2800" i="1">
                                      <a:latin typeface="Cambria Math" panose="02040503050406030204" pitchFamily="18" charset="0"/>
                                    </a:rPr>
                                    <m:t>𝑑</m:t>
                                  </m:r>
                                </m:e>
                              </m:acc>
                            </m:e>
                          </m:d>
                        </m:num>
                        <m:den>
                          <m:f>
                            <m:fPr>
                              <m:ctrlPr>
                                <a:rPr lang="en-IN" sz="2800" i="1">
                                  <a:latin typeface="Cambria Math" panose="02040503050406030204" pitchFamily="18" charset="0"/>
                                </a:rPr>
                              </m:ctrlPr>
                            </m:fPr>
                            <m:num>
                              <m:r>
                                <a:rPr lang="en-IN" sz="2800" i="1">
                                  <a:latin typeface="Cambria Math" panose="02040503050406030204" pitchFamily="18" charset="0"/>
                                </a:rPr>
                                <m:t>𝑆</m:t>
                              </m:r>
                            </m:num>
                            <m:den>
                              <m:rad>
                                <m:radPr>
                                  <m:degHide m:val="on"/>
                                  <m:ctrlPr>
                                    <a:rPr lang="en-IN" sz="2800" i="1">
                                      <a:latin typeface="Cambria Math" panose="02040503050406030204" pitchFamily="18" charset="0"/>
                                    </a:rPr>
                                  </m:ctrlPr>
                                </m:radPr>
                                <m:deg/>
                                <m:e>
                                  <m:r>
                                    <a:rPr lang="en-IN" sz="2800" i="1">
                                      <a:latin typeface="Cambria Math" panose="02040503050406030204" pitchFamily="18" charset="0"/>
                                    </a:rPr>
                                    <m:t>𝑛</m:t>
                                  </m:r>
                                </m:e>
                              </m:rad>
                            </m:den>
                          </m:f>
                        </m:den>
                      </m:f>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𝑡</m:t>
                          </m:r>
                        </m:e>
                        <m:sub>
                          <m:r>
                            <a:rPr lang="en-IN" sz="2800" i="1">
                              <a:latin typeface="Cambria Math" panose="02040503050406030204" pitchFamily="18" charset="0"/>
                            </a:rPr>
                            <m:t>𝑛</m:t>
                          </m:r>
                          <m:r>
                            <a:rPr lang="en-IN" sz="2800" i="1">
                              <a:latin typeface="Cambria Math" panose="02040503050406030204" pitchFamily="18" charset="0"/>
                            </a:rPr>
                            <m:t>−1</m:t>
                          </m:r>
                        </m:sub>
                      </m:sSub>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2</m:t>
                          </m:r>
                        </m:num>
                        <m:den>
                          <m:rad>
                            <m:radPr>
                              <m:degHide m:val="on"/>
                              <m:ctrlPr>
                                <a:rPr lang="en-IN" sz="2800" b="0" i="1" smtClean="0">
                                  <a:latin typeface="Cambria Math" panose="02040503050406030204" pitchFamily="18" charset="0"/>
                                </a:rPr>
                              </m:ctrlPr>
                            </m:radPr>
                            <m:deg/>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1.7143</m:t>
                                  </m:r>
                                </m:num>
                                <m:den>
                                  <m:r>
                                    <a:rPr lang="en-IN" sz="2800" b="0" i="1" smtClean="0">
                                      <a:latin typeface="Cambria Math" panose="02040503050406030204" pitchFamily="18" charset="0"/>
                                    </a:rPr>
                                    <m:t>8</m:t>
                                  </m:r>
                                </m:den>
                              </m:f>
                            </m:e>
                          </m:rad>
                        </m:den>
                      </m:f>
                      <m:r>
                        <a:rPr lang="en-IN" sz="2800" b="0" i="1" smtClean="0">
                          <a:latin typeface="Cambria Math" panose="02040503050406030204" pitchFamily="18" charset="0"/>
                        </a:rPr>
                        <m:t>=4.32</m:t>
                      </m:r>
                    </m:oMath>
                  </m:oMathPara>
                </a14:m>
                <a:endParaRPr lang="en-IN" sz="2800" b="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𝑡</m:t>
                        </m:r>
                      </m:e>
                      <m:sub>
                        <m:r>
                          <a:rPr lang="en-IN" sz="2800" b="0" i="1" smtClean="0">
                            <a:latin typeface="Cambria Math" panose="02040503050406030204" pitchFamily="18" charset="0"/>
                          </a:rPr>
                          <m:t>0.05</m:t>
                        </m:r>
                      </m:sub>
                    </m:sSub>
                  </m:oMath>
                </a14:m>
                <a:r>
                  <a:rPr lang="en-IN" sz="2800" dirty="0">
                    <a:latin typeface="Times New Roman" panose="02020603050405020304" pitchFamily="18" charset="0"/>
                    <a:cs typeface="Times New Roman" panose="02020603050405020304" pitchFamily="18" charset="0"/>
                  </a:rPr>
                  <a:t> for (8-1)=7 </a:t>
                </a:r>
                <a:r>
                  <a:rPr lang="en-IN" sz="2800" dirty="0" err="1">
                    <a:latin typeface="Times New Roman" panose="02020603050405020304" pitchFamily="18" charset="0"/>
                    <a:cs typeface="Times New Roman" panose="02020603050405020304" pitchFamily="18" charset="0"/>
                  </a:rPr>
                  <a:t>df</a:t>
                </a:r>
                <a:r>
                  <a:rPr lang="en-IN" sz="2800" dirty="0">
                    <a:latin typeface="Times New Roman" panose="02020603050405020304" pitchFamily="18" charset="0"/>
                    <a:cs typeface="Times New Roman" panose="02020603050405020304" pitchFamily="18" charset="0"/>
                  </a:rPr>
                  <a:t> is 1.90</a:t>
                </a: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𝑡</m:t>
                      </m:r>
                      <m:r>
                        <a:rPr lang="en-IN" sz="2800" b="0" i="1" smtClean="0">
                          <a:latin typeface="Cambria Math" panose="02040503050406030204" pitchFamily="18" charset="0"/>
                        </a:rPr>
                        <m:t>&gt;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𝑡</m:t>
                          </m:r>
                        </m:e>
                        <m:sub>
                          <m:r>
                            <a:rPr lang="en-IN" sz="2800" b="0" i="1" smtClean="0">
                              <a:latin typeface="Cambria Math" panose="02040503050406030204" pitchFamily="18" charset="0"/>
                            </a:rPr>
                            <m:t>0</m:t>
                          </m:r>
                        </m:sub>
                      </m:sSub>
                    </m:oMath>
                  </m:oMathPara>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Conclusion: Reject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 </a:t>
                </a:r>
                <a:r>
                  <a:rPr lang="en-IN" sz="2800" b="0" i="0" dirty="0">
                    <a:latin typeface="Times New Roman" panose="02020603050405020304" pitchFamily="18" charset="0"/>
                    <a:cs typeface="Times New Roman" panose="02020603050405020304" pitchFamily="18" charset="0"/>
                  </a:rPr>
                  <a:t>we conclude that food B is superior to food A</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AA410F5-2225-4CB4-9CFA-BB79D656D112}"/>
                  </a:ext>
                </a:extLst>
              </p:cNvPr>
              <p:cNvSpPr txBox="1">
                <a:spLocks noRot="1" noChangeAspect="1" noMove="1" noResize="1" noEditPoints="1" noAdjustHandles="1" noChangeArrowheads="1" noChangeShapeType="1" noTextEdit="1"/>
              </p:cNvSpPr>
              <p:nvPr/>
            </p:nvSpPr>
            <p:spPr>
              <a:xfrm>
                <a:off x="914400" y="2374404"/>
                <a:ext cx="10726220" cy="4213141"/>
              </a:xfrm>
              <a:prstGeom prst="rect">
                <a:avLst/>
              </a:prstGeom>
              <a:blipFill>
                <a:blip r:embed="rId3"/>
                <a:stretch>
                  <a:fillRect l="-1136"/>
                </a:stretch>
              </a:blipFill>
            </p:spPr>
            <p:txBody>
              <a:bodyPr/>
              <a:lstStyle/>
              <a:p>
                <a:r>
                  <a:rPr lang="en-IN">
                    <a:noFill/>
                  </a:rPr>
                  <a:t> </a:t>
                </a:r>
              </a:p>
            </p:txBody>
          </p:sp>
        </mc:Fallback>
      </mc:AlternateContent>
    </p:spTree>
    <p:extLst>
      <p:ext uri="{BB962C8B-B14F-4D97-AF65-F5344CB8AC3E}">
        <p14:creationId xmlns:p14="http://schemas.microsoft.com/office/powerpoint/2010/main" val="4090734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452587-0B2C-B0AE-34B3-BC3234DF9433}"/>
              </a:ext>
            </a:extLst>
          </p:cNvPr>
          <p:cNvSpPr txBox="1"/>
          <p:nvPr/>
        </p:nvSpPr>
        <p:spPr>
          <a:xfrm>
            <a:off x="449494" y="135044"/>
            <a:ext cx="11406884" cy="2246769"/>
          </a:xfrm>
          <a:prstGeom prst="rect">
            <a:avLst/>
          </a:prstGeom>
          <a:noFill/>
        </p:spPr>
        <p:txBody>
          <a:bodyPr wrap="square">
            <a:spAutoFit/>
          </a:bodyPr>
          <a:lstStyle/>
          <a:p>
            <a:pPr algn="l"/>
            <a:r>
              <a:rPr lang="en-US" sz="2800" b="0" i="0" u="none" strike="noStrike" baseline="0" dirty="0">
                <a:solidFill>
                  <a:srgbClr val="FF0000"/>
                </a:solidFill>
                <a:latin typeface="Times New Roman" panose="02020603050405020304" pitchFamily="18" charset="0"/>
                <a:cs typeface="Times New Roman" panose="02020603050405020304" pitchFamily="18" charset="0"/>
              </a:rPr>
              <a:t>Ten individuals are chosen at random from a population and their heights are found to be in inches 63,63,64,65,66,69,69,70,70,71 discuss the suggestion that the mean height in the universe is 65 inches given that for 9 degrees of freedom the value of </a:t>
            </a:r>
            <a:r>
              <a:rPr lang="en-US" sz="2800" b="0" i="1" u="none" strike="noStrike" baseline="0" dirty="0">
                <a:solidFill>
                  <a:srgbClr val="FF0000"/>
                </a:solidFill>
                <a:latin typeface="Times New Roman" panose="02020603050405020304" pitchFamily="18" charset="0"/>
                <a:cs typeface="Times New Roman" panose="02020603050405020304" pitchFamily="18" charset="0"/>
              </a:rPr>
              <a:t>Student's t </a:t>
            </a:r>
            <a:r>
              <a:rPr lang="en-US" sz="2800" b="0" i="0" u="none" strike="noStrike" baseline="0" dirty="0">
                <a:solidFill>
                  <a:srgbClr val="FF0000"/>
                </a:solidFill>
                <a:latin typeface="Times New Roman" panose="02020603050405020304" pitchFamily="18" charset="0"/>
                <a:cs typeface="Times New Roman" panose="02020603050405020304" pitchFamily="18" charset="0"/>
              </a:rPr>
              <a:t>and 5 percent level of significance is 2.262.</a:t>
            </a:r>
          </a:p>
          <a:p>
            <a:pPr algn="l"/>
            <a:endParaRPr lang="en-IN"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0AAD89B-4E08-96AE-3980-E0E05AEB5835}"/>
                  </a:ext>
                </a:extLst>
              </p:cNvPr>
              <p:cNvGraphicFramePr>
                <a:graphicFrameLocks noGrp="1"/>
              </p:cNvGraphicFramePr>
              <p:nvPr>
                <p:extLst>
                  <p:ext uri="{D42A27DB-BD31-4B8C-83A1-F6EECF244321}">
                    <p14:modId xmlns:p14="http://schemas.microsoft.com/office/powerpoint/2010/main" val="2753498030"/>
                  </p:ext>
                </p:extLst>
              </p:nvPr>
            </p:nvGraphicFramePr>
            <p:xfrm>
              <a:off x="1901372" y="2109079"/>
              <a:ext cx="8127999" cy="4761802"/>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374220758"/>
                        </a:ext>
                      </a:extLst>
                    </a:gridCol>
                    <a:gridCol w="2709333">
                      <a:extLst>
                        <a:ext uri="{9D8B030D-6E8A-4147-A177-3AD203B41FA5}">
                          <a16:colId xmlns:a16="http://schemas.microsoft.com/office/drawing/2014/main" val="3344959729"/>
                        </a:ext>
                      </a:extLst>
                    </a:gridCol>
                    <a:gridCol w="2709333">
                      <a:extLst>
                        <a:ext uri="{9D8B030D-6E8A-4147-A177-3AD203B41FA5}">
                          <a16:colId xmlns:a16="http://schemas.microsoft.com/office/drawing/2014/main" val="73551358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000" b="1" smtClean="0">
                                    <a:latin typeface="Cambria Math" panose="02040503050406030204" pitchFamily="18" charset="0"/>
                                  </a:rPr>
                                  <m:t>𝒙</m:t>
                                </m:r>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1" smtClean="0">
                                    <a:latin typeface="Cambria Math" panose="02040503050406030204" pitchFamily="18" charset="0"/>
                                  </a:rPr>
                                  <m:t>𝒙</m:t>
                                </m:r>
                                <m:r>
                                  <a:rPr lang="en-IN" sz="2000" b="1" smtClean="0">
                                    <a:latin typeface="Cambria Math" panose="02040503050406030204" pitchFamily="18" charset="0"/>
                                  </a:rPr>
                                  <m:t>−</m:t>
                                </m:r>
                                <m:acc>
                                  <m:accPr>
                                    <m:chr m:val="̅"/>
                                    <m:ctrlPr>
                                      <a:rPr lang="en-IN" sz="2000" b="1" i="1" smtClean="0">
                                        <a:latin typeface="Cambria Math" panose="02040503050406030204" pitchFamily="18" charset="0"/>
                                      </a:rPr>
                                    </m:ctrlPr>
                                  </m:accPr>
                                  <m:e>
                                    <m:r>
                                      <a:rPr lang="en-IN" sz="2000" b="1" smtClean="0">
                                        <a:latin typeface="Cambria Math" panose="02040503050406030204" pitchFamily="18" charset="0"/>
                                      </a:rPr>
                                      <m:t>𝒙</m:t>
                                    </m:r>
                                  </m:e>
                                </m:acc>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2000" b="1" i="1" smtClean="0">
                                        <a:latin typeface="Cambria Math" panose="02040503050406030204" pitchFamily="18" charset="0"/>
                                      </a:rPr>
                                    </m:ctrlPr>
                                  </m:sSupPr>
                                  <m:e>
                                    <m:d>
                                      <m:dPr>
                                        <m:ctrlPr>
                                          <a:rPr lang="en-IN" sz="2000" b="1" i="1" smtClean="0">
                                            <a:latin typeface="Cambria Math" panose="02040503050406030204" pitchFamily="18" charset="0"/>
                                          </a:rPr>
                                        </m:ctrlPr>
                                      </m:dPr>
                                      <m:e>
                                        <m:r>
                                          <a:rPr lang="en-IN" sz="2000" b="1" smtClean="0">
                                            <a:latin typeface="Cambria Math" panose="02040503050406030204" pitchFamily="18" charset="0"/>
                                          </a:rPr>
                                          <m:t>𝒙</m:t>
                                        </m:r>
                                        <m:r>
                                          <a:rPr lang="en-IN" sz="2000" b="1" smtClean="0">
                                            <a:latin typeface="Cambria Math" panose="02040503050406030204" pitchFamily="18" charset="0"/>
                                          </a:rPr>
                                          <m:t>−</m:t>
                                        </m:r>
                                        <m:acc>
                                          <m:accPr>
                                            <m:chr m:val="̅"/>
                                            <m:ctrlPr>
                                              <a:rPr lang="en-IN" sz="2000" b="1" i="1" smtClean="0">
                                                <a:latin typeface="Cambria Math" panose="02040503050406030204" pitchFamily="18" charset="0"/>
                                              </a:rPr>
                                            </m:ctrlPr>
                                          </m:accPr>
                                          <m:e>
                                            <m:r>
                                              <a:rPr lang="en-IN" sz="2000" b="1" smtClean="0">
                                                <a:latin typeface="Cambria Math" panose="02040503050406030204" pitchFamily="18" charset="0"/>
                                              </a:rPr>
                                              <m:t>𝒙</m:t>
                                            </m:r>
                                          </m:e>
                                        </m:acc>
                                      </m:e>
                                    </m:d>
                                  </m:e>
                                  <m:sup>
                                    <m:r>
                                      <a:rPr lang="en-IN" sz="2000" b="1" smtClean="0">
                                        <a:latin typeface="Cambria Math" panose="02040503050406030204" pitchFamily="18" charset="0"/>
                                      </a:rPr>
                                      <m:t>𝟐</m:t>
                                    </m:r>
                                  </m:sup>
                                </m:sSup>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024387"/>
                      </a:ext>
                    </a:extLst>
                  </a:tr>
                  <a:tr h="370840">
                    <a:tc>
                      <a:txBody>
                        <a:bodyPr/>
                        <a:lstStyle/>
                        <a:p>
                          <a:pPr algn="ctr"/>
                          <a:r>
                            <a:rPr lang="en-IN" sz="2000" dirty="0">
                              <a:latin typeface="Times New Roman" panose="02020603050405020304" pitchFamily="18" charset="0"/>
                              <a:cs typeface="Times New Roman" panose="02020603050405020304" pitchFamily="18" charset="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84876"/>
                      </a:ext>
                    </a:extLst>
                  </a:tr>
                  <a:tr h="370840">
                    <a:tc>
                      <a:txBody>
                        <a:bodyPr/>
                        <a:lstStyle/>
                        <a:p>
                          <a:pPr algn="ctr"/>
                          <a:r>
                            <a:rPr lang="en-IN" sz="2000" dirty="0">
                              <a:latin typeface="Times New Roman" panose="02020603050405020304" pitchFamily="18" charset="0"/>
                              <a:cs typeface="Times New Roman" panose="02020603050405020304" pitchFamily="18" charset="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7771068"/>
                      </a:ext>
                    </a:extLst>
                  </a:tr>
                  <a:tr h="370840">
                    <a:tc>
                      <a:txBody>
                        <a:bodyPr/>
                        <a:lstStyle/>
                        <a:p>
                          <a:pPr algn="ctr"/>
                          <a:r>
                            <a:rPr lang="en-IN" sz="2000" dirty="0">
                              <a:latin typeface="Times New Roman" panose="02020603050405020304" pitchFamily="18" charset="0"/>
                              <a:cs typeface="Times New Roman" panose="02020603050405020304" pitchFamily="18" charset="0"/>
                            </a:rPr>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927842"/>
                      </a:ext>
                    </a:extLst>
                  </a:tr>
                  <a:tr h="370840">
                    <a:tc>
                      <a:txBody>
                        <a:bodyPr/>
                        <a:lstStyle/>
                        <a:p>
                          <a:pPr algn="ctr"/>
                          <a:r>
                            <a:rPr lang="en-IN" sz="2000" dirty="0">
                              <a:latin typeface="Times New Roman" panose="02020603050405020304" pitchFamily="18" charset="0"/>
                              <a:cs typeface="Times New Roman" panose="02020603050405020304" pitchFamily="18" charset="0"/>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928837"/>
                      </a:ext>
                    </a:extLst>
                  </a:tr>
                  <a:tr h="370840">
                    <a:tc>
                      <a:txBody>
                        <a:bodyPr/>
                        <a:lstStyle/>
                        <a:p>
                          <a:pPr algn="ctr"/>
                          <a:r>
                            <a:rPr lang="en-IN" sz="2000" dirty="0">
                              <a:latin typeface="Times New Roman" panose="02020603050405020304" pitchFamily="18" charset="0"/>
                              <a:cs typeface="Times New Roman" panose="02020603050405020304" pitchFamily="18" charset="0"/>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426848"/>
                      </a:ext>
                    </a:extLst>
                  </a:tr>
                  <a:tr h="370840">
                    <a:tc>
                      <a:txBody>
                        <a:bodyPr/>
                        <a:lstStyle/>
                        <a:p>
                          <a:pPr algn="ctr"/>
                          <a:r>
                            <a:rPr lang="en-IN" sz="2000" dirty="0">
                              <a:latin typeface="Times New Roman" panose="02020603050405020304" pitchFamily="18" charset="0"/>
                              <a:cs typeface="Times New Roman" panose="02020603050405020304" pitchFamily="18" charset="0"/>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716803"/>
                      </a:ext>
                    </a:extLst>
                  </a:tr>
                  <a:tr h="370840">
                    <a:tc>
                      <a:txBody>
                        <a:bodyPr/>
                        <a:lstStyle/>
                        <a:p>
                          <a:pPr algn="ctr"/>
                          <a:r>
                            <a:rPr lang="en-IN" sz="2000" dirty="0">
                              <a:latin typeface="Times New Roman" panose="02020603050405020304" pitchFamily="18" charset="0"/>
                              <a:cs typeface="Times New Roman" panose="02020603050405020304" pitchFamily="18" charset="0"/>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3572603"/>
                      </a:ext>
                    </a:extLst>
                  </a:tr>
                  <a:tr h="370840">
                    <a:tc>
                      <a:txBody>
                        <a:bodyPr/>
                        <a:lstStyle/>
                        <a:p>
                          <a:pPr algn="ctr"/>
                          <a:r>
                            <a:rPr lang="en-IN" sz="2000" dirty="0">
                              <a:latin typeface="Times New Roman" panose="02020603050405020304" pitchFamily="18" charset="0"/>
                              <a:cs typeface="Times New Roman" panose="02020603050405020304" pitchFamily="18"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195755"/>
                      </a:ext>
                    </a:extLst>
                  </a:tr>
                  <a:tr h="370840">
                    <a:tc>
                      <a:txBody>
                        <a:bodyPr/>
                        <a:lstStyle/>
                        <a:p>
                          <a:pPr algn="ctr"/>
                          <a:r>
                            <a:rPr lang="en-IN" sz="2000" dirty="0">
                              <a:latin typeface="Times New Roman" panose="02020603050405020304" pitchFamily="18" charset="0"/>
                              <a:cs typeface="Times New Roman" panose="02020603050405020304" pitchFamily="18"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093368"/>
                      </a:ext>
                    </a:extLst>
                  </a:tr>
                  <a:tr h="370840">
                    <a:tc>
                      <a:txBody>
                        <a:bodyPr/>
                        <a:lstStyle/>
                        <a:p>
                          <a:pPr algn="ctr"/>
                          <a:r>
                            <a:rPr lang="en-IN" sz="2000" dirty="0">
                              <a:latin typeface="Times New Roman" panose="02020603050405020304" pitchFamily="18" charset="0"/>
                              <a:cs typeface="Times New Roman" panose="02020603050405020304" pitchFamily="18" charset="0"/>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318031"/>
                      </a:ext>
                    </a:extLst>
                  </a:tr>
                  <a:tr h="370840">
                    <a:tc>
                      <a:txBody>
                        <a:bodyPr/>
                        <a:lstStyle/>
                        <a:p>
                          <a:pPr algn="ct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670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592154"/>
                      </a:ext>
                    </a:extLst>
                  </a:tr>
                </a:tbl>
              </a:graphicData>
            </a:graphic>
          </p:graphicFrame>
        </mc:Choice>
        <mc:Fallback xmlns="">
          <p:graphicFrame>
            <p:nvGraphicFramePr>
              <p:cNvPr id="3" name="Table 2">
                <a:extLst>
                  <a:ext uri="{FF2B5EF4-FFF2-40B4-BE49-F238E27FC236}">
                    <a16:creationId xmlns:a16="http://schemas.microsoft.com/office/drawing/2014/main" id="{A0AAD89B-4E08-96AE-3980-E0E05AEB5835}"/>
                  </a:ext>
                </a:extLst>
              </p:cNvPr>
              <p:cNvGraphicFramePr>
                <a:graphicFrameLocks noGrp="1"/>
              </p:cNvGraphicFramePr>
              <p:nvPr>
                <p:extLst>
                  <p:ext uri="{D42A27DB-BD31-4B8C-83A1-F6EECF244321}">
                    <p14:modId xmlns:p14="http://schemas.microsoft.com/office/powerpoint/2010/main" val="2753498030"/>
                  </p:ext>
                </p:extLst>
              </p:nvPr>
            </p:nvGraphicFramePr>
            <p:xfrm>
              <a:off x="1901372" y="2109079"/>
              <a:ext cx="8127999" cy="4761802"/>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374220758"/>
                        </a:ext>
                      </a:extLst>
                    </a:gridCol>
                    <a:gridCol w="2709333">
                      <a:extLst>
                        <a:ext uri="{9D8B030D-6E8A-4147-A177-3AD203B41FA5}">
                          <a16:colId xmlns:a16="http://schemas.microsoft.com/office/drawing/2014/main" val="3344959729"/>
                        </a:ext>
                      </a:extLst>
                    </a:gridCol>
                    <a:gridCol w="2709333">
                      <a:extLst>
                        <a:ext uri="{9D8B030D-6E8A-4147-A177-3AD203B41FA5}">
                          <a16:colId xmlns:a16="http://schemas.microsoft.com/office/drawing/2014/main" val="735513580"/>
                        </a:ext>
                      </a:extLst>
                    </a:gridCol>
                  </a:tblGrid>
                  <a:tr h="40316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5" t="-1515" r="-200449" b="-111212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225" t="-1515" r="-100449" b="-111212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225" t="-1515" r="-449" b="-1112121"/>
                          </a:stretch>
                        </a:blipFill>
                      </a:tcPr>
                    </a:tc>
                    <a:extLst>
                      <a:ext uri="{0D108BD9-81ED-4DB2-BD59-A6C34878D82A}">
                        <a16:rowId xmlns:a16="http://schemas.microsoft.com/office/drawing/2014/main" val="1679024387"/>
                      </a:ext>
                    </a:extLst>
                  </a:tr>
                  <a:tr h="396240">
                    <a:tc>
                      <a:txBody>
                        <a:bodyPr/>
                        <a:lstStyle/>
                        <a:p>
                          <a:pPr algn="ctr"/>
                          <a:r>
                            <a:rPr lang="en-IN" sz="2000" dirty="0">
                              <a:latin typeface="Times New Roman" panose="02020603050405020304" pitchFamily="18" charset="0"/>
                              <a:cs typeface="Times New Roman" panose="02020603050405020304" pitchFamily="18" charset="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84876"/>
                      </a:ext>
                    </a:extLst>
                  </a:tr>
                  <a:tr h="396240">
                    <a:tc>
                      <a:txBody>
                        <a:bodyPr/>
                        <a:lstStyle/>
                        <a:p>
                          <a:pPr algn="ctr"/>
                          <a:r>
                            <a:rPr lang="en-IN" sz="2000" dirty="0">
                              <a:latin typeface="Times New Roman" panose="02020603050405020304" pitchFamily="18" charset="0"/>
                              <a:cs typeface="Times New Roman" panose="02020603050405020304" pitchFamily="18" charset="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7771068"/>
                      </a:ext>
                    </a:extLst>
                  </a:tr>
                  <a:tr h="396240">
                    <a:tc>
                      <a:txBody>
                        <a:bodyPr/>
                        <a:lstStyle/>
                        <a:p>
                          <a:pPr algn="ctr"/>
                          <a:r>
                            <a:rPr lang="en-IN" sz="2000" dirty="0">
                              <a:latin typeface="Times New Roman" panose="02020603050405020304" pitchFamily="18" charset="0"/>
                              <a:cs typeface="Times New Roman" panose="02020603050405020304" pitchFamily="18" charset="0"/>
                            </a:rPr>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927842"/>
                      </a:ext>
                    </a:extLst>
                  </a:tr>
                  <a:tr h="396240">
                    <a:tc>
                      <a:txBody>
                        <a:bodyPr/>
                        <a:lstStyle/>
                        <a:p>
                          <a:pPr algn="ctr"/>
                          <a:r>
                            <a:rPr lang="en-IN" sz="2000" dirty="0">
                              <a:latin typeface="Times New Roman" panose="02020603050405020304" pitchFamily="18" charset="0"/>
                              <a:cs typeface="Times New Roman" panose="02020603050405020304" pitchFamily="18" charset="0"/>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928837"/>
                      </a:ext>
                    </a:extLst>
                  </a:tr>
                  <a:tr h="396240">
                    <a:tc>
                      <a:txBody>
                        <a:bodyPr/>
                        <a:lstStyle/>
                        <a:p>
                          <a:pPr algn="ctr"/>
                          <a:r>
                            <a:rPr lang="en-IN" sz="2000" dirty="0">
                              <a:latin typeface="Times New Roman" panose="02020603050405020304" pitchFamily="18" charset="0"/>
                              <a:cs typeface="Times New Roman" panose="02020603050405020304" pitchFamily="18" charset="0"/>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426848"/>
                      </a:ext>
                    </a:extLst>
                  </a:tr>
                  <a:tr h="396240">
                    <a:tc>
                      <a:txBody>
                        <a:bodyPr/>
                        <a:lstStyle/>
                        <a:p>
                          <a:pPr algn="ctr"/>
                          <a:r>
                            <a:rPr lang="en-IN" sz="2000" dirty="0">
                              <a:latin typeface="Times New Roman" panose="02020603050405020304" pitchFamily="18" charset="0"/>
                              <a:cs typeface="Times New Roman" panose="02020603050405020304" pitchFamily="18" charset="0"/>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4716803"/>
                      </a:ext>
                    </a:extLst>
                  </a:tr>
                  <a:tr h="396240">
                    <a:tc>
                      <a:txBody>
                        <a:bodyPr/>
                        <a:lstStyle/>
                        <a:p>
                          <a:pPr algn="ctr"/>
                          <a:r>
                            <a:rPr lang="en-IN" sz="2000" dirty="0">
                              <a:latin typeface="Times New Roman" panose="02020603050405020304" pitchFamily="18" charset="0"/>
                              <a:cs typeface="Times New Roman" panose="02020603050405020304" pitchFamily="18" charset="0"/>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3572603"/>
                      </a:ext>
                    </a:extLst>
                  </a:tr>
                  <a:tr h="396240">
                    <a:tc>
                      <a:txBody>
                        <a:bodyPr/>
                        <a:lstStyle/>
                        <a:p>
                          <a:pPr algn="ctr"/>
                          <a:r>
                            <a:rPr lang="en-IN" sz="2000" dirty="0">
                              <a:latin typeface="Times New Roman" panose="02020603050405020304" pitchFamily="18" charset="0"/>
                              <a:cs typeface="Times New Roman" panose="02020603050405020304" pitchFamily="18"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195755"/>
                      </a:ext>
                    </a:extLst>
                  </a:tr>
                  <a:tr h="396240">
                    <a:tc>
                      <a:txBody>
                        <a:bodyPr/>
                        <a:lstStyle/>
                        <a:p>
                          <a:pPr algn="ctr"/>
                          <a:r>
                            <a:rPr lang="en-IN" sz="2000" dirty="0">
                              <a:latin typeface="Times New Roman" panose="02020603050405020304" pitchFamily="18" charset="0"/>
                              <a:cs typeface="Times New Roman" panose="02020603050405020304" pitchFamily="18"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093368"/>
                      </a:ext>
                    </a:extLst>
                  </a:tr>
                  <a:tr h="396240">
                    <a:tc>
                      <a:txBody>
                        <a:bodyPr/>
                        <a:lstStyle/>
                        <a:p>
                          <a:pPr algn="ctr"/>
                          <a:r>
                            <a:rPr lang="en-IN" sz="2000" dirty="0">
                              <a:latin typeface="Times New Roman" panose="02020603050405020304" pitchFamily="18" charset="0"/>
                              <a:cs typeface="Times New Roman" panose="02020603050405020304" pitchFamily="18" charset="0"/>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318031"/>
                      </a:ext>
                    </a:extLst>
                  </a:tr>
                  <a:tr h="396240">
                    <a:tc>
                      <a:txBody>
                        <a:bodyPr/>
                        <a:lstStyle/>
                        <a:p>
                          <a:pPr algn="ct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670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592154"/>
                      </a:ext>
                    </a:extLst>
                  </a:tr>
                </a:tbl>
              </a:graphicData>
            </a:graphic>
          </p:graphicFrame>
        </mc:Fallback>
      </mc:AlternateContent>
    </p:spTree>
    <p:extLst>
      <p:ext uri="{BB962C8B-B14F-4D97-AF65-F5344CB8AC3E}">
        <p14:creationId xmlns:p14="http://schemas.microsoft.com/office/powerpoint/2010/main" val="189594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044E2D-463F-2C68-BE56-0FB9156C596F}"/>
                  </a:ext>
                </a:extLst>
              </p:cNvPr>
              <p:cNvSpPr txBox="1"/>
              <p:nvPr/>
            </p:nvSpPr>
            <p:spPr>
              <a:xfrm>
                <a:off x="421240" y="169828"/>
                <a:ext cx="11620073" cy="6088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m:t>
                          </m:r>
                          <m:r>
                            <a:rPr lang="en-IN" sz="2800" b="0" i="1" smtClean="0">
                              <a:latin typeface="Cambria Math" panose="02040503050406030204" pitchFamily="18" charset="0"/>
                            </a:rPr>
                            <m:t>𝑥</m:t>
                          </m:r>
                        </m:num>
                        <m:den>
                          <m:r>
                            <a:rPr lang="en-IN" sz="2800" b="0" i="1" smtClean="0">
                              <a:latin typeface="Cambria Math" panose="02040503050406030204" pitchFamily="18" charset="0"/>
                            </a:rPr>
                            <m:t>𝑛</m:t>
                          </m:r>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670</m:t>
                          </m:r>
                        </m:num>
                        <m:den>
                          <m:r>
                            <a:rPr lang="en-IN" sz="2800" b="0" i="1" smtClean="0">
                              <a:latin typeface="Cambria Math" panose="02040503050406030204" pitchFamily="18" charset="0"/>
                            </a:rPr>
                            <m:t>10</m:t>
                          </m:r>
                        </m:den>
                      </m:f>
                      <m:r>
                        <a:rPr lang="en-IN" sz="2800" b="0" i="1" smtClean="0">
                          <a:latin typeface="Cambria Math" panose="02040503050406030204" pitchFamily="18" charset="0"/>
                        </a:rPr>
                        <m:t>=67</m:t>
                      </m:r>
                    </m:oMath>
                  </m:oMathPara>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𝑠</m:t>
                      </m:r>
                      <m:r>
                        <a:rPr lang="en-IN" sz="2800" b="0" i="1" smtClean="0">
                          <a:latin typeface="Cambria Math" panose="02040503050406030204" pitchFamily="18" charset="0"/>
                        </a:rPr>
                        <m:t>=</m:t>
                      </m:r>
                      <m:rad>
                        <m:radPr>
                          <m:degHide m:val="on"/>
                          <m:ctrlPr>
                            <a:rPr lang="en-IN" sz="2800" b="0" i="1" smtClean="0">
                              <a:latin typeface="Cambria Math" panose="02040503050406030204" pitchFamily="18" charset="0"/>
                            </a:rPr>
                          </m:ctrlPr>
                        </m:radPr>
                        <m:deg/>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𝑥</m:t>
                                      </m:r>
                                      <m:r>
                                        <a:rPr lang="en-IN" sz="2800" b="0" i="1" smtClean="0">
                                          <a:latin typeface="Cambria Math" panose="02040503050406030204" pitchFamily="18" charset="0"/>
                                        </a:rPr>
                                        <m:t>−</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e>
                                  </m:d>
                                </m:e>
                                <m:sup>
                                  <m:r>
                                    <a:rPr lang="en-IN" sz="2800" b="0" i="1" smtClean="0">
                                      <a:latin typeface="Cambria Math" panose="02040503050406030204" pitchFamily="18" charset="0"/>
                                    </a:rPr>
                                    <m:t>2</m:t>
                                  </m:r>
                                </m:sup>
                              </m:sSup>
                            </m:num>
                            <m:den>
                              <m:r>
                                <a:rPr lang="en-IN" sz="2800" b="0" i="1" smtClean="0">
                                  <a:latin typeface="Cambria Math" panose="02040503050406030204" pitchFamily="18" charset="0"/>
                                </a:rPr>
                                <m:t>𝑛</m:t>
                              </m:r>
                            </m:den>
                          </m:f>
                        </m:e>
                      </m:rad>
                      <m:r>
                        <a:rPr lang="en-IN" sz="2800" b="0" i="1" smtClean="0">
                          <a:latin typeface="Cambria Math" panose="02040503050406030204" pitchFamily="18" charset="0"/>
                        </a:rPr>
                        <m:t>=</m:t>
                      </m:r>
                      <m:rad>
                        <m:radPr>
                          <m:degHide m:val="on"/>
                          <m:ctrlPr>
                            <a:rPr lang="en-IN" sz="2800" b="0" i="1" smtClean="0">
                              <a:latin typeface="Cambria Math" panose="02040503050406030204" pitchFamily="18" charset="0"/>
                            </a:rPr>
                          </m:ctrlPr>
                        </m:radPr>
                        <m:deg/>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88</m:t>
                              </m:r>
                            </m:num>
                            <m:den>
                              <m:r>
                                <a:rPr lang="en-IN" sz="2800" b="0" i="1" smtClean="0">
                                  <a:latin typeface="Cambria Math" panose="02040503050406030204" pitchFamily="18" charset="0"/>
                                </a:rPr>
                                <m:t>9</m:t>
                              </m:r>
                            </m:den>
                          </m:f>
                        </m:e>
                      </m:rad>
                      <m:r>
                        <a:rPr lang="en-IN" sz="2800" b="0" i="1" smtClean="0">
                          <a:latin typeface="Cambria Math" panose="02040503050406030204" pitchFamily="18" charset="0"/>
                        </a:rPr>
                        <m:t>=3.13</m:t>
                      </m:r>
                    </m:oMath>
                  </m:oMathPara>
                </a14:m>
                <a:endParaRPr lang="en-IN" sz="2800" b="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Test statistic </a:t>
                </a:r>
                <a14:m>
                  <m:oMath xmlns:m="http://schemas.openxmlformats.org/officeDocument/2006/math">
                    <m:r>
                      <a:rPr lang="en-IN" sz="2800" b="0" i="1" smtClean="0">
                        <a:latin typeface="Cambria Math" panose="02040503050406030204" pitchFamily="18" charset="0"/>
                      </a:rPr>
                      <m:t>𝑡</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r>
                          <a:rPr lang="en-IN" sz="2800" b="0" i="1" smtClean="0">
                            <a:latin typeface="Cambria Math" panose="02040503050406030204" pitchFamily="18" charset="0"/>
                          </a:rPr>
                          <m:t>𝜇</m:t>
                        </m:r>
                      </m:num>
                      <m:den>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𝑠</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𝑛</m:t>
                                </m:r>
                              </m:e>
                            </m:rad>
                          </m:den>
                        </m:f>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b="0" i="1" smtClean="0">
                                <a:latin typeface="Cambria Math" panose="02040503050406030204" pitchFamily="18" charset="0"/>
                              </a:rPr>
                            </m:ctrlPr>
                          </m:dPr>
                          <m:e>
                            <m:r>
                              <a:rPr lang="en-IN" sz="2800" b="0" i="1" smtClean="0">
                                <a:latin typeface="Cambria Math" panose="02040503050406030204" pitchFamily="18" charset="0"/>
                              </a:rPr>
                              <m:t>67−65</m:t>
                            </m:r>
                          </m:e>
                        </m:d>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10</m:t>
                            </m:r>
                          </m:e>
                        </m:rad>
                      </m:num>
                      <m:den>
                        <m:r>
                          <a:rPr lang="en-IN" sz="2800" b="0" i="1" smtClean="0">
                            <a:latin typeface="Cambria Math" panose="02040503050406030204" pitchFamily="18" charset="0"/>
                          </a:rPr>
                          <m:t>3.13</m:t>
                        </m:r>
                      </m:den>
                    </m:f>
                    <m:r>
                      <a:rPr lang="en-IN" sz="2800" b="0" i="1" smtClean="0">
                        <a:latin typeface="Cambria Math" panose="02040503050406030204" pitchFamily="18" charset="0"/>
                      </a:rPr>
                      <m:t>=2.02 </m:t>
                    </m:r>
                  </m:oMath>
                </a14:m>
                <a:endParaRPr lang="en-IN" sz="2800" dirty="0">
                  <a:latin typeface="Times New Roman" panose="02020603050405020304" pitchFamily="18" charset="0"/>
                  <a:cs typeface="Times New Roman" panose="02020603050405020304" pitchFamily="18" charset="0"/>
                </a:endParaRPr>
              </a:p>
              <a:p>
                <a:pPr algn="just"/>
                <a:r>
                  <a:rPr lang="en-US" sz="2800" b="0" i="1" u="none" strike="noStrike" baseline="0" dirty="0">
                    <a:latin typeface="Times New Roman" panose="02020603050405020304" pitchFamily="18" charset="0"/>
                    <a:cs typeface="Times New Roman" panose="02020603050405020304" pitchFamily="18" charset="0"/>
                  </a:rPr>
                  <a:t>Ho</a:t>
                </a:r>
                <a:r>
                  <a:rPr lang="en-US" sz="2800" b="0" i="0" u="none" strike="noStrike" baseline="0" dirty="0">
                    <a:latin typeface="Times New Roman" panose="02020603050405020304" pitchFamily="18" charset="0"/>
                    <a:cs typeface="Times New Roman" panose="02020603050405020304" pitchFamily="18" charset="0"/>
                  </a:rPr>
                  <a:t>: the mean of the universe is 65 inches.</a:t>
                </a:r>
              </a:p>
              <a:p>
                <a:pPr algn="just"/>
                <a:r>
                  <a:rPr lang="en-US" sz="2800" b="0" i="0" u="none" strike="noStrike" baseline="0" dirty="0">
                    <a:latin typeface="Times New Roman" panose="02020603050405020304" pitchFamily="18" charset="0"/>
                    <a:cs typeface="Times New Roman" panose="02020603050405020304" pitchFamily="18" charset="0"/>
                  </a:rPr>
                  <a:t>The number of degrees of freedom = </a:t>
                </a:r>
                <a:r>
                  <a:rPr lang="en-US" sz="2800" b="0" i="1" u="none" strike="noStrike" baseline="0" dirty="0">
                    <a:latin typeface="Times New Roman" panose="02020603050405020304" pitchFamily="18" charset="0"/>
                    <a:cs typeface="Times New Roman" panose="02020603050405020304" pitchFamily="18" charset="0"/>
                  </a:rPr>
                  <a:t>v </a:t>
                </a:r>
                <a:r>
                  <a:rPr lang="en-US" sz="2800" b="0" i="0" u="none" strike="noStrike" baseline="0" dirty="0">
                    <a:latin typeface="Times New Roman" panose="02020603050405020304" pitchFamily="18" charset="0"/>
                    <a:cs typeface="Times New Roman" panose="02020603050405020304" pitchFamily="18" charset="0"/>
                  </a:rPr>
                  <a:t>= 10 - 1 = 9.</a:t>
                </a:r>
              </a:p>
              <a:p>
                <a:pPr algn="just"/>
                <a:r>
                  <a:rPr lang="en-US" sz="2800" b="0" i="0" u="none" strike="noStrike" baseline="0" dirty="0">
                    <a:latin typeface="Times New Roman" panose="02020603050405020304" pitchFamily="18" charset="0"/>
                    <a:cs typeface="Times New Roman" panose="02020603050405020304" pitchFamily="18" charset="0"/>
                  </a:rPr>
                  <a:t>Tabulated value for 9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at </a:t>
                </a:r>
                <a:r>
                  <a:rPr lang="en-US" sz="2800" b="0" i="1" u="none" strike="noStrike" baseline="0" dirty="0">
                    <a:latin typeface="Times New Roman" panose="02020603050405020304" pitchFamily="18" charset="0"/>
                    <a:cs typeface="Times New Roman" panose="02020603050405020304" pitchFamily="18" charset="0"/>
                  </a:rPr>
                  <a:t>5% </a:t>
                </a:r>
                <a:r>
                  <a:rPr lang="en-US" sz="2800" b="0" i="0" u="none" strike="noStrike" baseline="0" dirty="0">
                    <a:latin typeface="Times New Roman" panose="02020603050405020304" pitchFamily="18" charset="0"/>
                    <a:cs typeface="Times New Roman" panose="02020603050405020304" pitchFamily="18" charset="0"/>
                  </a:rPr>
                  <a:t>level of significance is 2.262.</a:t>
                </a:r>
              </a:p>
              <a:p>
                <a:pPr algn="just"/>
                <a:r>
                  <a:rPr lang="en-US" sz="2800" b="0" i="0" u="none" strike="noStrike" baseline="0" dirty="0">
                    <a:latin typeface="Times New Roman" panose="02020603050405020304" pitchFamily="18" charset="0"/>
                    <a:cs typeface="Times New Roman" panose="02020603050405020304" pitchFamily="18" charset="0"/>
                  </a:rPr>
                  <a:t>Since calculated value of t is less than tabulated value for 9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(2.02 &lt; 2.262). This error could have arisen due to fluctuations and we may conclude that the data are consistent with the assumption of mean height in the universe of 65 inches.</a:t>
                </a:r>
                <a:endParaRPr lang="en-IN" sz="28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D044E2D-463F-2C68-BE56-0FB9156C596F}"/>
                  </a:ext>
                </a:extLst>
              </p:cNvPr>
              <p:cNvSpPr txBox="1">
                <a:spLocks noRot="1" noChangeAspect="1" noMove="1" noResize="1" noEditPoints="1" noAdjustHandles="1" noChangeArrowheads="1" noChangeShapeType="1" noTextEdit="1"/>
              </p:cNvSpPr>
              <p:nvPr/>
            </p:nvSpPr>
            <p:spPr>
              <a:xfrm>
                <a:off x="421240" y="169828"/>
                <a:ext cx="11620073" cy="6088718"/>
              </a:xfrm>
              <a:prstGeom prst="rect">
                <a:avLst/>
              </a:prstGeom>
              <a:blipFill>
                <a:blip r:embed="rId2"/>
                <a:stretch>
                  <a:fillRect l="-1049" r="-1102" b="-1802"/>
                </a:stretch>
              </a:blipFill>
            </p:spPr>
            <p:txBody>
              <a:bodyPr/>
              <a:lstStyle/>
              <a:p>
                <a:r>
                  <a:rPr lang="en-IN">
                    <a:noFill/>
                  </a:rPr>
                  <a:t> </a:t>
                </a:r>
              </a:p>
            </p:txBody>
          </p:sp>
        </mc:Fallback>
      </mc:AlternateContent>
    </p:spTree>
    <p:extLst>
      <p:ext uri="{BB962C8B-B14F-4D97-AF65-F5344CB8AC3E}">
        <p14:creationId xmlns:p14="http://schemas.microsoft.com/office/powerpoint/2010/main" val="124800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2D4F79-BA99-2A9F-78DA-0B9B0F86D513}"/>
              </a:ext>
            </a:extLst>
          </p:cNvPr>
          <p:cNvPicPr>
            <a:picLocks noChangeAspect="1"/>
          </p:cNvPicPr>
          <p:nvPr/>
        </p:nvPicPr>
        <p:blipFill>
          <a:blip r:embed="rId2"/>
          <a:stretch>
            <a:fillRect/>
          </a:stretch>
        </p:blipFill>
        <p:spPr>
          <a:xfrm>
            <a:off x="517359" y="1943023"/>
            <a:ext cx="11102482" cy="2971953"/>
          </a:xfrm>
          <a:prstGeom prst="rect">
            <a:avLst/>
          </a:prstGeom>
        </p:spPr>
      </p:pic>
      <p:grpSp>
        <p:nvGrpSpPr>
          <p:cNvPr id="4" name="Group 3">
            <a:extLst>
              <a:ext uri="{FF2B5EF4-FFF2-40B4-BE49-F238E27FC236}">
                <a16:creationId xmlns:a16="http://schemas.microsoft.com/office/drawing/2014/main" id="{CE60AB2E-9A22-7E89-D4C4-8760CC214979}"/>
              </a:ext>
            </a:extLst>
          </p:cNvPr>
          <p:cNvGrpSpPr/>
          <p:nvPr/>
        </p:nvGrpSpPr>
        <p:grpSpPr>
          <a:xfrm>
            <a:off x="517359" y="143839"/>
            <a:ext cx="11102482" cy="1520574"/>
            <a:chOff x="517359" y="143839"/>
            <a:chExt cx="11102482" cy="1520574"/>
          </a:xfrm>
        </p:grpSpPr>
        <p:pic>
          <p:nvPicPr>
            <p:cNvPr id="3" name="Picture 2">
              <a:extLst>
                <a:ext uri="{FF2B5EF4-FFF2-40B4-BE49-F238E27FC236}">
                  <a16:creationId xmlns:a16="http://schemas.microsoft.com/office/drawing/2014/main" id="{D0CB2456-A8B1-9C16-368D-1A17A4136DE7}"/>
                </a:ext>
              </a:extLst>
            </p:cNvPr>
            <p:cNvPicPr>
              <a:picLocks noChangeAspect="1"/>
            </p:cNvPicPr>
            <p:nvPr/>
          </p:nvPicPr>
          <p:blipFill>
            <a:blip r:embed="rId3"/>
            <a:stretch>
              <a:fillRect/>
            </a:stretch>
          </p:blipFill>
          <p:spPr>
            <a:xfrm>
              <a:off x="517359" y="143839"/>
              <a:ext cx="11102482" cy="152057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21153BF-2166-E289-81B0-A3F4CE30D038}"/>
                    </a:ext>
                  </a:extLst>
                </p14:cNvPr>
                <p14:cNvContentPartPr/>
                <p14:nvPr/>
              </p14:nvContentPartPr>
              <p14:xfrm>
                <a:off x="1048146" y="235464"/>
                <a:ext cx="2213280" cy="228240"/>
              </p14:xfrm>
            </p:contentPart>
          </mc:Choice>
          <mc:Fallback xmlns="">
            <p:pic>
              <p:nvPicPr>
                <p:cNvPr id="2" name="Ink 1">
                  <a:extLst>
                    <a:ext uri="{FF2B5EF4-FFF2-40B4-BE49-F238E27FC236}">
                      <a16:creationId xmlns:a16="http://schemas.microsoft.com/office/drawing/2014/main" id="{521153BF-2166-E289-81B0-A3F4CE30D038}"/>
                    </a:ext>
                  </a:extLst>
                </p:cNvPr>
                <p:cNvPicPr/>
                <p:nvPr/>
              </p:nvPicPr>
              <p:blipFill>
                <a:blip r:embed="rId5"/>
                <a:stretch>
                  <a:fillRect/>
                </a:stretch>
              </p:blipFill>
              <p:spPr>
                <a:xfrm>
                  <a:off x="985146" y="172464"/>
                  <a:ext cx="2338920" cy="353880"/>
                </a:xfrm>
                <a:prstGeom prst="rect">
                  <a:avLst/>
                </a:prstGeom>
              </p:spPr>
            </p:pic>
          </mc:Fallback>
        </mc:AlternateContent>
      </p:grpSp>
    </p:spTree>
    <p:extLst>
      <p:ext uri="{BB962C8B-B14F-4D97-AF65-F5344CB8AC3E}">
        <p14:creationId xmlns:p14="http://schemas.microsoft.com/office/powerpoint/2010/main" val="122220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1A30A8-1D30-1963-6172-21FC29BC406C}"/>
                  </a:ext>
                </a:extLst>
              </p:cNvPr>
              <p:cNvSpPr txBox="1"/>
              <p:nvPr/>
            </p:nvSpPr>
            <p:spPr>
              <a:xfrm>
                <a:off x="339046" y="215757"/>
                <a:ext cx="11691991" cy="7154907"/>
              </a:xfrm>
              <a:prstGeom prst="rect">
                <a:avLst/>
              </a:prstGeom>
              <a:noFill/>
            </p:spPr>
            <p:txBody>
              <a:bodyPr wrap="square" rtlCol="0">
                <a:spAutoFit/>
              </a:bodyPr>
              <a:lstStyle/>
              <a:p>
                <a:pPr algn="just"/>
                <a:r>
                  <a:rPr lang="en-IN" sz="2800" b="1" i="0" u="none" strike="noStrike" baseline="0" dirty="0">
                    <a:latin typeface="Times New Roman" panose="02020603050405020304" pitchFamily="18" charset="0"/>
                    <a:cs typeface="Times New Roman" panose="02020603050405020304" pitchFamily="18" charset="0"/>
                  </a:rPr>
                  <a:t>Student’s t-distribution:</a:t>
                </a:r>
              </a:p>
              <a:p>
                <a:pPr algn="just"/>
                <a:r>
                  <a:rPr lang="en-US" sz="2800" b="0" i="0" u="none" strike="noStrike" baseline="0" dirty="0">
                    <a:latin typeface="Times New Roman" panose="02020603050405020304" pitchFamily="18" charset="0"/>
                    <a:cs typeface="Times New Roman" panose="02020603050405020304" pitchFamily="18" charset="0"/>
                  </a:rPr>
                  <a:t>The static ‘</a:t>
                </a:r>
                <a:r>
                  <a:rPr lang="en-US" sz="2800" b="0" i="1" u="none" strike="noStrike" baseline="0" dirty="0">
                    <a:latin typeface="Times New Roman" panose="02020603050405020304" pitchFamily="18" charset="0"/>
                    <a:cs typeface="Times New Roman" panose="02020603050405020304" pitchFamily="18" charset="0"/>
                  </a:rPr>
                  <a:t>t</a:t>
                </a:r>
                <a:r>
                  <a:rPr lang="en-US" sz="2800" b="0" i="0" u="none" strike="noStrike" baseline="0" dirty="0">
                    <a:latin typeface="Times New Roman" panose="02020603050405020304" pitchFamily="18" charset="0"/>
                    <a:cs typeface="Times New Roman" panose="02020603050405020304" pitchFamily="18" charset="0"/>
                  </a:rPr>
                  <a:t>’ was introduced by W </a:t>
                </a:r>
                <a:r>
                  <a:rPr lang="en-US" sz="2800" b="0" i="0" u="none" strike="noStrike" baseline="0" dirty="0" err="1">
                    <a:latin typeface="Times New Roman" panose="02020603050405020304" pitchFamily="18" charset="0"/>
                    <a:cs typeface="Times New Roman" panose="02020603050405020304" pitchFamily="18" charset="0"/>
                  </a:rPr>
                  <a:t>S.Gosset</a:t>
                </a:r>
                <a:r>
                  <a:rPr lang="en-US" sz="2800" b="0" i="0" u="none" strike="noStrike" baseline="0" dirty="0">
                    <a:latin typeface="Times New Roman" panose="02020603050405020304" pitchFamily="18" charset="0"/>
                    <a:cs typeface="Times New Roman" panose="02020603050405020304" pitchFamily="18" charset="0"/>
                  </a:rPr>
                  <a:t> in 1908 who wrote under the name “Student”. That is why it is called student's t test. Later on its distribution was rigorously established by Prof. R.A. Fisher in 1926. It can used when the population standard deviation is not known and the size of the sample is less than or equal to thirty. </a:t>
                </a:r>
              </a:p>
              <a:p>
                <a:pPr algn="just"/>
                <a:endParaRPr lang="en-US" sz="2800" dirty="0">
                  <a:latin typeface="Times New Roman" panose="02020603050405020304" pitchFamily="18" charset="0"/>
                  <a:cs typeface="Times New Roman" panose="02020603050405020304" pitchFamily="18" charset="0"/>
                </a:endParaRPr>
              </a:p>
              <a:p>
                <a:pPr algn="just"/>
                <a:r>
                  <a:rPr lang="en-US" sz="2800" b="0" i="0" u="none" strike="noStrike" baseline="0" dirty="0">
                    <a:latin typeface="Times New Roman" panose="02020603050405020304" pitchFamily="18" charset="0"/>
                    <a:cs typeface="Times New Roman" panose="02020603050405020304" pitchFamily="18" charset="0"/>
                  </a:rPr>
                  <a:t>A random variable X is said to follow t-distribution, if its probability density function is given by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𝑓</m:t>
                    </m:r>
                    <m:d>
                      <m:dPr>
                        <m:ctrlPr>
                          <a:rPr lang="en-US" sz="2800" b="0" i="1" u="none" strike="noStrike" baseline="0" smtClean="0">
                            <a:latin typeface="Cambria Math" panose="02040503050406030204" pitchFamily="18" charset="0"/>
                            <a:cs typeface="Times New Roman" panose="02020603050405020304" pitchFamily="18" charset="0"/>
                          </a:rPr>
                        </m:ctrlPr>
                      </m:dPr>
                      <m:e>
                        <m:r>
                          <a:rPr lang="en-US" sz="2800" b="0" i="1" u="none" strike="noStrike" baseline="0" smtClean="0">
                            <a:latin typeface="Cambria Math" panose="02040503050406030204" pitchFamily="18" charset="0"/>
                            <a:cs typeface="Times New Roman" panose="02020603050405020304" pitchFamily="18" charset="0"/>
                          </a:rPr>
                          <m:t>𝑡</m:t>
                        </m:r>
                      </m:e>
                    </m:d>
                    <m:r>
                      <a:rPr lang="en-US" sz="2800" b="0" i="1" u="none" strike="noStrike" baseline="0" smtClean="0">
                        <a:latin typeface="Cambria Math" panose="02040503050406030204" pitchFamily="18" charset="0"/>
                        <a:cs typeface="Times New Roman" panose="02020603050405020304" pitchFamily="18" charset="0"/>
                      </a:rPr>
                      <m:t>=</m:t>
                    </m:r>
                    <m:f>
                      <m:fPr>
                        <m:ctrlPr>
                          <a:rPr lang="en-US" sz="2800" b="0" i="1" u="none" strike="noStrike" baseline="0" smtClean="0">
                            <a:latin typeface="Cambria Math" panose="02040503050406030204" pitchFamily="18" charset="0"/>
                            <a:cs typeface="Times New Roman" panose="02020603050405020304" pitchFamily="18" charset="0"/>
                          </a:rPr>
                        </m:ctrlPr>
                      </m:fPr>
                      <m:num>
                        <m:r>
                          <a:rPr lang="en-US" sz="2800" b="0" i="1" u="none" strike="noStrike" baseline="0" smtClean="0">
                            <a:latin typeface="Cambria Math" panose="02040503050406030204" pitchFamily="18" charset="0"/>
                            <a:cs typeface="Times New Roman" panose="02020603050405020304" pitchFamily="18" charset="0"/>
                          </a:rPr>
                          <m:t>𝑘</m:t>
                        </m:r>
                      </m:num>
                      <m:den>
                        <m:sSup>
                          <m:sSupPr>
                            <m:ctrlPr>
                              <a:rPr lang="en-US" sz="2800" b="0" i="1" u="none" strike="noStrike" baseline="0" smtClean="0">
                                <a:latin typeface="Cambria Math" panose="02040503050406030204" pitchFamily="18" charset="0"/>
                                <a:cs typeface="Times New Roman" panose="02020603050405020304" pitchFamily="18" charset="0"/>
                              </a:rPr>
                            </m:ctrlPr>
                          </m:sSupPr>
                          <m:e>
                            <m:d>
                              <m:dPr>
                                <m:ctrlPr>
                                  <a:rPr lang="en-US" sz="2800" b="0" i="1" u="none" strike="noStrike" baseline="0" smtClean="0">
                                    <a:latin typeface="Cambria Math" panose="02040503050406030204" pitchFamily="18" charset="0"/>
                                    <a:cs typeface="Times New Roman" panose="02020603050405020304" pitchFamily="18" charset="0"/>
                                  </a:rPr>
                                </m:ctrlPr>
                              </m:dPr>
                              <m:e>
                                <m:r>
                                  <a:rPr lang="en-US" sz="2800" b="0" i="1" u="none" strike="noStrike" baseline="0" smtClean="0">
                                    <a:latin typeface="Cambria Math" panose="02040503050406030204" pitchFamily="18" charset="0"/>
                                    <a:cs typeface="Times New Roman" panose="02020603050405020304" pitchFamily="18" charset="0"/>
                                  </a:rPr>
                                  <m:t>1+</m:t>
                                </m:r>
                                <m:f>
                                  <m:fPr>
                                    <m:ctrlPr>
                                      <a:rPr lang="en-US" sz="2800" b="0" i="1" u="none" strike="noStrike" baseline="0" smtClean="0">
                                        <a:latin typeface="Cambria Math" panose="02040503050406030204" pitchFamily="18" charset="0"/>
                                        <a:cs typeface="Times New Roman" panose="02020603050405020304" pitchFamily="18" charset="0"/>
                                      </a:rPr>
                                    </m:ctrlPr>
                                  </m:fPr>
                                  <m:num>
                                    <m:sSup>
                                      <m:sSupPr>
                                        <m:ctrlPr>
                                          <a:rPr lang="en-US" sz="2800" b="0" i="1" u="none" strike="noStrike" baseline="0" smtClean="0">
                                            <a:latin typeface="Cambria Math" panose="02040503050406030204" pitchFamily="18" charset="0"/>
                                            <a:cs typeface="Times New Roman" panose="02020603050405020304" pitchFamily="18" charset="0"/>
                                          </a:rPr>
                                        </m:ctrlPr>
                                      </m:sSupPr>
                                      <m:e>
                                        <m:r>
                                          <a:rPr lang="en-US" sz="2800" b="0" i="1" u="none" strike="noStrike" baseline="0" smtClean="0">
                                            <a:latin typeface="Cambria Math" panose="02040503050406030204" pitchFamily="18" charset="0"/>
                                            <a:cs typeface="Times New Roman" panose="02020603050405020304" pitchFamily="18" charset="0"/>
                                          </a:rPr>
                                          <m:t>𝑡</m:t>
                                        </m:r>
                                      </m:e>
                                      <m:sup>
                                        <m:r>
                                          <a:rPr lang="en-US" sz="2800" b="0" i="1" u="none" strike="noStrike" baseline="0" smtClean="0">
                                            <a:latin typeface="Cambria Math" panose="02040503050406030204" pitchFamily="18" charset="0"/>
                                            <a:cs typeface="Times New Roman" panose="02020603050405020304" pitchFamily="18" charset="0"/>
                                          </a:rPr>
                                          <m:t>2</m:t>
                                        </m:r>
                                      </m:sup>
                                    </m:sSup>
                                  </m:num>
                                  <m:den>
                                    <m:r>
                                      <a:rPr lang="en-US" sz="2800" b="0" i="1" u="none" strike="noStrike" baseline="0" smtClean="0">
                                        <a:latin typeface="Cambria Math" panose="02040503050406030204" pitchFamily="18" charset="0"/>
                                        <a:cs typeface="Times New Roman" panose="02020603050405020304" pitchFamily="18" charset="0"/>
                                      </a:rPr>
                                      <m:t>𝑣</m:t>
                                    </m:r>
                                  </m:den>
                                </m:f>
                              </m:e>
                            </m:d>
                          </m:e>
                          <m:sup>
                            <m:f>
                              <m:fPr>
                                <m:ctrlPr>
                                  <a:rPr lang="en-US" sz="2800" b="0" i="1" u="none" strike="noStrike" baseline="0" smtClean="0">
                                    <a:latin typeface="Cambria Math" panose="02040503050406030204" pitchFamily="18" charset="0"/>
                                    <a:cs typeface="Times New Roman" panose="02020603050405020304" pitchFamily="18" charset="0"/>
                                  </a:rPr>
                                </m:ctrlPr>
                              </m:fPr>
                              <m:num>
                                <m:r>
                                  <a:rPr lang="en-US" sz="2800" b="0" i="1" u="none" strike="noStrike" baseline="0" smtClean="0">
                                    <a:latin typeface="Cambria Math" panose="02040503050406030204" pitchFamily="18" charset="0"/>
                                    <a:cs typeface="Times New Roman" panose="02020603050405020304" pitchFamily="18" charset="0"/>
                                  </a:rPr>
                                  <m:t>𝑣</m:t>
                                </m:r>
                                <m:r>
                                  <a:rPr lang="en-US" sz="2800" b="0" i="1" u="none" strike="noStrike" baseline="0" smtClean="0">
                                    <a:latin typeface="Cambria Math" panose="02040503050406030204" pitchFamily="18" charset="0"/>
                                    <a:cs typeface="Times New Roman" panose="02020603050405020304" pitchFamily="18" charset="0"/>
                                  </a:rPr>
                                  <m:t>+1</m:t>
                                </m:r>
                              </m:num>
                              <m:den>
                                <m:r>
                                  <a:rPr lang="en-US" sz="2800" b="0" i="1" u="none" strike="noStrike" baseline="0" smtClean="0">
                                    <a:latin typeface="Cambria Math" panose="02040503050406030204" pitchFamily="18" charset="0"/>
                                    <a:cs typeface="Times New Roman" panose="02020603050405020304" pitchFamily="18" charset="0"/>
                                  </a:rPr>
                                  <m:t>2</m:t>
                                </m:r>
                              </m:den>
                            </m:f>
                          </m:sup>
                        </m:sSup>
                        <m:r>
                          <a:rPr lang="en-US" sz="2800" b="0" i="1" u="none" strike="noStrike" baseline="0" smtClean="0">
                            <a:latin typeface="Cambria Math" panose="02040503050406030204" pitchFamily="18" charset="0"/>
                            <a:cs typeface="Times New Roman" panose="02020603050405020304" pitchFamily="18" charset="0"/>
                          </a:rPr>
                          <m:t> </m:t>
                        </m:r>
                      </m:den>
                    </m:f>
                    <m:r>
                      <a:rPr lang="en-US" sz="2800" b="0" i="1" u="none" strike="noStrike" baseline="0" smtClean="0">
                        <a:latin typeface="Cambria Math" panose="02040503050406030204" pitchFamily="18" charset="0"/>
                        <a:cs typeface="Times New Roman" panose="02020603050405020304" pitchFamily="18" charset="0"/>
                      </a:rPr>
                      <m:t>             −∞&lt;</m:t>
                    </m:r>
                    <m:r>
                      <a:rPr lang="en-US" sz="2800" b="0" i="1" u="none" strike="noStrike" baseline="0" smtClean="0">
                        <a:latin typeface="Cambria Math" panose="02040503050406030204" pitchFamily="18" charset="0"/>
                        <a:cs typeface="Times New Roman" panose="02020603050405020304" pitchFamily="18" charset="0"/>
                      </a:rPr>
                      <m:t>𝑡</m:t>
                    </m:r>
                    <m:r>
                      <a:rPr lang="en-US" sz="2800" b="0" i="1" u="none" strike="noStrike" baseline="0" smtClean="0">
                        <a:latin typeface="Cambria Math" panose="02040503050406030204" pitchFamily="18" charset="0"/>
                        <a:cs typeface="Times New Roman" panose="02020603050405020304" pitchFamily="18" charset="0"/>
                      </a:rPr>
                      <m:t>&lt;∞</m:t>
                    </m:r>
                  </m:oMath>
                </a14:m>
                <a:endParaRPr lang="en-US" sz="2800" b="0" i="0" u="none" strike="noStrike" baseline="0"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where </a:t>
                </a:r>
                <a:r>
                  <a:rPr lang="en-US" sz="2800" b="0" i="1" u="none" strike="noStrike" baseline="0" dirty="0">
                    <a:latin typeface="Times New Roman" panose="02020603050405020304" pitchFamily="18" charset="0"/>
                    <a:cs typeface="Times New Roman" panose="02020603050405020304" pitchFamily="18" charset="0"/>
                  </a:rPr>
                  <a:t>v </a:t>
                </a:r>
                <a:r>
                  <a:rPr lang="en-US" sz="2800" b="0" i="0" u="none" strike="noStrike" baseline="0" dirty="0">
                    <a:latin typeface="Times New Roman" panose="02020603050405020304" pitchFamily="18" charset="0"/>
                    <a:cs typeface="Times New Roman" panose="02020603050405020304" pitchFamily="18" charset="0"/>
                  </a:rPr>
                  <a:t>is known as the degrees of freedom and </a:t>
                </a:r>
                <a:r>
                  <a:rPr lang="en-US" sz="2800" b="0" i="1" u="none" strike="noStrike" baseline="0" dirty="0">
                    <a:latin typeface="Times New Roman" panose="02020603050405020304" pitchFamily="18" charset="0"/>
                    <a:cs typeface="Times New Roman" panose="02020603050405020304" pitchFamily="18" charset="0"/>
                  </a:rPr>
                  <a:t>k </a:t>
                </a:r>
                <a:r>
                  <a:rPr lang="en-US" sz="2800" b="0" i="0" u="none" strike="noStrike" baseline="0" dirty="0">
                    <a:latin typeface="Times New Roman" panose="02020603050405020304" pitchFamily="18" charset="0"/>
                    <a:cs typeface="Times New Roman" panose="02020603050405020304" pitchFamily="18" charset="0"/>
                  </a:rPr>
                  <a:t>is constant. The constant value </a:t>
                </a:r>
                <a:r>
                  <a:rPr lang="en-US" sz="2800" b="0" i="1" u="none" strike="noStrike" baseline="0" dirty="0">
                    <a:latin typeface="Times New Roman" panose="02020603050405020304" pitchFamily="18" charset="0"/>
                    <a:cs typeface="Times New Roman" panose="02020603050405020304" pitchFamily="18" charset="0"/>
                  </a:rPr>
                  <a:t>k </a:t>
                </a:r>
                <a:r>
                  <a:rPr lang="en-US" sz="2800" b="0" i="0" u="none" strike="noStrike" baseline="0" dirty="0">
                    <a:latin typeface="Times New Roman" panose="02020603050405020304" pitchFamily="18" charset="0"/>
                    <a:cs typeface="Times New Roman" panose="02020603050405020304" pitchFamily="18" charset="0"/>
                  </a:rPr>
                  <a:t>is chosen in</a:t>
                </a:r>
              </a:p>
              <a:p>
                <a:r>
                  <a:rPr lang="en-IN" sz="2800" b="0" i="0" u="none" strike="noStrike" baseline="0" dirty="0">
                    <a:latin typeface="Times New Roman" panose="02020603050405020304" pitchFamily="18" charset="0"/>
                    <a:cs typeface="Times New Roman" panose="02020603050405020304" pitchFamily="18" charset="0"/>
                  </a:rPr>
                  <a:t>such a way that</a:t>
                </a:r>
                <a:r>
                  <a:rPr lang="en-IN" sz="2800" b="0" i="0" u="none" strike="noStrike" dirty="0">
                    <a:latin typeface="Times New Roman" panose="02020603050405020304" pitchFamily="18" charset="0"/>
                    <a:cs typeface="Times New Roman" panose="02020603050405020304" pitchFamily="18" charset="0"/>
                  </a:rPr>
                  <a:t> </a:t>
                </a:r>
                <a14:m>
                  <m:oMath xmlns:m="http://schemas.openxmlformats.org/officeDocument/2006/math">
                    <m:nary>
                      <m:naryPr>
                        <m:ctrlPr>
                          <a:rPr lang="en-US" sz="2800" b="0" i="1" u="none" strike="noStrike" smtClean="0">
                            <a:latin typeface="Cambria Math" panose="02040503050406030204" pitchFamily="18" charset="0"/>
                          </a:rPr>
                        </m:ctrlPr>
                      </m:naryPr>
                      <m:sub>
                        <m:r>
                          <a:rPr lang="en-US" sz="2800" b="0" i="1" u="none" strike="noStrike" smtClean="0">
                            <a:latin typeface="Cambria Math" panose="02040503050406030204" pitchFamily="18" charset="0"/>
                          </a:rPr>
                          <m:t>−∞</m:t>
                        </m:r>
                      </m:sub>
                      <m:sup>
                        <m:r>
                          <a:rPr lang="en-US" sz="2800" b="0" i="1" u="none" strike="noStrike" smtClean="0">
                            <a:latin typeface="Cambria Math" panose="02040503050406030204" pitchFamily="18" charset="0"/>
                          </a:rPr>
                          <m:t>∞</m:t>
                        </m:r>
                      </m:sup>
                      <m:e>
                        <m:r>
                          <a:rPr lang="en-US" sz="2800" b="0" i="1" u="none" strike="noStrike" smtClean="0">
                            <a:latin typeface="Cambria Math" panose="02040503050406030204" pitchFamily="18" charset="0"/>
                          </a:rPr>
                          <m:t>𝑓</m:t>
                        </m:r>
                        <m:d>
                          <m:dPr>
                            <m:ctrlPr>
                              <a:rPr lang="en-US" sz="2800" b="0" i="1" u="none" strike="noStrike" smtClean="0">
                                <a:latin typeface="Cambria Math" panose="02040503050406030204" pitchFamily="18" charset="0"/>
                              </a:rPr>
                            </m:ctrlPr>
                          </m:dPr>
                          <m:e>
                            <m:r>
                              <a:rPr lang="en-US" sz="2800" b="0" i="1" u="none" strike="noStrike" smtClean="0">
                                <a:latin typeface="Cambria Math" panose="02040503050406030204" pitchFamily="18" charset="0"/>
                              </a:rPr>
                              <m:t>𝑡</m:t>
                            </m:r>
                          </m:e>
                        </m:d>
                        <m:r>
                          <a:rPr lang="en-US" sz="2800" b="0" i="1" u="none" strike="noStrike" smtClean="0">
                            <a:latin typeface="Cambria Math" panose="02040503050406030204" pitchFamily="18" charset="0"/>
                          </a:rPr>
                          <m:t>𝑑𝑡</m:t>
                        </m:r>
                        <m:r>
                          <a:rPr lang="en-US" sz="2800" b="0" i="1" u="none" strike="noStrike" smtClean="0">
                            <a:latin typeface="Cambria Math" panose="02040503050406030204" pitchFamily="18" charset="0"/>
                          </a:rPr>
                          <m:t>=1 .</m:t>
                        </m:r>
                      </m:e>
                    </m:nary>
                  </m:oMath>
                </a14:m>
                <a:r>
                  <a:rPr lang="en-US" sz="2800" b="0" i="0" u="none" strike="noStrike" baseline="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After simplification, we get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𝑣</m:t>
                            </m:r>
                          </m:e>
                        </m:rad>
                        <m:r>
                          <a:rPr lang="en-US" sz="2800" b="0" i="1" smtClean="0">
                            <a:latin typeface="Cambria Math" panose="02040503050406030204" pitchFamily="18" charset="0"/>
                          </a:rPr>
                          <m:t>𝛽</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𝑣</m:t>
                                </m:r>
                              </m:num>
                              <m:den>
                                <m:r>
                                  <a:rPr lang="en-US" sz="2800" b="0" i="1" smtClean="0">
                                    <a:latin typeface="Cambria Math" panose="02040503050406030204" pitchFamily="18" charset="0"/>
                                  </a:rPr>
                                  <m:t>2</m:t>
                                </m:r>
                              </m:den>
                            </m:f>
                          </m:e>
                        </m:d>
                      </m:den>
                    </m:f>
                  </m:oMath>
                </a14:m>
                <a:endParaRPr lang="en-US" sz="2800" b="0" i="0" u="none" strike="noStrike" baseline="0" dirty="0">
                  <a:latin typeface="Times New Roman" panose="02020603050405020304" pitchFamily="18" charset="0"/>
                  <a:cs typeface="Times New Roman" panose="02020603050405020304" pitchFamily="18" charset="0"/>
                </a:endParaRPr>
              </a:p>
              <a:p>
                <a:pPr algn="just"/>
                <a:endParaRPr lang="en-US" sz="2800" b="0" i="0" u="none" strike="noStrike" baseline="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991A30A8-1D30-1963-6172-21FC29BC406C}"/>
                  </a:ext>
                </a:extLst>
              </p:cNvPr>
              <p:cNvSpPr txBox="1">
                <a:spLocks noRot="1" noChangeAspect="1" noMove="1" noResize="1" noEditPoints="1" noAdjustHandles="1" noChangeArrowheads="1" noChangeShapeType="1" noTextEdit="1"/>
              </p:cNvSpPr>
              <p:nvPr/>
            </p:nvSpPr>
            <p:spPr>
              <a:xfrm>
                <a:off x="339046" y="215757"/>
                <a:ext cx="11691991" cy="7154907"/>
              </a:xfrm>
              <a:prstGeom prst="rect">
                <a:avLst/>
              </a:prstGeom>
              <a:blipFill>
                <a:blip r:embed="rId2"/>
                <a:stretch>
                  <a:fillRect l="-1095" t="-852" r="-1043"/>
                </a:stretch>
              </a:blipFill>
            </p:spPr>
            <p:txBody>
              <a:bodyPr/>
              <a:lstStyle/>
              <a:p>
                <a:r>
                  <a:rPr lang="en-IN">
                    <a:noFill/>
                  </a:rPr>
                  <a:t> </a:t>
                </a:r>
              </a:p>
            </p:txBody>
          </p:sp>
        </mc:Fallback>
      </mc:AlternateContent>
    </p:spTree>
    <p:extLst>
      <p:ext uri="{BB962C8B-B14F-4D97-AF65-F5344CB8AC3E}">
        <p14:creationId xmlns:p14="http://schemas.microsoft.com/office/powerpoint/2010/main" val="1411851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FDD86-3ABD-179A-7AAE-4353CDD5C6A3}"/>
              </a:ext>
            </a:extLst>
          </p:cNvPr>
          <p:cNvPicPr>
            <a:picLocks noChangeAspect="1"/>
          </p:cNvPicPr>
          <p:nvPr/>
        </p:nvPicPr>
        <p:blipFill>
          <a:blip r:embed="rId2"/>
          <a:stretch>
            <a:fillRect/>
          </a:stretch>
        </p:blipFill>
        <p:spPr>
          <a:xfrm>
            <a:off x="900636" y="729465"/>
            <a:ext cx="10234402" cy="5134524"/>
          </a:xfrm>
          <a:prstGeom prst="rect">
            <a:avLst/>
          </a:prstGeom>
        </p:spPr>
      </p:pic>
    </p:spTree>
    <p:extLst>
      <p:ext uri="{BB962C8B-B14F-4D97-AF65-F5344CB8AC3E}">
        <p14:creationId xmlns:p14="http://schemas.microsoft.com/office/powerpoint/2010/main" val="2522225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6B6B6-BC3D-99D4-EA42-C3C4E8C35A2C}"/>
              </a:ext>
            </a:extLst>
          </p:cNvPr>
          <p:cNvPicPr>
            <a:picLocks noChangeAspect="1"/>
          </p:cNvPicPr>
          <p:nvPr/>
        </p:nvPicPr>
        <p:blipFill>
          <a:blip r:embed="rId2"/>
          <a:stretch>
            <a:fillRect/>
          </a:stretch>
        </p:blipFill>
        <p:spPr>
          <a:xfrm>
            <a:off x="391151" y="71920"/>
            <a:ext cx="11013054" cy="4799066"/>
          </a:xfrm>
          <a:prstGeom prst="rect">
            <a:avLst/>
          </a:prstGeom>
        </p:spPr>
      </p:pic>
      <p:pic>
        <p:nvPicPr>
          <p:cNvPr id="5" name="Picture 4">
            <a:extLst>
              <a:ext uri="{FF2B5EF4-FFF2-40B4-BE49-F238E27FC236}">
                <a16:creationId xmlns:a16="http://schemas.microsoft.com/office/drawing/2014/main" id="{8EC99F9F-1342-951D-1D86-43BAC23F56C0}"/>
              </a:ext>
            </a:extLst>
          </p:cNvPr>
          <p:cNvPicPr>
            <a:picLocks noChangeAspect="1"/>
          </p:cNvPicPr>
          <p:nvPr/>
        </p:nvPicPr>
        <p:blipFill>
          <a:blip r:embed="rId3"/>
          <a:stretch>
            <a:fillRect/>
          </a:stretch>
        </p:blipFill>
        <p:spPr>
          <a:xfrm>
            <a:off x="391151" y="4870986"/>
            <a:ext cx="11013054" cy="844593"/>
          </a:xfrm>
          <a:prstGeom prst="rect">
            <a:avLst/>
          </a:prstGeom>
        </p:spPr>
      </p:pic>
    </p:spTree>
    <p:extLst>
      <p:ext uri="{BB962C8B-B14F-4D97-AF65-F5344CB8AC3E}">
        <p14:creationId xmlns:p14="http://schemas.microsoft.com/office/powerpoint/2010/main" val="51635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2897FC-1D29-542D-B50C-DDB394847AF4}"/>
                  </a:ext>
                </a:extLst>
              </p:cNvPr>
              <p:cNvSpPr txBox="1"/>
              <p:nvPr/>
            </p:nvSpPr>
            <p:spPr>
              <a:xfrm>
                <a:off x="92467" y="154113"/>
                <a:ext cx="11743362" cy="6025111"/>
              </a:xfrm>
              <a:prstGeom prst="rect">
                <a:avLst/>
              </a:prstGeom>
              <a:noFill/>
            </p:spPr>
            <p:txBody>
              <a:bodyPr wrap="square">
                <a:spAutoFit/>
              </a:bodyPr>
              <a:lstStyle/>
              <a:p>
                <a:pPr algn="l"/>
                <a:r>
                  <a:rPr lang="en-US" sz="2800" b="1" i="0" u="none" strike="noStrike" baseline="0" dirty="0">
                    <a:latin typeface="Times New Roman" panose="02020603050405020304" pitchFamily="18" charset="0"/>
                    <a:cs typeface="Times New Roman" panose="02020603050405020304" pitchFamily="18" charset="0"/>
                  </a:rPr>
                  <a:t>F-Test for Equality of Population Variances:</a:t>
                </a:r>
              </a:p>
              <a:p>
                <a:pPr algn="l"/>
                <a:r>
                  <a:rPr lang="en-US" sz="2800" b="0" i="0" u="none" strike="noStrike" baseline="0" dirty="0">
                    <a:latin typeface="Times New Roman" panose="02020603050405020304" pitchFamily="18" charset="0"/>
                    <a:cs typeface="Times New Roman" panose="02020603050405020304" pitchFamily="18" charset="0"/>
                  </a:rPr>
                  <a:t>A random variable </a:t>
                </a:r>
                <a14:m>
                  <m:oMath xmlns:m="http://schemas.openxmlformats.org/officeDocument/2006/math">
                    <m:r>
                      <a:rPr lang="en-US" sz="2800" b="0" i="1" u="none" strike="noStrike" baseline="0" dirty="0" smtClean="0">
                        <a:latin typeface="Cambria Math" panose="02040503050406030204" pitchFamily="18" charset="0"/>
                        <a:cs typeface="Times New Roman" panose="02020603050405020304" pitchFamily="18" charset="0"/>
                      </a:rPr>
                      <m:t>𝑋</m:t>
                    </m:r>
                  </m:oMath>
                </a14:m>
                <a:r>
                  <a:rPr lang="en-US" sz="2800" b="0" i="0" u="none" strike="noStrike" baseline="0" dirty="0">
                    <a:latin typeface="Times New Roman" panose="02020603050405020304" pitchFamily="18" charset="0"/>
                    <a:cs typeface="Times New Roman" panose="02020603050405020304" pitchFamily="18" charset="0"/>
                  </a:rPr>
                  <a:t> is said to follow F-distribution if its probability density function is </a:t>
                </a:r>
                <a:r>
                  <a:rPr lang="en-IN" sz="2800" b="0" i="0" u="none" strike="noStrike" baseline="0" dirty="0">
                    <a:latin typeface="Times New Roman" panose="02020603050405020304" pitchFamily="18" charset="0"/>
                    <a:cs typeface="Times New Roman" panose="02020603050405020304" pitchFamily="18" charset="0"/>
                  </a:rPr>
                  <a:t>given by</a:t>
                </a: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𝑓</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𝐹</m:t>
                          </m:r>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p>
                            <m:sSupPr>
                              <m:ctrlPr>
                                <a:rPr lang="en-IN" sz="2800" i="1">
                                  <a:solidFill>
                                    <a:prstClr val="black"/>
                                  </a:solidFill>
                                  <a:latin typeface="Cambria Math" panose="02040503050406030204" pitchFamily="18" charset="0"/>
                                </a:rPr>
                              </m:ctrlPr>
                            </m:sSupPr>
                            <m:e>
                              <m:d>
                                <m:dPr>
                                  <m:ctrlPr>
                                    <a:rPr lang="en-IN" sz="2800" i="1">
                                      <a:solidFill>
                                        <a:prstClr val="black"/>
                                      </a:solidFill>
                                      <a:latin typeface="Cambria Math" panose="02040503050406030204" pitchFamily="18" charset="0"/>
                                    </a:rPr>
                                  </m:ctrlPr>
                                </m:dPr>
                                <m:e>
                                  <m:f>
                                    <m:fPr>
                                      <m:ctrlPr>
                                        <a:rPr lang="en-IN" sz="2800" i="1">
                                          <a:solidFill>
                                            <a:prstClr val="black"/>
                                          </a:solidFill>
                                          <a:latin typeface="Cambria Math" panose="02040503050406030204" pitchFamily="18" charset="0"/>
                                        </a:rPr>
                                      </m:ctrlPr>
                                    </m:fPr>
                                    <m:num>
                                      <m:sSub>
                                        <m:sSubPr>
                                          <m:ctrlPr>
                                            <a:rPr lang="en-IN" sz="2800" i="1">
                                              <a:solidFill>
                                                <a:prstClr val="black"/>
                                              </a:solidFill>
                                              <a:latin typeface="Cambria Math" panose="02040503050406030204" pitchFamily="18" charset="0"/>
                                            </a:rPr>
                                          </m:ctrlPr>
                                        </m:sSubPr>
                                        <m:e>
                                          <m:r>
                                            <a:rPr lang="en-IN" sz="2800" i="1">
                                              <a:solidFill>
                                                <a:prstClr val="black"/>
                                              </a:solidFill>
                                              <a:latin typeface="Cambria Math" panose="02040503050406030204" pitchFamily="18" charset="0"/>
                                            </a:rPr>
                                            <m:t>𝑣</m:t>
                                          </m:r>
                                        </m:e>
                                        <m:sub>
                                          <m:r>
                                            <a:rPr lang="en-IN" sz="2800" i="1">
                                              <a:solidFill>
                                                <a:prstClr val="black"/>
                                              </a:solidFill>
                                              <a:latin typeface="Cambria Math" panose="02040503050406030204" pitchFamily="18" charset="0"/>
                                            </a:rPr>
                                            <m:t>1</m:t>
                                          </m:r>
                                        </m:sub>
                                      </m:sSub>
                                    </m:num>
                                    <m:den>
                                      <m:sSub>
                                        <m:sSubPr>
                                          <m:ctrlPr>
                                            <a:rPr lang="en-IN" sz="2800" i="1">
                                              <a:solidFill>
                                                <a:prstClr val="black"/>
                                              </a:solidFill>
                                              <a:latin typeface="Cambria Math" panose="02040503050406030204" pitchFamily="18" charset="0"/>
                                            </a:rPr>
                                          </m:ctrlPr>
                                        </m:sSubPr>
                                        <m:e>
                                          <m:r>
                                            <a:rPr lang="en-IN" sz="2800" i="1">
                                              <a:solidFill>
                                                <a:prstClr val="black"/>
                                              </a:solidFill>
                                              <a:latin typeface="Cambria Math" panose="02040503050406030204" pitchFamily="18" charset="0"/>
                                            </a:rPr>
                                            <m:t>𝑣</m:t>
                                          </m:r>
                                        </m:e>
                                        <m:sub>
                                          <m:r>
                                            <a:rPr lang="en-IN" sz="2800" i="1">
                                              <a:solidFill>
                                                <a:prstClr val="black"/>
                                              </a:solidFill>
                                              <a:latin typeface="Cambria Math" panose="02040503050406030204" pitchFamily="18" charset="0"/>
                                            </a:rPr>
                                            <m:t>2</m:t>
                                          </m:r>
                                        </m:sub>
                                      </m:sSub>
                                    </m:den>
                                  </m:f>
                                </m:e>
                              </m:d>
                            </m:e>
                            <m:sup>
                              <m:f>
                                <m:fPr>
                                  <m:ctrlPr>
                                    <a:rPr lang="en-IN" sz="2800" i="1">
                                      <a:solidFill>
                                        <a:prstClr val="black"/>
                                      </a:solidFill>
                                      <a:latin typeface="Cambria Math" panose="02040503050406030204" pitchFamily="18" charset="0"/>
                                    </a:rPr>
                                  </m:ctrlPr>
                                </m:fPr>
                                <m:num>
                                  <m:sSub>
                                    <m:sSubPr>
                                      <m:ctrlPr>
                                        <a:rPr lang="en-IN" sz="2800" i="1">
                                          <a:solidFill>
                                            <a:prstClr val="black"/>
                                          </a:solidFill>
                                          <a:latin typeface="Cambria Math" panose="02040503050406030204" pitchFamily="18" charset="0"/>
                                        </a:rPr>
                                      </m:ctrlPr>
                                    </m:sSubPr>
                                    <m:e>
                                      <m:r>
                                        <a:rPr lang="en-IN" sz="2800" i="1">
                                          <a:solidFill>
                                            <a:prstClr val="black"/>
                                          </a:solidFill>
                                          <a:latin typeface="Cambria Math" panose="02040503050406030204" pitchFamily="18" charset="0"/>
                                        </a:rPr>
                                        <m:t>𝑣</m:t>
                                      </m:r>
                                    </m:e>
                                    <m:sub>
                                      <m:r>
                                        <a:rPr lang="en-IN" sz="2800" i="1">
                                          <a:solidFill>
                                            <a:prstClr val="black"/>
                                          </a:solidFill>
                                          <a:latin typeface="Cambria Math" panose="02040503050406030204" pitchFamily="18" charset="0"/>
                                        </a:rPr>
                                        <m:t>1</m:t>
                                      </m:r>
                                    </m:sub>
                                  </m:sSub>
                                </m:num>
                                <m:den>
                                  <m:r>
                                    <a:rPr lang="en-IN" sz="2800" i="1">
                                      <a:solidFill>
                                        <a:prstClr val="black"/>
                                      </a:solidFill>
                                      <a:latin typeface="Cambria Math" panose="02040503050406030204" pitchFamily="18" charset="0"/>
                                    </a:rPr>
                                    <m:t>2</m:t>
                                  </m:r>
                                </m:den>
                              </m:f>
                            </m:sup>
                          </m:sSup>
                        </m:num>
                        <m:den>
                          <m:r>
                            <a:rPr lang="en-IN" sz="2800" b="0" i="1" smtClean="0">
                              <a:latin typeface="Cambria Math" panose="02040503050406030204" pitchFamily="18" charset="0"/>
                            </a:rPr>
                            <m:t>𝛽</m:t>
                          </m:r>
                          <m:d>
                            <m:dPr>
                              <m:ctrlPr>
                                <a:rPr lang="en-IN" sz="2800" b="0" i="1" smtClean="0">
                                  <a:latin typeface="Cambria Math" panose="02040503050406030204" pitchFamily="18" charset="0"/>
                                </a:rPr>
                              </m:ctrlPr>
                            </m:dPr>
                            <m:e>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1</m:t>
                                      </m:r>
                                    </m:sub>
                                  </m:sSub>
                                </m:num>
                                <m:den>
                                  <m:r>
                                    <a:rPr lang="en-IN" sz="2800" b="0" i="1" smtClean="0">
                                      <a:latin typeface="Cambria Math" panose="02040503050406030204" pitchFamily="18" charset="0"/>
                                    </a:rPr>
                                    <m:t>2</m:t>
                                  </m:r>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2</m:t>
                                      </m:r>
                                    </m:sub>
                                  </m:sSub>
                                </m:num>
                                <m:den>
                                  <m:r>
                                    <a:rPr lang="en-IN" sz="2800" b="0" i="1" smtClean="0">
                                      <a:latin typeface="Cambria Math" panose="02040503050406030204" pitchFamily="18" charset="0"/>
                                    </a:rPr>
                                    <m:t>2</m:t>
                                  </m:r>
                                </m:den>
                              </m:f>
                            </m:e>
                          </m:d>
                          <m:r>
                            <a:rPr lang="en-IN" sz="2800" b="0" i="1" smtClean="0">
                              <a:latin typeface="Cambria Math" panose="02040503050406030204" pitchFamily="18" charset="0"/>
                            </a:rPr>
                            <m:t> </m:t>
                          </m:r>
                        </m:den>
                      </m:f>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d>
                            <m:dPr>
                              <m:ctrlPr>
                                <a:rPr lang="en-IN" sz="2800" b="0" i="1" smtClean="0">
                                  <a:latin typeface="Cambria Math" panose="02040503050406030204" pitchFamily="18" charset="0"/>
                                </a:rPr>
                              </m:ctrlPr>
                            </m:dPr>
                            <m:e>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𝐹</m:t>
                                  </m:r>
                                </m:e>
                                <m:sup>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1</m:t>
                                          </m:r>
                                        </m:sub>
                                      </m:sSub>
                                    </m:num>
                                    <m:den>
                                      <m:r>
                                        <a:rPr lang="en-IN" sz="2800" b="0" i="1" smtClean="0">
                                          <a:latin typeface="Cambria Math" panose="02040503050406030204" pitchFamily="18" charset="0"/>
                                        </a:rPr>
                                        <m:t>2</m:t>
                                      </m:r>
                                    </m:den>
                                  </m:f>
                                  <m:r>
                                    <a:rPr lang="en-IN" sz="2800" b="0" i="1" smtClean="0">
                                      <a:latin typeface="Cambria Math" panose="02040503050406030204" pitchFamily="18" charset="0"/>
                                    </a:rPr>
                                    <m:t>−1</m:t>
                                  </m:r>
                                </m:sup>
                              </m:sSup>
                            </m:e>
                          </m:d>
                        </m:num>
                        <m:den>
                          <m:r>
                            <a:rPr lang="en-IN" sz="2800" b="0" i="1" smtClean="0">
                              <a:latin typeface="Cambria Math" panose="02040503050406030204" pitchFamily="18" charset="0"/>
                            </a:rPr>
                            <m:t>1+</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𝐹</m:t>
                                      </m:r>
                                    </m:num>
                                    <m:den>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2</m:t>
                                          </m:r>
                                        </m:sub>
                                      </m:sSub>
                                    </m:den>
                                  </m:f>
                                </m:e>
                              </m:d>
                            </m:e>
                            <m:sup>
                              <m:f>
                                <m:fPr>
                                  <m:ctrlPr>
                                    <a:rPr lang="en-IN" sz="2800" b="0" i="1" smtClean="0">
                                      <a:latin typeface="Cambria Math" panose="02040503050406030204" pitchFamily="18" charset="0"/>
                                    </a:rPr>
                                  </m:ctrlPr>
                                </m:fPr>
                                <m:num>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𝑣</m:t>
                                      </m:r>
                                    </m:e>
                                    <m:sub>
                                      <m:r>
                                        <a:rPr lang="en-IN" sz="2800" b="0" i="1" smtClean="0">
                                          <a:latin typeface="Cambria Math" panose="02040503050406030204" pitchFamily="18" charset="0"/>
                                        </a:rPr>
                                        <m:t>2</m:t>
                                      </m:r>
                                    </m:sub>
                                  </m:sSub>
                                </m:num>
                                <m:den>
                                  <m:r>
                                    <a:rPr lang="en-IN" sz="2800" b="0" i="1" smtClean="0">
                                      <a:latin typeface="Cambria Math" panose="02040503050406030204" pitchFamily="18" charset="0"/>
                                    </a:rPr>
                                    <m:t>2</m:t>
                                  </m:r>
                                </m:den>
                              </m:f>
                            </m:sup>
                          </m:sSup>
                        </m:den>
                      </m:f>
                      <m:r>
                        <a:rPr lang="en-IN" sz="2800" b="0" i="1" smtClean="0">
                          <a:latin typeface="Cambria Math" panose="02040503050406030204" pitchFamily="18" charset="0"/>
                        </a:rPr>
                        <m:t>, </m:t>
                      </m:r>
                      <m:r>
                        <a:rPr lang="en-IN" sz="2800" b="0" i="1" smtClean="0">
                          <a:latin typeface="Cambria Math" panose="02040503050406030204" pitchFamily="18" charset="0"/>
                        </a:rPr>
                        <m:t>𝐹</m:t>
                      </m:r>
                      <m:r>
                        <a:rPr lang="en-IN" sz="2800" b="0" i="1" smtClean="0">
                          <a:latin typeface="Cambria Math" panose="02040503050406030204" pitchFamily="18" charset="0"/>
                        </a:rPr>
                        <m:t>&gt;0 </m:t>
                      </m:r>
                    </m:oMath>
                  </m:oMathPara>
                </a14:m>
                <a:endParaRPr lang="en-IN"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w</a:t>
                </a:r>
                <a:r>
                  <a:rPr lang="en-US" sz="2800" b="0" i="0" u="none" strike="noStrike" baseline="0" dirty="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𝑣</m:t>
                        </m:r>
                      </m:e>
                      <m:sub>
                        <m:r>
                          <a:rPr lang="en-IN" sz="2800" b="0" i="1" u="none" strike="noStrike" baseline="0" smtClean="0">
                            <a:latin typeface="Cambria Math" panose="02040503050406030204" pitchFamily="18" charset="0"/>
                          </a:rPr>
                          <m:t>1</m:t>
                        </m:r>
                      </m:sub>
                    </m:sSub>
                  </m:oMath>
                </a14:m>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𝑣</m:t>
                        </m:r>
                      </m:e>
                      <m:sub>
                        <m:r>
                          <a:rPr lang="en-IN" sz="2800" b="0" i="1" u="none" strike="noStrike" baseline="0" smtClean="0">
                            <a:latin typeface="Cambria Math" panose="02040503050406030204" pitchFamily="18" charset="0"/>
                          </a:rPr>
                          <m:t>2</m:t>
                        </m:r>
                      </m:sub>
                    </m:sSub>
                  </m:oMath>
                </a14:m>
                <a:r>
                  <a:rPr lang="en-US" sz="2800" b="0" i="0" u="none" strike="noStrike" baseline="0" dirty="0">
                    <a:latin typeface="Times New Roman" panose="02020603050405020304" pitchFamily="18" charset="0"/>
                    <a:cs typeface="Times New Roman" panose="02020603050405020304" pitchFamily="18" charset="0"/>
                  </a:rPr>
                  <a:t> are the degrees of freedom of samples.</a:t>
                </a:r>
              </a:p>
              <a:p>
                <a:pPr algn="l"/>
                <a:r>
                  <a:rPr lang="en-US" sz="2800" b="0" i="0" u="none" strike="noStrike" baseline="0" dirty="0">
                    <a:latin typeface="Times New Roman" panose="02020603050405020304" pitchFamily="18" charset="0"/>
                    <a:cs typeface="Times New Roman" panose="02020603050405020304" pitchFamily="18" charset="0"/>
                  </a:rPr>
                  <a:t>Suppose we want to test</a:t>
                </a:r>
              </a:p>
              <a:p>
                <a:pPr algn="l"/>
                <a:r>
                  <a:rPr lang="en-US" sz="2800" b="0" i="0" u="none" strike="noStrike" baseline="0" dirty="0">
                    <a:latin typeface="Times New Roman" panose="02020603050405020304" pitchFamily="18" charset="0"/>
                    <a:cs typeface="Times New Roman" panose="02020603050405020304" pitchFamily="18" charset="0"/>
                  </a:rPr>
                  <a:t>(</a:t>
                </a:r>
                <a:r>
                  <a:rPr lang="en-US" sz="2800" b="0" i="0" u="none" strike="noStrike" baseline="0" dirty="0" err="1">
                    <a:latin typeface="Times New Roman" panose="02020603050405020304" pitchFamily="18" charset="0"/>
                    <a:cs typeface="Times New Roman" panose="02020603050405020304" pitchFamily="18" charset="0"/>
                  </a:rPr>
                  <a:t>i</a:t>
                </a:r>
                <a:r>
                  <a:rPr lang="en-US" sz="2800" b="0" i="0" u="none" strike="noStrike" baseline="0" dirty="0">
                    <a:latin typeface="Times New Roman" panose="02020603050405020304" pitchFamily="18" charset="0"/>
                    <a:cs typeface="Times New Roman" panose="02020603050405020304" pitchFamily="18" charset="0"/>
                  </a:rPr>
                  <a:t>) Whether two independent samples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𝑥</m:t>
                        </m:r>
                      </m:e>
                      <m:sub>
                        <m:r>
                          <a:rPr lang="en-IN" sz="2800" b="0" i="1" u="none" strike="noStrike" baseline="0" smtClean="0">
                            <a:latin typeface="Cambria Math" panose="02040503050406030204" pitchFamily="18" charset="0"/>
                          </a:rPr>
                          <m:t>1</m:t>
                        </m:r>
                      </m:sub>
                    </m:sSub>
                    <m:r>
                      <a:rPr lang="en-IN" sz="2800" b="0" i="1" u="none" strike="noStrike" baseline="0" smtClean="0">
                        <a:latin typeface="Cambria Math" panose="02040503050406030204" pitchFamily="18" charset="0"/>
                      </a:rPr>
                      <m:t>,</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𝑥</m:t>
                        </m:r>
                      </m:e>
                      <m:sub>
                        <m:r>
                          <a:rPr lang="en-IN" sz="2800" b="0" i="1" u="none" strike="noStrike" baseline="0" smtClean="0">
                            <a:latin typeface="Cambria Math" panose="02040503050406030204" pitchFamily="18" charset="0"/>
                          </a:rPr>
                          <m:t>2</m:t>
                        </m:r>
                      </m:sub>
                    </m:sSub>
                    <m:r>
                      <a:rPr lang="en-IN" sz="2800" b="0" i="1" u="none" strike="noStrike" baseline="0" smtClean="0">
                        <a:latin typeface="Cambria Math" panose="02040503050406030204" pitchFamily="18" charset="0"/>
                      </a:rPr>
                      <m:t>, …</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𝑥</m:t>
                        </m:r>
                      </m:e>
                      <m:sub>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𝑛</m:t>
                            </m:r>
                          </m:e>
                          <m:sub>
                            <m:r>
                              <a:rPr lang="en-IN" sz="2800" b="0" i="1" u="none" strike="noStrike" baseline="0" smtClean="0">
                                <a:latin typeface="Cambria Math" panose="02040503050406030204" pitchFamily="18" charset="0"/>
                              </a:rPr>
                              <m:t>1</m:t>
                            </m:r>
                          </m:sub>
                        </m:sSub>
                      </m:sub>
                    </m:sSub>
                  </m:oMath>
                </a14:m>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𝑦</m:t>
                        </m:r>
                      </m:e>
                      <m:sub>
                        <m:r>
                          <a:rPr lang="en-IN" sz="2800" b="0" i="1" u="none" strike="noStrike" baseline="0" smtClean="0">
                            <a:latin typeface="Cambria Math" panose="02040503050406030204" pitchFamily="18" charset="0"/>
                          </a:rPr>
                          <m:t>1</m:t>
                        </m:r>
                      </m:sub>
                    </m:sSub>
                    <m:r>
                      <a:rPr lang="en-IN" sz="2800" b="0" i="1" u="none" strike="noStrike" baseline="0" smtClean="0">
                        <a:latin typeface="Cambria Math" panose="02040503050406030204" pitchFamily="18" charset="0"/>
                      </a:rPr>
                      <m:t>, </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𝑦</m:t>
                        </m:r>
                      </m:e>
                      <m:sub>
                        <m:r>
                          <a:rPr lang="en-IN" sz="2800" b="0" i="1" u="none" strike="noStrike" baseline="0" smtClean="0">
                            <a:latin typeface="Cambria Math" panose="02040503050406030204" pitchFamily="18" charset="0"/>
                          </a:rPr>
                          <m:t>2</m:t>
                        </m:r>
                      </m:sub>
                    </m:sSub>
                    <m:r>
                      <a:rPr lang="en-IN" sz="2800" b="0" i="1" u="none" strike="noStrike" baseline="0" smtClean="0">
                        <a:latin typeface="Cambria Math" panose="02040503050406030204" pitchFamily="18" charset="0"/>
                      </a:rPr>
                      <m:t>, …</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𝑦</m:t>
                        </m:r>
                      </m:e>
                      <m:sub>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𝑛</m:t>
                            </m:r>
                          </m:e>
                          <m:sub>
                            <m:r>
                              <a:rPr lang="en-IN" sz="2800" b="0" i="1" u="none" strike="noStrike" baseline="0" smtClean="0">
                                <a:latin typeface="Cambria Math" panose="02040503050406030204" pitchFamily="18" charset="0"/>
                              </a:rPr>
                              <m:t>2</m:t>
                            </m:r>
                          </m:sub>
                        </m:sSub>
                      </m:sub>
                    </m:sSub>
                  </m:oMath>
                </a14:m>
                <a:r>
                  <a:rPr lang="en-US" sz="2800" b="0" i="0" u="none" strike="noStrike" baseline="0" dirty="0">
                    <a:latin typeface="Times New Roman" panose="02020603050405020304" pitchFamily="18" charset="0"/>
                    <a:cs typeface="Times New Roman" panose="02020603050405020304" pitchFamily="18" charset="0"/>
                  </a:rPr>
                  <a:t>have been drawn from the normal population with the same variance </a:t>
                </a:r>
                <a14:m>
                  <m:oMath xmlns:m="http://schemas.openxmlformats.org/officeDocument/2006/math">
                    <m:sSup>
                      <m:sSupPr>
                        <m:ctrlPr>
                          <a:rPr lang="en-IN" sz="2800" b="0" i="1" u="none" strike="noStrike" baseline="0" smtClean="0">
                            <a:latin typeface="Cambria Math" panose="02040503050406030204" pitchFamily="18" charset="0"/>
                          </a:rPr>
                        </m:ctrlPr>
                      </m:sSupPr>
                      <m:e>
                        <m:r>
                          <a:rPr lang="en-IN" sz="2800" b="0" i="1" u="none" strike="noStrike" baseline="0" smtClean="0">
                            <a:latin typeface="Cambria Math" panose="02040503050406030204" pitchFamily="18" charset="0"/>
                          </a:rPr>
                          <m:t>𝜎</m:t>
                        </m:r>
                      </m:e>
                      <m:sup>
                        <m:r>
                          <a:rPr lang="en-IN" sz="2800" b="0" i="1" u="none" strike="noStrike" baseline="0" smtClean="0">
                            <a:latin typeface="Cambria Math" panose="02040503050406030204" pitchFamily="18" charset="0"/>
                          </a:rPr>
                          <m:t>2</m:t>
                        </m:r>
                      </m:sup>
                    </m:sSup>
                    <m:r>
                      <a:rPr lang="en-IN" sz="2800" b="0" i="1" u="none" strike="noStrike" baseline="0" smtClean="0">
                        <a:latin typeface="Cambria Math" panose="02040503050406030204" pitchFamily="18" charset="0"/>
                      </a:rPr>
                      <m:t> </m:t>
                    </m:r>
                  </m:oMath>
                </a14:m>
                <a:r>
                  <a:rPr lang="en-US" sz="2800" b="0" i="0" u="none" strike="noStrike" baseline="0" dirty="0">
                    <a:latin typeface="Times New Roman" panose="02020603050405020304" pitchFamily="18" charset="0"/>
                    <a:cs typeface="Times New Roman" panose="02020603050405020304" pitchFamily="18" charset="0"/>
                  </a:rPr>
                  <a:t>.</a:t>
                </a:r>
              </a:p>
              <a:p>
                <a:pPr algn="l"/>
                <a:r>
                  <a:rPr lang="en-US" sz="2800" b="0" i="0" u="none" strike="noStrike" baseline="0" dirty="0">
                    <a:latin typeface="Times New Roman" panose="02020603050405020304" pitchFamily="18" charset="0"/>
                    <a:cs typeface="Times New Roman" panose="02020603050405020304" pitchFamily="18" charset="0"/>
                  </a:rPr>
                  <a:t>(ii) Whether the two independent estimates of the population variance are homogeneous </a:t>
                </a:r>
                <a:r>
                  <a:rPr lang="en-IN" sz="2800" b="0" i="0" u="none" strike="noStrike" baseline="0" dirty="0">
                    <a:latin typeface="Times New Roman" panose="02020603050405020304" pitchFamily="18" charset="0"/>
                    <a:cs typeface="Times New Roman" panose="02020603050405020304" pitchFamily="18" charset="0"/>
                  </a:rPr>
                  <a:t>or not.</a:t>
                </a:r>
                <a:endParaRPr lang="en-IN" sz="28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A2897FC-1D29-542D-B50C-DDB394847AF4}"/>
                  </a:ext>
                </a:extLst>
              </p:cNvPr>
              <p:cNvSpPr txBox="1">
                <a:spLocks noRot="1" noChangeAspect="1" noMove="1" noResize="1" noEditPoints="1" noAdjustHandles="1" noChangeArrowheads="1" noChangeShapeType="1" noTextEdit="1"/>
              </p:cNvSpPr>
              <p:nvPr/>
            </p:nvSpPr>
            <p:spPr>
              <a:xfrm>
                <a:off x="92467" y="154113"/>
                <a:ext cx="11743362" cy="6025111"/>
              </a:xfrm>
              <a:prstGeom prst="rect">
                <a:avLst/>
              </a:prstGeom>
              <a:blipFill>
                <a:blip r:embed="rId2"/>
                <a:stretch>
                  <a:fillRect l="-1038" t="-1011" b="-1820"/>
                </a:stretch>
              </a:blipFill>
            </p:spPr>
            <p:txBody>
              <a:bodyPr/>
              <a:lstStyle/>
              <a:p>
                <a:r>
                  <a:rPr lang="en-IN">
                    <a:noFill/>
                  </a:rPr>
                  <a:t> </a:t>
                </a:r>
              </a:p>
            </p:txBody>
          </p:sp>
        </mc:Fallback>
      </mc:AlternateContent>
    </p:spTree>
    <p:extLst>
      <p:ext uri="{BB962C8B-B14F-4D97-AF65-F5344CB8AC3E}">
        <p14:creationId xmlns:p14="http://schemas.microsoft.com/office/powerpoint/2010/main" val="641037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33F0E3-B46F-1641-009A-D426E38A19EC}"/>
                  </a:ext>
                </a:extLst>
              </p:cNvPr>
              <p:cNvSpPr txBox="1"/>
              <p:nvPr/>
            </p:nvSpPr>
            <p:spPr>
              <a:xfrm>
                <a:off x="176463" y="304800"/>
                <a:ext cx="11871158" cy="4978222"/>
              </a:xfrm>
              <a:prstGeom prst="rect">
                <a:avLst/>
              </a:prstGeom>
              <a:noFill/>
            </p:spPr>
            <p:txBody>
              <a:bodyPr wrap="square">
                <a:spAutoFit/>
              </a:bodyPr>
              <a:lstStyle/>
              <a:p>
                <a:pPr algn="l"/>
                <a:r>
                  <a:rPr lang="en-US" sz="2800" b="0" i="0" u="none" strike="noStrike" baseline="0" dirty="0">
                    <a:latin typeface="Times New Roman" panose="02020603050405020304" pitchFamily="18" charset="0"/>
                    <a:cs typeface="Times New Roman" panose="02020603050405020304" pitchFamily="18" charset="0"/>
                  </a:rPr>
                  <a:t>Under the null hypothesis (</a:t>
                </a:r>
                <a14:m>
                  <m:oMath xmlns:m="http://schemas.openxmlformats.org/officeDocument/2006/math">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𝐻</m:t>
                        </m:r>
                      </m:e>
                      <m:sub>
                        <m:r>
                          <a:rPr lang="en-US" sz="2800" b="0" i="1" u="none" strike="noStrike" baseline="0" dirty="0" smtClean="0">
                            <a:latin typeface="Cambria Math" panose="02040503050406030204" pitchFamily="18" charset="0"/>
                            <a:cs typeface="Times New Roman" panose="02020603050405020304" pitchFamily="18" charset="0"/>
                          </a:rPr>
                          <m:t>0</m:t>
                        </m:r>
                      </m:sub>
                    </m:sSub>
                  </m:oMath>
                </a14:m>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and when</a:t>
                </a:r>
              </a:p>
              <a:p>
                <a:pPr algn="l"/>
                <a:r>
                  <a:rPr lang="en-US" sz="2800" b="0" i="0" u="none" strike="noStrike" baseline="0" dirty="0" err="1">
                    <a:latin typeface="Times New Roman" panose="02020603050405020304" pitchFamily="18" charset="0"/>
                    <a:cs typeface="Times New Roman" panose="02020603050405020304" pitchFamily="18" charset="0"/>
                  </a:rPr>
                  <a:t>i</a:t>
                </a:r>
                <a:r>
                  <a:rPr lang="en-US" sz="2800" b="0" i="0" u="none" strike="noStrike" baseline="0" dirty="0">
                    <a:latin typeface="Times New Roman" panose="02020603050405020304" pitchFamily="18" charset="0"/>
                    <a:cs typeface="Times New Roman" panose="02020603050405020304" pitchFamily="18" charset="0"/>
                  </a:rPr>
                  <a:t>. Population variances are equal.</a:t>
                </a:r>
              </a:p>
              <a:p>
                <a:pPr algn="l"/>
                <a:r>
                  <a:rPr lang="en-US" sz="2800" b="0" i="0" u="none" strike="noStrike" baseline="0" dirty="0" err="1">
                    <a:latin typeface="Times New Roman" panose="02020603050405020304" pitchFamily="18" charset="0"/>
                    <a:cs typeface="Times New Roman" panose="02020603050405020304" pitchFamily="18" charset="0"/>
                  </a:rPr>
                  <a:t>ii.Two</a:t>
                </a:r>
                <a:r>
                  <a:rPr lang="en-US" sz="2800" b="0" i="0" u="none" strike="noStrike" baseline="0" dirty="0">
                    <a:latin typeface="Times New Roman" panose="02020603050405020304" pitchFamily="18" charset="0"/>
                    <a:cs typeface="Times New Roman" panose="02020603050405020304" pitchFamily="18" charset="0"/>
                  </a:rPr>
                  <a:t> independent estimates of population variance are homogeneous.</a:t>
                </a:r>
                <a:r>
                  <a:rPr lang="en-US" sz="2800" b="0" i="0" u="none" strike="noStrike"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The test statistic </a:t>
                </a:r>
                <a14:m>
                  <m:oMath xmlns:m="http://schemas.openxmlformats.org/officeDocument/2006/math">
                    <m:r>
                      <a:rPr lang="en-US" sz="2800" b="0" i="1" u="none" strike="noStrike" baseline="0" dirty="0" smtClean="0">
                        <a:latin typeface="Cambria Math" panose="02040503050406030204" pitchFamily="18" charset="0"/>
                        <a:cs typeface="Times New Roman" panose="02020603050405020304" pitchFamily="18" charset="0"/>
                      </a:rPr>
                      <m:t>𝐹</m:t>
                    </m:r>
                  </m:oMath>
                </a14:m>
                <a:r>
                  <a:rPr lang="en-US" sz="2800" b="0" i="0" u="none" strike="noStrike" baseline="0" dirty="0">
                    <a:latin typeface="Times New Roman" panose="02020603050405020304" pitchFamily="18" charset="0"/>
                    <a:cs typeface="Times New Roman" panose="02020603050405020304" pitchFamily="18" charset="0"/>
                  </a:rPr>
                  <a:t> is given by</a:t>
                </a:r>
              </a:p>
              <a:p>
                <a:pPr algn="ctr"/>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u="none" strike="noStrike" baseline="0" smtClean="0">
                        <a:latin typeface="Cambria Math" panose="02040503050406030204" pitchFamily="18" charset="0"/>
                      </a:rPr>
                      <m:t>𝐹</m:t>
                    </m:r>
                    <m:r>
                      <a:rPr lang="en-IN" sz="2800" b="0" i="1" u="none" strike="noStrike" baseline="0" smtClean="0">
                        <a:latin typeface="Cambria Math" panose="02040503050406030204" pitchFamily="18" charset="0"/>
                      </a:rPr>
                      <m:t>=</m:t>
                    </m:r>
                    <m:f>
                      <m:fPr>
                        <m:ctrlPr>
                          <a:rPr lang="en-IN" sz="2800" b="0" i="1" u="none" strike="noStrike" baseline="0" smtClean="0">
                            <a:latin typeface="Cambria Math" panose="02040503050406030204" pitchFamily="18" charset="0"/>
                          </a:rPr>
                        </m:ctrlPr>
                      </m:fPr>
                      <m:num>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𝑥</m:t>
                            </m:r>
                          </m:sub>
                          <m:sup>
                            <m:r>
                              <a:rPr lang="en-IN" sz="2800" b="0" i="1" u="none" strike="noStrike" baseline="0" smtClean="0">
                                <a:latin typeface="Cambria Math" panose="02040503050406030204" pitchFamily="18" charset="0"/>
                              </a:rPr>
                              <m:t>2</m:t>
                            </m:r>
                          </m:sup>
                        </m:sSubSup>
                      </m:num>
                      <m:den>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𝑦</m:t>
                            </m:r>
                          </m:sub>
                          <m:sup>
                            <m:r>
                              <a:rPr lang="en-IN" sz="2800" b="0" i="1" u="none" strike="noStrike" baseline="0" smtClean="0">
                                <a:latin typeface="Cambria Math" panose="02040503050406030204" pitchFamily="18" charset="0"/>
                              </a:rPr>
                              <m:t>2</m:t>
                            </m:r>
                          </m:sup>
                        </m:sSubSup>
                      </m:den>
                    </m:f>
                    <m:r>
                      <a:rPr lang="en-IN" sz="2800" b="0" i="1" u="none" strike="noStrike" baseline="0"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a:t>
                </a:r>
              </a:p>
              <a:p>
                <a:pPr algn="l"/>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IN" sz="2800" b="0" i="1" smtClean="0">
                            <a:latin typeface="Cambria Math" panose="02040503050406030204" pitchFamily="18" charset="0"/>
                            <a:cs typeface="Times New Roman" panose="02020603050405020304" pitchFamily="18" charset="0"/>
                          </a:rPr>
                        </m:ctrlPr>
                      </m:sSubSupPr>
                      <m:e>
                        <m:r>
                          <a:rPr lang="en-IN" sz="2800" b="0" i="1" smtClean="0">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𝑥</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−1</m:t>
                        </m:r>
                      </m:den>
                    </m:f>
                    <m:nary>
                      <m:naryPr>
                        <m:chr m:val="∑"/>
                        <m:ctrlPr>
                          <a:rPr lang="en-IN" sz="2800" b="0" i="1" smtClean="0">
                            <a:latin typeface="Cambria Math" panose="02040503050406030204" pitchFamily="18" charset="0"/>
                            <a:cs typeface="Times New Roman" panose="02020603050405020304" pitchFamily="18" charset="0"/>
                          </a:rPr>
                        </m:ctrlPr>
                      </m:naryPr>
                      <m:sub>
                        <m:r>
                          <a:rPr lang="en-IN" sz="2800" b="0" i="1" smtClean="0">
                            <a:latin typeface="Cambria Math" panose="02040503050406030204" pitchFamily="18" charset="0"/>
                            <a:cs typeface="Times New Roman" panose="02020603050405020304" pitchFamily="18" charset="0"/>
                          </a:rPr>
                          <m:t>𝑖</m:t>
                        </m:r>
                        <m:r>
                          <a:rPr lang="en-IN" sz="2800" b="0" i="1" smtClean="0">
                            <a:latin typeface="Cambria Math" panose="02040503050406030204" pitchFamily="18" charset="0"/>
                            <a:cs typeface="Times New Roman" panose="02020603050405020304" pitchFamily="18" charset="0"/>
                          </a:rPr>
                          <m:t>=1</m:t>
                        </m:r>
                      </m:sub>
                      <m:sup>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1</m:t>
                            </m:r>
                          </m:sub>
                        </m:sSub>
                      </m:sup>
                      <m:e>
                        <m:sSup>
                          <m:sSupPr>
                            <m:ctrlPr>
                              <a:rPr lang="en-IN" sz="2800" b="0" i="1" smtClean="0">
                                <a:latin typeface="Cambria Math" panose="02040503050406030204" pitchFamily="18" charset="0"/>
                                <a:cs typeface="Times New Roman" panose="02020603050405020304" pitchFamily="18" charset="0"/>
                              </a:rPr>
                            </m:ctrlPr>
                          </m:sSupPr>
                          <m:e>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𝑥</m:t>
                                </m:r>
                                <m:r>
                                  <a:rPr lang="en-IN" sz="2800" b="0" i="1" smtClean="0">
                                    <a:latin typeface="Cambria Math" panose="02040503050406030204" pitchFamily="18" charset="0"/>
                                    <a:cs typeface="Times New Roman" panose="02020603050405020304" pitchFamily="18" charset="0"/>
                                  </a:rPr>
                                  <m:t>−</m:t>
                                </m:r>
                                <m:acc>
                                  <m:accPr>
                                    <m:chr m:val="̅"/>
                                    <m:ctrlPr>
                                      <a:rPr lang="en-IN" sz="2800" b="0" i="1" smtClean="0">
                                        <a:latin typeface="Cambria Math" panose="02040503050406030204" pitchFamily="18" charset="0"/>
                                        <a:cs typeface="Times New Roman" panose="02020603050405020304" pitchFamily="18" charset="0"/>
                                      </a:rPr>
                                    </m:ctrlPr>
                                  </m:accPr>
                                  <m:e>
                                    <m:r>
                                      <a:rPr lang="en-IN" sz="2800" b="0" i="1" smtClean="0">
                                        <a:latin typeface="Cambria Math" panose="02040503050406030204" pitchFamily="18" charset="0"/>
                                        <a:cs typeface="Times New Roman" panose="02020603050405020304" pitchFamily="18" charset="0"/>
                                      </a:rPr>
                                      <m:t>𝑥</m:t>
                                    </m:r>
                                  </m:e>
                                </m:acc>
                              </m:e>
                            </m:d>
                          </m:e>
                          <m:sup>
                            <m:r>
                              <a:rPr lang="en-IN" sz="2800" b="0" i="1" smtClean="0">
                                <a:latin typeface="Cambria Math" panose="02040503050406030204" pitchFamily="18" charset="0"/>
                                <a:cs typeface="Times New Roman" panose="02020603050405020304" pitchFamily="18" charset="0"/>
                              </a:rPr>
                              <m:t>2</m:t>
                            </m:r>
                          </m:sup>
                        </m:sSup>
                      </m:e>
                    </m:nary>
                    <m:r>
                      <a:rPr lang="en-IN" sz="2800" b="0" i="1" smtClean="0">
                        <a:latin typeface="Cambria Math" panose="02040503050406030204" pitchFamily="18" charset="0"/>
                        <a:cs typeface="Times New Roman" panose="02020603050405020304" pitchFamily="18" charset="0"/>
                      </a:rPr>
                      <m:t>,</m:t>
                    </m:r>
                    <m:sSubSup>
                      <m:sSubSupPr>
                        <m:ctrlPr>
                          <a:rPr lang="en-IN" sz="2800" i="1">
                            <a:latin typeface="Cambria Math" panose="02040503050406030204" pitchFamily="18" charset="0"/>
                            <a:cs typeface="Times New Roman" panose="02020603050405020304" pitchFamily="18" charset="0"/>
                          </a:rPr>
                        </m:ctrlPr>
                      </m:sSubSupPr>
                      <m:e>
                        <m:r>
                          <a:rPr lang="en-IN" sz="2800" i="1">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𝑦</m:t>
                        </m:r>
                      </m:sub>
                      <m:sup>
                        <m:r>
                          <a:rPr lang="en-IN" sz="2800" i="1">
                            <a:latin typeface="Cambria Math" panose="02040503050406030204" pitchFamily="18" charset="0"/>
                            <a:cs typeface="Times New Roman" panose="02020603050405020304" pitchFamily="18" charset="0"/>
                          </a:rPr>
                          <m:t>2</m:t>
                        </m:r>
                      </m:sup>
                    </m:sSubSup>
                    <m:r>
                      <a:rPr lang="en-IN" sz="2800" i="1">
                        <a:latin typeface="Cambria Math" panose="02040503050406030204" pitchFamily="18" charset="0"/>
                        <a:cs typeface="Times New Roman" panose="02020603050405020304" pitchFamily="18" charset="0"/>
                      </a:rPr>
                      <m:t>=</m:t>
                    </m:r>
                    <m:f>
                      <m:fPr>
                        <m:ctrlPr>
                          <a:rPr lang="en-IN" sz="2800" i="1">
                            <a:latin typeface="Cambria Math" panose="02040503050406030204" pitchFamily="18" charset="0"/>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1</m:t>
                        </m:r>
                      </m:num>
                      <m:den>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2</m:t>
                            </m:r>
                          </m:sub>
                        </m:sSub>
                        <m:r>
                          <a:rPr lang="en-IN" sz="2800" i="1">
                            <a:latin typeface="Cambria Math" panose="02040503050406030204" pitchFamily="18" charset="0"/>
                            <a:cs typeface="Times New Roman" panose="02020603050405020304" pitchFamily="18" charset="0"/>
                          </a:rPr>
                          <m:t>−1</m:t>
                        </m:r>
                      </m:den>
                    </m:f>
                    <m:nary>
                      <m:naryPr>
                        <m:chr m:val="∑"/>
                        <m:ctrlPr>
                          <a:rPr lang="en-IN" sz="2800" i="1">
                            <a:latin typeface="Cambria Math" panose="02040503050406030204" pitchFamily="18" charset="0"/>
                            <a:cs typeface="Times New Roman" panose="02020603050405020304" pitchFamily="18" charset="0"/>
                          </a:rPr>
                        </m:ctrlPr>
                      </m:naryPr>
                      <m:sub>
                        <m:r>
                          <a:rPr lang="en-IN" sz="2800" b="0" i="1" smtClean="0">
                            <a:latin typeface="Cambria Math" panose="02040503050406030204" pitchFamily="18" charset="0"/>
                            <a:cs typeface="Times New Roman" panose="02020603050405020304" pitchFamily="18" charset="0"/>
                          </a:rPr>
                          <m:t>𝑗</m:t>
                        </m:r>
                        <m:r>
                          <a:rPr lang="en-IN" sz="2800" i="1">
                            <a:latin typeface="Cambria Math" panose="02040503050406030204" pitchFamily="18" charset="0"/>
                            <a:cs typeface="Times New Roman" panose="02020603050405020304" pitchFamily="18" charset="0"/>
                          </a:rPr>
                          <m:t>=1</m:t>
                        </m:r>
                      </m:sub>
                      <m:sup>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2</m:t>
                            </m:r>
                          </m:sub>
                        </m:sSub>
                      </m:sup>
                      <m:e>
                        <m:sSup>
                          <m:sSupPr>
                            <m:ctrlPr>
                              <a:rPr lang="en-IN" sz="2800" i="1">
                                <a:latin typeface="Cambria Math" panose="02040503050406030204" pitchFamily="18" charset="0"/>
                                <a:cs typeface="Times New Roman" panose="02020603050405020304" pitchFamily="18" charset="0"/>
                              </a:rPr>
                            </m:ctrlPr>
                          </m:sSupPr>
                          <m:e>
                            <m:d>
                              <m:dPr>
                                <m:ctrlPr>
                                  <a:rPr lang="en-IN" sz="2800" i="1">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𝑦</m:t>
                                </m:r>
                                <m:r>
                                  <a:rPr lang="en-IN" sz="2800" i="1">
                                    <a:latin typeface="Cambria Math" panose="02040503050406030204" pitchFamily="18" charset="0"/>
                                    <a:cs typeface="Times New Roman" panose="02020603050405020304" pitchFamily="18" charset="0"/>
                                  </a:rPr>
                                  <m:t>−</m:t>
                                </m:r>
                                <m:acc>
                                  <m:accPr>
                                    <m:chr m:val="̅"/>
                                    <m:ctrlPr>
                                      <a:rPr lang="en-IN" sz="2800" i="1">
                                        <a:latin typeface="Cambria Math" panose="02040503050406030204" pitchFamily="18" charset="0"/>
                                        <a:cs typeface="Times New Roman" panose="02020603050405020304" pitchFamily="18" charset="0"/>
                                      </a:rPr>
                                    </m:ctrlPr>
                                  </m:accPr>
                                  <m:e>
                                    <m:r>
                                      <a:rPr lang="en-IN" sz="2800" b="0" i="1" smtClean="0">
                                        <a:latin typeface="Cambria Math" panose="02040503050406030204" pitchFamily="18" charset="0"/>
                                        <a:cs typeface="Times New Roman" panose="02020603050405020304" pitchFamily="18" charset="0"/>
                                      </a:rPr>
                                      <m:t>𝑦</m:t>
                                    </m:r>
                                  </m:e>
                                </m:acc>
                              </m:e>
                            </m:d>
                          </m:e>
                          <m:sup>
                            <m:r>
                              <a:rPr lang="en-IN" sz="2800" i="1">
                                <a:latin typeface="Cambria Math" panose="02040503050406030204" pitchFamily="18" charset="0"/>
                                <a:cs typeface="Times New Roman" panose="02020603050405020304" pitchFamily="18" charset="0"/>
                              </a:rPr>
                              <m:t>2</m:t>
                            </m:r>
                          </m:sup>
                        </m:sSup>
                      </m:e>
                    </m:nary>
                    <m:r>
                      <a:rPr lang="en-IN" sz="2800" b="0" i="1" smtClean="0">
                        <a:latin typeface="Cambria Math" panose="02040503050406030204" pitchFamily="18" charset="0"/>
                        <a:cs typeface="Times New Roman" panose="02020603050405020304" pitchFamily="18" charset="0"/>
                      </a:rPr>
                      <m:t>,  </m:t>
                    </m:r>
                    <m:sSubSup>
                      <m:sSubSupPr>
                        <m:ctrlPr>
                          <a:rPr lang="en-IN" sz="2800" i="1">
                            <a:latin typeface="Cambria Math" panose="02040503050406030204" pitchFamily="18" charset="0"/>
                          </a:rPr>
                        </m:ctrlPr>
                      </m:sSubSupPr>
                      <m:e>
                        <m:r>
                          <a:rPr lang="en-IN" sz="2800" i="1">
                            <a:latin typeface="Cambria Math" panose="02040503050406030204" pitchFamily="18" charset="0"/>
                          </a:rPr>
                          <m:t>𝑆</m:t>
                        </m:r>
                      </m:e>
                      <m:sub>
                        <m:r>
                          <a:rPr lang="en-IN" sz="2800" i="1">
                            <a:latin typeface="Cambria Math" panose="02040503050406030204" pitchFamily="18" charset="0"/>
                          </a:rPr>
                          <m:t>𝑥</m:t>
                        </m:r>
                      </m:sub>
                      <m:sup>
                        <m:r>
                          <a:rPr lang="en-IN" sz="2800" i="1">
                            <a:latin typeface="Cambria Math" panose="02040503050406030204" pitchFamily="18" charset="0"/>
                          </a:rPr>
                          <m:t>2</m:t>
                        </m:r>
                      </m:sup>
                    </m:sSubSup>
                    <m:r>
                      <a:rPr lang="en-IN" sz="2800" i="1">
                        <a:latin typeface="Cambria Math" panose="02040503050406030204" pitchFamily="18" charset="0"/>
                      </a:rPr>
                      <m:t>&gt;</m:t>
                    </m:r>
                    <m:sSubSup>
                      <m:sSubSupPr>
                        <m:ctrlPr>
                          <a:rPr lang="en-IN" sz="2800" i="1">
                            <a:latin typeface="Cambria Math" panose="02040503050406030204" pitchFamily="18" charset="0"/>
                          </a:rPr>
                        </m:ctrlPr>
                      </m:sSubSupPr>
                      <m:e>
                        <m:r>
                          <a:rPr lang="en-IN" sz="2800" i="1">
                            <a:latin typeface="Cambria Math" panose="02040503050406030204" pitchFamily="18" charset="0"/>
                          </a:rPr>
                          <m:t>𝑆</m:t>
                        </m:r>
                      </m:e>
                      <m:sub>
                        <m:r>
                          <a:rPr lang="en-IN" sz="2800" i="1">
                            <a:latin typeface="Cambria Math" panose="02040503050406030204" pitchFamily="18" charset="0"/>
                          </a:rPr>
                          <m:t>𝑦</m:t>
                        </m:r>
                      </m:sub>
                      <m:sup>
                        <m:r>
                          <a:rPr lang="en-IN" sz="2800" i="1">
                            <a:latin typeface="Cambria Math" panose="02040503050406030204" pitchFamily="18" charset="0"/>
                          </a:rPr>
                          <m:t>2</m:t>
                        </m:r>
                      </m:sup>
                    </m:sSubSup>
                  </m:oMath>
                </a14:m>
                <a:r>
                  <a:rPr lang="en-IN" sz="2800" dirty="0">
                    <a:latin typeface="Times New Roman" panose="02020603050405020304" pitchFamily="18" charset="0"/>
                    <a:cs typeface="Times New Roman" panose="02020603050405020304" pitchFamily="18" charset="0"/>
                  </a:rPr>
                  <a:t> follows F-distribution with </a:t>
                </a:r>
                <a14:m>
                  <m:oMath xmlns:m="http://schemas.openxmlformats.org/officeDocument/2006/math">
                    <m:d>
                      <m:dPr>
                        <m:ctrlPr>
                          <a:rPr lang="en-IN" sz="2800" b="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𝑛</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−1, 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𝑛</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m:t>
                        </m:r>
                      </m:e>
                    </m:d>
                  </m:oMath>
                </a14:m>
                <a:r>
                  <a:rPr lang="en-US" sz="2800" dirty="0">
                    <a:latin typeface="Times New Roman" panose="02020603050405020304" pitchFamily="18" charset="0"/>
                    <a:cs typeface="Times New Roman" panose="02020603050405020304" pitchFamily="18" charset="0"/>
                  </a:rPr>
                  <a:t> degree's freedom. The value of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𝐹</m:t>
                    </m:r>
                  </m:oMath>
                </a14:m>
                <a:r>
                  <a:rPr lang="en-US" sz="2800" dirty="0">
                    <a:latin typeface="Times New Roman" panose="02020603050405020304" pitchFamily="18" charset="0"/>
                    <a:cs typeface="Times New Roman" panose="02020603050405020304" pitchFamily="18" charset="0"/>
                  </a:rPr>
                  <a:t> is greater than 1.</a:t>
                </a:r>
                <a:r>
                  <a:rPr lang="en-IN" sz="2800" dirty="0">
                    <a:latin typeface="Times New Roman" panose="02020603050405020304" pitchFamily="18" charset="0"/>
                    <a:cs typeface="Times New Roman" panose="02020603050405020304" pitchFamily="18" charset="0"/>
                  </a:rPr>
                  <a:t> </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233F0E3-B46F-1641-009A-D426E38A19EC}"/>
                  </a:ext>
                </a:extLst>
              </p:cNvPr>
              <p:cNvSpPr txBox="1">
                <a:spLocks noRot="1" noChangeAspect="1" noMove="1" noResize="1" noEditPoints="1" noAdjustHandles="1" noChangeArrowheads="1" noChangeShapeType="1" noTextEdit="1"/>
              </p:cNvSpPr>
              <p:nvPr/>
            </p:nvSpPr>
            <p:spPr>
              <a:xfrm>
                <a:off x="176463" y="304800"/>
                <a:ext cx="11871158" cy="4978222"/>
              </a:xfrm>
              <a:prstGeom prst="rect">
                <a:avLst/>
              </a:prstGeom>
              <a:blipFill>
                <a:blip r:embed="rId2"/>
                <a:stretch>
                  <a:fillRect l="-1079" t="-1224"/>
                </a:stretch>
              </a:blipFill>
            </p:spPr>
            <p:txBody>
              <a:bodyPr/>
              <a:lstStyle/>
              <a:p>
                <a:r>
                  <a:rPr lang="en-IN">
                    <a:noFill/>
                  </a:rPr>
                  <a:t> </a:t>
                </a:r>
              </a:p>
            </p:txBody>
          </p:sp>
        </mc:Fallback>
      </mc:AlternateContent>
    </p:spTree>
    <p:extLst>
      <p:ext uri="{BB962C8B-B14F-4D97-AF65-F5344CB8AC3E}">
        <p14:creationId xmlns:p14="http://schemas.microsoft.com/office/powerpoint/2010/main" val="300182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A391B0-DEF7-69A8-F1CB-5C25BC080E1D}"/>
                  </a:ext>
                </a:extLst>
              </p:cNvPr>
              <p:cNvSpPr txBox="1"/>
              <p:nvPr/>
            </p:nvSpPr>
            <p:spPr>
              <a:xfrm>
                <a:off x="316876" y="79850"/>
                <a:ext cx="11229474" cy="63757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Critical values of </a:t>
                </a:r>
                <a14:m>
                  <m:oMath xmlns:m="http://schemas.openxmlformats.org/officeDocument/2006/math">
                    <m:r>
                      <a:rPr lang="en-IN" sz="2800" b="1" i="1" smtClean="0">
                        <a:latin typeface="Cambria Math" panose="02040503050406030204" pitchFamily="18" charset="0"/>
                      </a:rPr>
                      <m:t>𝑭</m:t>
                    </m:r>
                  </m:oMath>
                </a14:m>
                <a:r>
                  <a:rPr lang="en-IN" sz="2800" b="1" dirty="0">
                    <a:latin typeface="Times New Roman" panose="02020603050405020304" pitchFamily="18" charset="0"/>
                    <a:cs typeface="Times New Roman" panose="02020603050405020304" pitchFamily="18" charset="0"/>
                  </a:rPr>
                  <a:t>- distribution:</a:t>
                </a:r>
              </a:p>
              <a:p>
                <a:r>
                  <a:rPr lang="en-US" sz="2800" b="0" i="0" u="none" strike="noStrike" baseline="0" dirty="0">
                    <a:latin typeface="Times New Roman" panose="02020603050405020304" pitchFamily="18" charset="0"/>
                    <a:cs typeface="Times New Roman" panose="02020603050405020304" pitchFamily="18" charset="0"/>
                  </a:rPr>
                  <a:t>the critical values of </a:t>
                </a:r>
                <a:r>
                  <a:rPr lang="en-US" sz="2800" b="0" i="1" u="none" strike="noStrike" baseline="0" dirty="0">
                    <a:latin typeface="Times New Roman" panose="02020603050405020304" pitchFamily="18" charset="0"/>
                    <a:cs typeface="Times New Roman" panose="02020603050405020304" pitchFamily="18" charset="0"/>
                  </a:rPr>
                  <a:t>F </a:t>
                </a:r>
                <a:r>
                  <a:rPr lang="en-US" sz="2800" b="0" i="0" u="none" strike="noStrike" baseline="0" dirty="0">
                    <a:latin typeface="Times New Roman" panose="02020603050405020304" pitchFamily="18" charset="0"/>
                    <a:cs typeface="Times New Roman" panose="02020603050405020304" pitchFamily="18" charset="0"/>
                  </a:rPr>
                  <a:t>for the right-tailed </a:t>
                </a:r>
                <a:r>
                  <a:rPr lang="en-IN" sz="2800" b="0" i="0" u="none" strike="noStrike" baseline="0" dirty="0">
                    <a:latin typeface="Times New Roman" panose="02020603050405020304" pitchFamily="18" charset="0"/>
                    <a:cs typeface="Times New Roman" panose="02020603050405020304" pitchFamily="18" charset="0"/>
                  </a:rPr>
                  <a:t>Test </a:t>
                </a:r>
                <a:r>
                  <a:rPr lang="en-US" sz="2800" b="0" i="0" u="none" strike="noStrike" baseline="0" dirty="0">
                    <a:latin typeface="Times New Roman" panose="02020603050405020304" pitchFamily="18" charset="0"/>
                    <a:cs typeface="Times New Roman" panose="02020603050405020304" pitchFamily="18" charset="0"/>
                  </a:rPr>
                  <a:t>significant value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𝐹</m:t>
                        </m:r>
                      </m:e>
                      <m:sub>
                        <m:r>
                          <a:rPr lang="en-IN" sz="2800" b="0" i="1" u="none" strike="noStrike" baseline="0" smtClean="0">
                            <a:latin typeface="Cambria Math" panose="02040503050406030204" pitchFamily="18" charset="0"/>
                          </a:rPr>
                          <m:t>𝛼</m:t>
                        </m:r>
                      </m:sub>
                    </m:sSub>
                    <m:r>
                      <a:rPr lang="en-IN" sz="2800" b="0" i="1" u="none" strike="noStrike" baseline="0" smtClean="0">
                        <a:latin typeface="Cambria Math" panose="02040503050406030204" pitchFamily="18" charset="0"/>
                      </a:rPr>
                      <m:t>(</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𝑛</m:t>
                        </m:r>
                      </m:e>
                      <m:sub>
                        <m:r>
                          <a:rPr lang="en-IN" sz="2800" b="0" i="1" u="none" strike="noStrike" baseline="0" smtClean="0">
                            <a:latin typeface="Cambria Math" panose="02040503050406030204" pitchFamily="18" charset="0"/>
                          </a:rPr>
                          <m:t>1</m:t>
                        </m:r>
                      </m:sub>
                    </m:sSub>
                    <m:r>
                      <a:rPr lang="en-IN" sz="2800" b="0" i="1" u="none" strike="noStrike" baseline="0" smtClean="0">
                        <a:latin typeface="Cambria Math" panose="02040503050406030204" pitchFamily="18" charset="0"/>
                      </a:rPr>
                      <m:t>,</m:t>
                    </m:r>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𝑛</m:t>
                        </m:r>
                      </m:e>
                      <m:sub>
                        <m:r>
                          <a:rPr lang="en-IN" sz="2800" b="0" i="1" u="none" strike="noStrike" baseline="0" smtClean="0">
                            <a:latin typeface="Cambria Math" panose="02040503050406030204" pitchFamily="18" charset="0"/>
                          </a:rPr>
                          <m:t>2</m:t>
                        </m:r>
                      </m:sub>
                    </m:sSub>
                    <m:r>
                      <a:rPr lang="en-IN" sz="2800" b="0" i="1" u="none" strike="noStrike" baseline="0" smtClean="0">
                        <a:latin typeface="Cambria Math" panose="02040503050406030204" pitchFamily="18" charset="0"/>
                      </a:rPr>
                      <m:t>)</m:t>
                    </m:r>
                  </m:oMath>
                </a14:m>
                <a:r>
                  <a:rPr lang="en-US" sz="2800" b="0" i="0" u="none" strike="noStrike" baseline="0" dirty="0">
                    <a:latin typeface="Times New Roman" panose="02020603050405020304" pitchFamily="18" charset="0"/>
                    <a:cs typeface="Times New Roman" panose="02020603050405020304" pitchFamily="18" charset="0"/>
                  </a:rPr>
                  <a:t> at level of significance </a:t>
                </a:r>
                <a14:m>
                  <m:oMath xmlns:m="http://schemas.openxmlformats.org/officeDocument/2006/math">
                    <m:r>
                      <a:rPr lang="en-IN" sz="2800" b="0" i="1" u="none" strike="noStrike" baseline="0" smtClean="0">
                        <a:latin typeface="Cambria Math" panose="02040503050406030204" pitchFamily="18" charset="0"/>
                      </a:rPr>
                      <m:t>𝛼</m:t>
                    </m:r>
                  </m:oMath>
                </a14:m>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𝑛</m:t>
                        </m:r>
                      </m:e>
                      <m:sub>
                        <m:r>
                          <a:rPr lang="en-IN" sz="2800" i="1">
                            <a:latin typeface="Cambria Math" panose="02040503050406030204" pitchFamily="18" charset="0"/>
                          </a:rPr>
                          <m:t>1</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𝑛</m:t>
                        </m:r>
                      </m:e>
                      <m:sub>
                        <m:r>
                          <a:rPr lang="en-IN" sz="2800" i="1">
                            <a:latin typeface="Cambria Math" panose="02040503050406030204" pitchFamily="18" charset="0"/>
                          </a:rPr>
                          <m:t>2</m:t>
                        </m:r>
                      </m:sub>
                    </m:sSub>
                    <m:r>
                      <a:rPr lang="en-IN" sz="2800" i="1">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is </a:t>
                </a:r>
                <a14:m>
                  <m:oMath xmlns:m="http://schemas.openxmlformats.org/officeDocument/2006/math">
                    <m:r>
                      <a:rPr lang="en-IN" sz="2800" b="0" i="1" u="none" strike="noStrike" baseline="0" smtClean="0">
                        <a:latin typeface="Cambria Math" panose="02040503050406030204" pitchFamily="18" charset="0"/>
                      </a:rPr>
                      <m:t>𝑃</m:t>
                    </m:r>
                    <m:d>
                      <m:dPr>
                        <m:begChr m:val="["/>
                        <m:endChr m:val="]"/>
                        <m:ctrlPr>
                          <a:rPr lang="en-IN" sz="2800" b="0" i="1" u="none" strike="noStrike" baseline="0" smtClean="0">
                            <a:latin typeface="Cambria Math" panose="02040503050406030204" pitchFamily="18" charset="0"/>
                          </a:rPr>
                        </m:ctrlPr>
                      </m:dPr>
                      <m:e>
                        <m:r>
                          <a:rPr lang="en-IN" sz="2800" b="0" i="1" u="none" strike="noStrike" baseline="0" smtClean="0">
                            <a:latin typeface="Cambria Math" panose="02040503050406030204" pitchFamily="18" charset="0"/>
                          </a:rPr>
                          <m:t>𝐹</m:t>
                        </m:r>
                        <m:r>
                          <a:rPr lang="en-IN" sz="2800" b="0" i="1" u="none" strike="noStrike" baseline="0" smtClean="0">
                            <a:latin typeface="Cambria Math" panose="02040503050406030204" pitchFamily="18" charset="0"/>
                          </a:rPr>
                          <m:t>&gt;</m:t>
                        </m:r>
                        <m:sSub>
                          <m:sSubPr>
                            <m:ctrlPr>
                              <a:rPr lang="en-IN" sz="2800" i="1">
                                <a:latin typeface="Cambria Math" panose="02040503050406030204" pitchFamily="18" charset="0"/>
                              </a:rPr>
                            </m:ctrlPr>
                          </m:sSubPr>
                          <m:e>
                            <m:r>
                              <a:rPr lang="en-IN" sz="2800" i="1">
                                <a:latin typeface="Cambria Math" panose="02040503050406030204" pitchFamily="18" charset="0"/>
                              </a:rPr>
                              <m:t>𝐹</m:t>
                            </m:r>
                          </m:e>
                          <m:sub>
                            <m:r>
                              <a:rPr lang="en-IN" sz="2800" i="1">
                                <a:latin typeface="Cambria Math" panose="02040503050406030204" pitchFamily="18" charset="0"/>
                              </a:rPr>
                              <m:t>𝛼</m:t>
                            </m:r>
                          </m:sub>
                        </m:sSub>
                        <m:d>
                          <m:dPr>
                            <m:ctrlPr>
                              <a:rPr lang="en-IN" sz="2800" i="1">
                                <a:latin typeface="Cambria Math" panose="02040503050406030204" pitchFamily="18" charset="0"/>
                              </a:rPr>
                            </m:ctrlPr>
                          </m:dPr>
                          <m:e>
                            <m:sSub>
                              <m:sSubPr>
                                <m:ctrlPr>
                                  <a:rPr lang="en-IN" sz="2800" i="1">
                                    <a:latin typeface="Cambria Math" panose="02040503050406030204" pitchFamily="18" charset="0"/>
                                  </a:rPr>
                                </m:ctrlPr>
                              </m:sSubPr>
                              <m:e>
                                <m:r>
                                  <a:rPr lang="en-IN" sz="2800" i="1">
                                    <a:latin typeface="Cambria Math" panose="02040503050406030204" pitchFamily="18" charset="0"/>
                                  </a:rPr>
                                  <m:t>𝑛</m:t>
                                </m:r>
                              </m:e>
                              <m:sub>
                                <m:r>
                                  <a:rPr lang="en-IN" sz="2800" i="1">
                                    <a:latin typeface="Cambria Math" panose="02040503050406030204" pitchFamily="18" charset="0"/>
                                  </a:rPr>
                                  <m:t>1</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𝑛</m:t>
                                </m:r>
                              </m:e>
                              <m:sub>
                                <m:r>
                                  <a:rPr lang="en-IN" sz="2800" i="1">
                                    <a:latin typeface="Cambria Math" panose="02040503050406030204" pitchFamily="18" charset="0"/>
                                  </a:rPr>
                                  <m:t>2</m:t>
                                </m:r>
                              </m:sub>
                            </m:sSub>
                          </m:e>
                        </m:d>
                        <m:r>
                          <a:rPr lang="en-IN" sz="2800" b="0" i="1" smtClean="0">
                            <a:latin typeface="Cambria Math" panose="02040503050406030204" pitchFamily="18" charset="0"/>
                          </a:rPr>
                          <m:t> </m:t>
                        </m:r>
                      </m:e>
                    </m:d>
                  </m:oMath>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US" sz="2800" b="0" i="0" u="none" strike="noStrike" baseline="0" dirty="0">
                    <a:latin typeface="Times New Roman" panose="02020603050405020304" pitchFamily="18" charset="0"/>
                    <a:cs typeface="Times New Roman" panose="02020603050405020304" pitchFamily="18" charset="0"/>
                  </a:rPr>
                  <a:t>The critical values of </a:t>
                </a:r>
                <a:r>
                  <a:rPr lang="en-US" sz="2800" b="0" i="1" u="none" strike="noStrike" baseline="0" dirty="0">
                    <a:latin typeface="Times New Roman" panose="02020603050405020304" pitchFamily="18" charset="0"/>
                    <a:cs typeface="Times New Roman" panose="02020603050405020304" pitchFamily="18" charset="0"/>
                  </a:rPr>
                  <a:t>F </a:t>
                </a:r>
                <a:r>
                  <a:rPr lang="en-US" sz="2800" b="0" i="0" u="none" strike="noStrike" baseline="0" dirty="0">
                    <a:latin typeface="Times New Roman" panose="02020603050405020304" pitchFamily="18" charset="0"/>
                    <a:cs typeface="Times New Roman" panose="02020603050405020304" pitchFamily="18" charset="0"/>
                  </a:rPr>
                  <a:t>for left tail test</a:t>
                </a:r>
                <a:r>
                  <a:rPr lang="en-IN" sz="2800" b="0" i="0" u="none" strike="noStrike" baseline="0" dirty="0">
                    <a:latin typeface="Times New Roman" panose="02020603050405020304" pitchFamily="18" charset="0"/>
                    <a:cs typeface="Times New Roman" panose="02020603050405020304" pitchFamily="18" charset="0"/>
                  </a:rPr>
                  <a:t> is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𝐹</m:t>
                    </m:r>
                    <m:r>
                      <a:rPr lang="en-US" sz="2800" b="0" i="1" u="none" strike="noStrike" baseline="0" smtClean="0">
                        <a:latin typeface="Cambria Math" panose="02040503050406030204" pitchFamily="18" charset="0"/>
                        <a:cs typeface="Times New Roman" panose="02020603050405020304" pitchFamily="18" charset="0"/>
                      </a:rPr>
                      <m:t>&lt;</m:t>
                    </m:r>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𝐹</m:t>
                        </m:r>
                      </m:e>
                      <m:sub>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𝑛</m:t>
                            </m:r>
                          </m:e>
                          <m:sub>
                            <m:r>
                              <a:rPr lang="en-US" sz="2800" b="0" i="1" u="none" strike="noStrike" baseline="0" smtClean="0">
                                <a:latin typeface="Cambria Math" panose="02040503050406030204" pitchFamily="18" charset="0"/>
                                <a:cs typeface="Times New Roman" panose="02020603050405020304" pitchFamily="18" charset="0"/>
                              </a:rPr>
                              <m:t>1</m:t>
                            </m:r>
                          </m:sub>
                        </m:sSub>
                        <m:r>
                          <a:rPr lang="en-US" sz="2800" b="0" i="1" u="none" strike="noStrike" baseline="0" smtClean="0">
                            <a:latin typeface="Cambria Math" panose="02040503050406030204" pitchFamily="18" charset="0"/>
                            <a:cs typeface="Times New Roman" panose="02020603050405020304" pitchFamily="18" charset="0"/>
                          </a:rPr>
                          <m:t>−1, </m:t>
                        </m:r>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𝑛</m:t>
                            </m:r>
                          </m:e>
                          <m:sub>
                            <m:r>
                              <a:rPr lang="en-US" sz="2800" b="0" i="1" u="none" strike="noStrike" baseline="0" smtClean="0">
                                <a:latin typeface="Cambria Math" panose="02040503050406030204" pitchFamily="18" charset="0"/>
                                <a:cs typeface="Times New Roman" panose="02020603050405020304" pitchFamily="18" charset="0"/>
                              </a:rPr>
                              <m:t>2</m:t>
                            </m:r>
                          </m:sub>
                        </m:sSub>
                        <m:r>
                          <a:rPr lang="en-US" sz="2800" b="0" i="1" u="none" strike="noStrike" baseline="0" smtClean="0">
                            <a:latin typeface="Cambria Math" panose="02040503050406030204" pitchFamily="18" charset="0"/>
                            <a:cs typeface="Times New Roman" panose="02020603050405020304" pitchFamily="18" charset="0"/>
                          </a:rPr>
                          <m:t>−2 </m:t>
                        </m:r>
                      </m:sub>
                    </m:sSub>
                    <m:r>
                      <a:rPr lang="en-US" sz="2800" b="0" i="1" u="none" strike="noStrike" baseline="0" smtClean="0">
                        <a:latin typeface="Cambria Math" panose="02040503050406030204" pitchFamily="18" charset="0"/>
                        <a:cs typeface="Times New Roman" panose="02020603050405020304" pitchFamily="18" charset="0"/>
                      </a:rPr>
                      <m:t>(1−</m:t>
                    </m:r>
                    <m:r>
                      <a:rPr lang="en-US" sz="2800" b="0" i="1" u="none" strike="noStrike" baseline="0" smtClean="0">
                        <a:latin typeface="Cambria Math" panose="02040503050406030204" pitchFamily="18" charset="0"/>
                        <a:cs typeface="Times New Roman" panose="02020603050405020304" pitchFamily="18" charset="0"/>
                      </a:rPr>
                      <m:t>𝛼</m:t>
                    </m:r>
                    <m:r>
                      <a:rPr lang="en-US" sz="2800" b="0" i="1" u="none" strike="noStrike" baseline="0" smtClean="0">
                        <a:latin typeface="Cambria Math" panose="02040503050406030204" pitchFamily="18" charset="0"/>
                        <a:cs typeface="Times New Roman" panose="02020603050405020304" pitchFamily="18" charset="0"/>
                      </a:rPr>
                      <m:t>)</m:t>
                    </m:r>
                  </m:oMath>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US" sz="2800" b="0" i="0" u="none" strike="noStrike" baseline="0" dirty="0">
                    <a:latin typeface="Times New Roman" panose="02020603050405020304" pitchFamily="18" charset="0"/>
                    <a:cs typeface="Times New Roman" panose="02020603050405020304" pitchFamily="18" charset="0"/>
                  </a:rPr>
                  <a:t>The critical values of </a:t>
                </a:r>
                <a:r>
                  <a:rPr lang="en-US" sz="2800" b="0" i="1" u="none" strike="noStrike" baseline="0" dirty="0">
                    <a:latin typeface="Times New Roman" panose="02020603050405020304" pitchFamily="18" charset="0"/>
                    <a:cs typeface="Times New Roman" panose="02020603050405020304" pitchFamily="18" charset="0"/>
                  </a:rPr>
                  <a:t>F </a:t>
                </a:r>
                <a:r>
                  <a:rPr lang="en-US" sz="2800" b="0" i="0" u="none" strike="noStrike" baseline="0" dirty="0">
                    <a:latin typeface="Times New Roman" panose="02020603050405020304" pitchFamily="18" charset="0"/>
                    <a:cs typeface="Times New Roman" panose="02020603050405020304" pitchFamily="18" charset="0"/>
                  </a:rPr>
                  <a:t>for two tail test</a:t>
                </a:r>
                <a:r>
                  <a:rPr lang="en-IN" sz="2800" b="0" i="0" u="none" strike="noStrike" baseline="0" dirty="0">
                    <a:latin typeface="Times New Roman" panose="02020603050405020304" pitchFamily="18" charset="0"/>
                    <a:cs typeface="Times New Roman" panose="02020603050405020304" pitchFamily="18" charset="0"/>
                  </a:rPr>
                  <a:t> is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𝐹</m:t>
                    </m:r>
                    <m:r>
                      <a:rPr lang="en-US" sz="2800" b="0" i="1" u="none" strike="noStrike" baseline="0" smtClean="0">
                        <a:latin typeface="Cambria Math" panose="02040503050406030204" pitchFamily="18" charset="0"/>
                        <a:cs typeface="Times New Roman" panose="02020603050405020304" pitchFamily="18" charset="0"/>
                      </a:rPr>
                      <m:t>&gt;</m:t>
                    </m:r>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𝐹</m:t>
                        </m:r>
                      </m:e>
                      <m:sub>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𝑛</m:t>
                            </m:r>
                          </m:e>
                          <m:sub>
                            <m:r>
                              <a:rPr lang="en-US" sz="2800" b="0" i="1" u="none" strike="noStrike" baseline="0" smtClean="0">
                                <a:latin typeface="Cambria Math" panose="02040503050406030204" pitchFamily="18" charset="0"/>
                                <a:cs typeface="Times New Roman" panose="02020603050405020304" pitchFamily="18" charset="0"/>
                              </a:rPr>
                              <m:t>1</m:t>
                            </m:r>
                          </m:sub>
                        </m:sSub>
                        <m:r>
                          <a:rPr lang="en-US" sz="2800" b="0" i="1" u="none" strike="noStrike" baseline="0" smtClean="0">
                            <a:latin typeface="Cambria Math" panose="02040503050406030204" pitchFamily="18" charset="0"/>
                            <a:cs typeface="Times New Roman" panose="02020603050405020304" pitchFamily="18" charset="0"/>
                          </a:rPr>
                          <m:t>−1, </m:t>
                        </m:r>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𝑛</m:t>
                            </m:r>
                          </m:e>
                          <m:sub>
                            <m:r>
                              <a:rPr lang="en-US" sz="2800" b="0" i="1" u="none" strike="noStrike" baseline="0" smtClean="0">
                                <a:latin typeface="Cambria Math" panose="02040503050406030204" pitchFamily="18" charset="0"/>
                                <a:cs typeface="Times New Roman" panose="02020603050405020304" pitchFamily="18" charset="0"/>
                              </a:rPr>
                              <m:t>2</m:t>
                            </m:r>
                          </m:sub>
                        </m:sSub>
                        <m:r>
                          <a:rPr lang="en-US" sz="2800" b="0" i="1" u="none" strike="noStrike" baseline="0" smtClean="0">
                            <a:latin typeface="Cambria Math" panose="02040503050406030204" pitchFamily="18" charset="0"/>
                            <a:cs typeface="Times New Roman" panose="02020603050405020304" pitchFamily="18" charset="0"/>
                          </a:rPr>
                          <m:t>−2 </m:t>
                        </m:r>
                      </m:sub>
                    </m:sSub>
                    <m:d>
                      <m:dPr>
                        <m:ctrlPr>
                          <a:rPr lang="en-US" sz="2800" b="0" i="1" u="none" strike="noStrike" baseline="0" smtClean="0">
                            <a:latin typeface="Cambria Math" panose="02040503050406030204" pitchFamily="18" charset="0"/>
                            <a:cs typeface="Times New Roman" panose="02020603050405020304" pitchFamily="18" charset="0"/>
                          </a:rPr>
                        </m:ctrlPr>
                      </m:dPr>
                      <m:e>
                        <m:f>
                          <m:fPr>
                            <m:ctrlPr>
                              <a:rPr lang="en-US" sz="2800" b="0" i="1" u="none" strike="noStrike" baseline="0" smtClean="0">
                                <a:latin typeface="Cambria Math" panose="02040503050406030204" pitchFamily="18" charset="0"/>
                                <a:cs typeface="Times New Roman" panose="02020603050405020304" pitchFamily="18" charset="0"/>
                              </a:rPr>
                            </m:ctrlPr>
                          </m:fPr>
                          <m:num>
                            <m:r>
                              <a:rPr lang="en-US" sz="2800" b="0" i="1" u="none" strike="noStrike" baseline="0" smtClean="0">
                                <a:latin typeface="Cambria Math" panose="02040503050406030204" pitchFamily="18" charset="0"/>
                                <a:cs typeface="Times New Roman" panose="02020603050405020304" pitchFamily="18" charset="0"/>
                              </a:rPr>
                              <m:t>𝛼</m:t>
                            </m:r>
                          </m:num>
                          <m:den>
                            <m:r>
                              <a:rPr lang="en-US" sz="2800" b="0" i="1" u="none" strike="noStrike" baseline="0" smtClean="0">
                                <a:latin typeface="Cambria Math" panose="02040503050406030204" pitchFamily="18" charset="0"/>
                                <a:cs typeface="Times New Roman" panose="02020603050405020304" pitchFamily="18" charset="0"/>
                              </a:rPr>
                              <m:t>2</m:t>
                            </m:r>
                          </m:den>
                        </m:f>
                      </m:e>
                    </m:d>
                  </m:oMath>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4A391B0-DEF7-69A8-F1CB-5C25BC080E1D}"/>
                  </a:ext>
                </a:extLst>
              </p:cNvPr>
              <p:cNvSpPr txBox="1">
                <a:spLocks noRot="1" noChangeAspect="1" noMove="1" noResize="1" noEditPoints="1" noAdjustHandles="1" noChangeArrowheads="1" noChangeShapeType="1" noTextEdit="1"/>
              </p:cNvSpPr>
              <p:nvPr/>
            </p:nvSpPr>
            <p:spPr>
              <a:xfrm>
                <a:off x="316876" y="79850"/>
                <a:ext cx="11229474" cy="6375720"/>
              </a:xfrm>
              <a:prstGeom prst="rect">
                <a:avLst/>
              </a:prstGeom>
              <a:blipFill>
                <a:blip r:embed="rId2"/>
                <a:stretch>
                  <a:fillRect l="-1140" t="-956" r="-923"/>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47EF328-CF56-7FF3-CE25-2E47ED9EA372}"/>
              </a:ext>
            </a:extLst>
          </p:cNvPr>
          <p:cNvPicPr>
            <a:picLocks noChangeAspect="1"/>
          </p:cNvPicPr>
          <p:nvPr/>
        </p:nvPicPr>
        <p:blipFill>
          <a:blip r:embed="rId3"/>
          <a:stretch>
            <a:fillRect/>
          </a:stretch>
        </p:blipFill>
        <p:spPr>
          <a:xfrm>
            <a:off x="2843574" y="1679359"/>
            <a:ext cx="3581584" cy="2140060"/>
          </a:xfrm>
          <a:prstGeom prst="rect">
            <a:avLst/>
          </a:prstGeom>
        </p:spPr>
      </p:pic>
    </p:spTree>
    <p:extLst>
      <p:ext uri="{BB962C8B-B14F-4D97-AF65-F5344CB8AC3E}">
        <p14:creationId xmlns:p14="http://schemas.microsoft.com/office/powerpoint/2010/main" val="2993398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2E61F9-946C-81D8-E193-7B6B66C0CEAD}"/>
                  </a:ext>
                </a:extLst>
              </p:cNvPr>
              <p:cNvSpPr txBox="1"/>
              <p:nvPr/>
            </p:nvSpPr>
            <p:spPr>
              <a:xfrm>
                <a:off x="657547" y="267127"/>
                <a:ext cx="11054992" cy="259288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Under the null hypothesis (</a:t>
                </a:r>
                <a14:m>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𝐻</m:t>
                        </m:r>
                      </m:e>
                      <m:sub>
                        <m:r>
                          <a:rPr lang="en-US" sz="2800" b="0" i="1" dirty="0" smtClean="0">
                            <a:latin typeface="Cambria Math" panose="02040503050406030204" pitchFamily="18" charset="0"/>
                          </a:rPr>
                          <m:t>0</m:t>
                        </m:r>
                      </m:sub>
                    </m:sSub>
                  </m:oMath>
                </a14:m>
                <a:r>
                  <a:rPr lang="en-US" sz="2800" b="0" i="0" dirty="0">
                    <a:latin typeface="+mj-lt"/>
                  </a:rPr>
                  <a:t> </a:t>
                </a:r>
                <a:r>
                  <a:rPr lang="en-IN" sz="2800" dirty="0">
                    <a:latin typeface="Times New Roman" panose="02020603050405020304" pitchFamily="18" charset="0"/>
                    <a:cs typeface="Times New Roman" panose="02020603050405020304" pitchFamily="18" charset="0"/>
                  </a:rPr>
                  <a:t> ) and when </a:t>
                </a:r>
              </a:p>
              <a:p>
                <a:pPr marL="400050" indent="-400050">
                  <a:buFont typeface="+mj-lt"/>
                  <a:buAutoNum type="romanLcPeriod"/>
                </a:pPr>
                <a:r>
                  <a:rPr lang="en-IN" sz="2800" dirty="0">
                    <a:latin typeface="Times New Roman" panose="02020603050405020304" pitchFamily="18" charset="0"/>
                    <a:cs typeface="Times New Roman" panose="02020603050405020304" pitchFamily="18" charset="0"/>
                  </a:rPr>
                  <a:t>Population variances are equal</a:t>
                </a:r>
              </a:p>
              <a:p>
                <a:pPr marL="400050" indent="-400050">
                  <a:buFont typeface="+mj-lt"/>
                  <a:buAutoNum type="romanLcPeriod"/>
                </a:pPr>
                <a:r>
                  <a:rPr lang="en-IN" sz="2800" dirty="0">
                    <a:latin typeface="Times New Roman" panose="02020603050405020304" pitchFamily="18" charset="0"/>
                    <a:cs typeface="Times New Roman" panose="02020603050405020304" pitchFamily="18" charset="0"/>
                  </a:rPr>
                  <a:t>Two independent estimates of population variance are homogeneous</a:t>
                </a:r>
              </a:p>
              <a:p>
                <a:r>
                  <a:rPr lang="en-IN" sz="2800" dirty="0">
                    <a:latin typeface="Times New Roman" panose="02020603050405020304" pitchFamily="18" charset="0"/>
                    <a:cs typeface="Times New Roman" panose="02020603050405020304" pitchFamily="18" charset="0"/>
                  </a:rPr>
                  <a:t>the test statistic </a:t>
                </a:r>
                <a14:m>
                  <m:oMath xmlns:m="http://schemas.openxmlformats.org/officeDocument/2006/math">
                    <m:r>
                      <a:rPr lang="en-US" sz="2800" b="0" i="1" smtClean="0">
                        <a:latin typeface="Cambria Math" panose="02040503050406030204" pitchFamily="18" charset="0"/>
                      </a:rPr>
                      <m:t>𝐹</m:t>
                    </m:r>
                  </m:oMath>
                </a14:m>
                <a:r>
                  <a:rPr lang="en-IN" sz="2800" dirty="0">
                    <a:latin typeface="Times New Roman" panose="02020603050405020304" pitchFamily="18" charset="0"/>
                    <a:cs typeface="Times New Roman" panose="02020603050405020304" pitchFamily="18" charset="0"/>
                  </a:rPr>
                  <a:t> is given by </a:t>
                </a:r>
                <a14:m>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𝑆</m:t>
                            </m:r>
                          </m:e>
                          <m:sub>
                            <m:r>
                              <a:rPr lang="en-US" sz="2800" b="0" i="1" smtClean="0">
                                <a:latin typeface="Cambria Math" panose="02040503050406030204" pitchFamily="18" charset="0"/>
                              </a:rPr>
                              <m:t>𝑥</m:t>
                            </m:r>
                          </m:sub>
                          <m:sup>
                            <m:r>
                              <a:rPr lang="en-US" sz="2800" b="0" i="1" smtClean="0">
                                <a:latin typeface="Cambria Math" panose="02040503050406030204" pitchFamily="18" charset="0"/>
                              </a:rPr>
                              <m:t>2</m:t>
                            </m:r>
                          </m:sup>
                        </m:sSubSup>
                      </m:num>
                      <m:den>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𝑆</m:t>
                            </m:r>
                          </m:e>
                          <m:sub>
                            <m:r>
                              <a:rPr lang="en-US" sz="2800" b="0" i="1" smtClean="0">
                                <a:latin typeface="Cambria Math" panose="02040503050406030204" pitchFamily="18" charset="0"/>
                              </a:rPr>
                              <m:t>𝑦</m:t>
                            </m:r>
                          </m:sub>
                          <m:sup>
                            <m:r>
                              <a:rPr lang="en-US" sz="2800" b="0" i="1" smtClean="0">
                                <a:latin typeface="Cambria Math" panose="02040503050406030204" pitchFamily="18" charset="0"/>
                              </a:rPr>
                              <m:t>2</m:t>
                            </m:r>
                          </m:sup>
                        </m:sSubSup>
                      </m:den>
                    </m:f>
                    <m:r>
                      <a:rPr lang="en-US" sz="2800" b="0" i="1" smtClean="0">
                        <a:latin typeface="Cambria Math" panose="02040503050406030204" pitchFamily="18" charset="0"/>
                      </a:rPr>
                      <m:t>,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𝑆</m:t>
                        </m:r>
                      </m:e>
                      <m:sub>
                        <m:r>
                          <a:rPr lang="en-US" sz="2800" b="0" i="1" smtClean="0">
                            <a:latin typeface="Cambria Math" panose="02040503050406030204" pitchFamily="18" charset="0"/>
                          </a:rPr>
                          <m:t>𝑥</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&gt;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𝑆</m:t>
                        </m:r>
                      </m:e>
                      <m:sub>
                        <m:r>
                          <a:rPr lang="en-US" sz="2800" b="0" i="1" smtClean="0">
                            <a:latin typeface="Cambria Math" panose="02040503050406030204" pitchFamily="18" charset="0"/>
                          </a:rPr>
                          <m:t>𝑦</m:t>
                        </m:r>
                      </m:sub>
                      <m:sup>
                        <m:r>
                          <a:rPr lang="en-US" sz="2800" b="0" i="1" smtClean="0">
                            <a:latin typeface="Cambria Math" panose="02040503050406030204" pitchFamily="18" charset="0"/>
                          </a:rPr>
                          <m:t>2</m:t>
                        </m:r>
                      </m:sup>
                    </m:sSubSup>
                  </m:oMath>
                </a14:m>
                <a:r>
                  <a:rPr lang="en-IN" sz="2800" dirty="0">
                    <a:latin typeface="Times New Roman" panose="02020603050405020304" pitchFamily="18" charset="0"/>
                    <a:cs typeface="Times New Roman" panose="02020603050405020304" pitchFamily="18" charset="0"/>
                  </a:rPr>
                  <a:t> follows </a:t>
                </a:r>
                <a14:m>
                  <m:oMath xmlns:m="http://schemas.openxmlformats.org/officeDocument/2006/math">
                    <m:r>
                      <a:rPr lang="en-US" sz="2800" b="0" i="1" smtClean="0">
                        <a:latin typeface="Cambria Math" panose="02040503050406030204" pitchFamily="18" charset="0"/>
                      </a:rPr>
                      <m:t>𝐹</m:t>
                    </m:r>
                  </m:oMath>
                </a14:m>
                <a:r>
                  <a:rPr lang="en-IN" sz="2800" dirty="0">
                    <a:latin typeface="Times New Roman" panose="02020603050405020304" pitchFamily="18" charset="0"/>
                    <a:cs typeface="Times New Roman" panose="02020603050405020304" pitchFamily="18" charset="0"/>
                  </a:rPr>
                  <a:t> distribution with </a:t>
                </a:r>
                <a14:m>
                  <m:oMath xmlns:m="http://schemas.openxmlformats.org/officeDocument/2006/math">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−1, 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−1</m:t>
                        </m:r>
                      </m:e>
                    </m:d>
                  </m:oMath>
                </a14:m>
                <a:r>
                  <a:rPr lang="en-IN" sz="2800" dirty="0">
                    <a:latin typeface="Times New Roman" panose="02020603050405020304" pitchFamily="18" charset="0"/>
                    <a:cs typeface="Times New Roman" panose="02020603050405020304" pitchFamily="18" charset="0"/>
                  </a:rPr>
                  <a:t> degrees freedom. The value of </a:t>
                </a:r>
                <a14:m>
                  <m:oMath xmlns:m="http://schemas.openxmlformats.org/officeDocument/2006/math">
                    <m:r>
                      <a:rPr lang="en-US" sz="2800" b="0" i="1" smtClean="0">
                        <a:latin typeface="Cambria Math" panose="02040503050406030204" pitchFamily="18" charset="0"/>
                      </a:rPr>
                      <m:t>𝐹</m:t>
                    </m:r>
                  </m:oMath>
                </a14:m>
                <a:r>
                  <a:rPr lang="en-IN" sz="2800" dirty="0">
                    <a:latin typeface="Times New Roman" panose="02020603050405020304" pitchFamily="18" charset="0"/>
                    <a:cs typeface="Times New Roman" panose="02020603050405020304" pitchFamily="18" charset="0"/>
                  </a:rPr>
                  <a:t> is greater than 1</a:t>
                </a:r>
              </a:p>
            </p:txBody>
          </p:sp>
        </mc:Choice>
        <mc:Fallback xmlns="">
          <p:sp>
            <p:nvSpPr>
              <p:cNvPr id="2" name="TextBox 1">
                <a:extLst>
                  <a:ext uri="{FF2B5EF4-FFF2-40B4-BE49-F238E27FC236}">
                    <a16:creationId xmlns:a16="http://schemas.microsoft.com/office/drawing/2014/main" id="{E02E61F9-946C-81D8-E193-7B6B66C0CEAD}"/>
                  </a:ext>
                </a:extLst>
              </p:cNvPr>
              <p:cNvSpPr txBox="1">
                <a:spLocks noRot="1" noChangeAspect="1" noMove="1" noResize="1" noEditPoints="1" noAdjustHandles="1" noChangeArrowheads="1" noChangeShapeType="1" noTextEdit="1"/>
              </p:cNvSpPr>
              <p:nvPr/>
            </p:nvSpPr>
            <p:spPr>
              <a:xfrm>
                <a:off x="657547" y="267127"/>
                <a:ext cx="11054992" cy="2592889"/>
              </a:xfrm>
              <a:prstGeom prst="rect">
                <a:avLst/>
              </a:prstGeom>
              <a:blipFill>
                <a:blip r:embed="rId2"/>
                <a:stretch>
                  <a:fillRect l="-1158" t="-2824" b="-5882"/>
                </a:stretch>
              </a:blipFill>
            </p:spPr>
            <p:txBody>
              <a:bodyPr/>
              <a:lstStyle/>
              <a:p>
                <a:r>
                  <a:rPr lang="en-IN">
                    <a:noFill/>
                  </a:rPr>
                  <a:t> </a:t>
                </a:r>
              </a:p>
            </p:txBody>
          </p:sp>
        </mc:Fallback>
      </mc:AlternateContent>
    </p:spTree>
    <p:extLst>
      <p:ext uri="{BB962C8B-B14F-4D97-AF65-F5344CB8AC3E}">
        <p14:creationId xmlns:p14="http://schemas.microsoft.com/office/powerpoint/2010/main" val="324355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2C658-DBAD-AB99-F7AA-D5C47F23EE1A}"/>
                  </a:ext>
                </a:extLst>
              </p:cNvPr>
              <p:cNvSpPr txBox="1"/>
              <p:nvPr/>
            </p:nvSpPr>
            <p:spPr>
              <a:xfrm>
                <a:off x="123110" y="0"/>
                <a:ext cx="11694694" cy="7012369"/>
              </a:xfrm>
              <a:prstGeom prst="rect">
                <a:avLst/>
              </a:prstGeom>
              <a:noFill/>
            </p:spPr>
            <p:txBody>
              <a:bodyPr wrap="square" rtlCol="0">
                <a:spAutoFit/>
              </a:bodyPr>
              <a:lstStyle/>
              <a:p>
                <a:pPr algn="just"/>
                <a:r>
                  <a:rPr lang="en-IN" sz="2800" dirty="0">
                    <a:solidFill>
                      <a:srgbClr val="FF0000"/>
                    </a:solidFill>
                    <a:latin typeface="Times New Roman" panose="02020603050405020304" pitchFamily="18" charset="0"/>
                    <a:cs typeface="Times New Roman" panose="02020603050405020304" pitchFamily="18" charset="0"/>
                  </a:rPr>
                  <a:t>A sample of size 13 gave an estimated population variance of 3.0, while another sample of size 15 gave an estimate of 2.5. could both samples be from populations with the same variance?</a:t>
                </a:r>
              </a:p>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Given: </a:t>
                </a:r>
                <a14:m>
                  <m:oMath xmlns:m="http://schemas.openxmlformats.org/officeDocument/2006/math">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=13, </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2</m:t>
                        </m:r>
                      </m:sub>
                    </m:sSub>
                    <m:r>
                      <a:rPr lang="en-IN" sz="2800" b="0" i="1" smtClean="0">
                        <a:latin typeface="Cambria Math" panose="02040503050406030204" pitchFamily="18" charset="0"/>
                        <a:cs typeface="Times New Roman" panose="02020603050405020304" pitchFamily="18" charset="0"/>
                      </a:rPr>
                      <m:t>=15,  </m:t>
                    </m:r>
                    <m:sSubSup>
                      <m:sSubSupPr>
                        <m:ctrlPr>
                          <a:rPr lang="en-IN" sz="2800" b="0" i="1" smtClean="0">
                            <a:latin typeface="Cambria Math" panose="02040503050406030204" pitchFamily="18" charset="0"/>
                            <a:cs typeface="Times New Roman" panose="02020603050405020304" pitchFamily="18" charset="0"/>
                          </a:rPr>
                        </m:ctrlPr>
                      </m:sSubSupPr>
                      <m:e>
                        <m:r>
                          <a:rPr lang="en-IN" sz="2800" b="0" i="1" smtClean="0">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𝑥</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=3,     </m:t>
                    </m:r>
                    <m:sSubSup>
                      <m:sSubSupPr>
                        <m:ctrlPr>
                          <a:rPr lang="en-IN" sz="2800" b="0" i="1" smtClean="0">
                            <a:latin typeface="Cambria Math" panose="02040503050406030204" pitchFamily="18" charset="0"/>
                            <a:cs typeface="Times New Roman" panose="02020603050405020304" pitchFamily="18" charset="0"/>
                          </a:rPr>
                        </m:ctrlPr>
                      </m:sSubSupPr>
                      <m:e>
                        <m:r>
                          <a:rPr lang="en-IN" sz="2800" b="0" i="1" smtClean="0">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𝑦</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=2.5, </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=12,  </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2</m:t>
                        </m:r>
                      </m:sub>
                    </m:sSub>
                    <m:r>
                      <a:rPr lang="en-IN" sz="2800" b="0" i="1" smtClean="0">
                        <a:latin typeface="Cambria Math" panose="02040503050406030204" pitchFamily="18" charset="0"/>
                        <a:cs typeface="Times New Roman" panose="02020603050405020304" pitchFamily="18" charset="0"/>
                      </a:rPr>
                      <m:t>=14</m:t>
                    </m:r>
                  </m:oMath>
                </a14:m>
                <a:endParaRPr lang="en-IN" sz="2800" dirty="0">
                  <a:latin typeface="Times New Roman" panose="02020603050405020304" pitchFamily="18" charset="0"/>
                  <a:cs typeface="Times New Roman" panose="02020603050405020304" pitchFamily="18" charset="0"/>
                </a:endParaRPr>
              </a:p>
              <a:p>
                <a:pPr algn="just"/>
                <a:r>
                  <a:rPr lang="en-IN" sz="2800" b="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two samples have been drawn from populations with the same variance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𝑥</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𝑦</m:t>
                        </m:r>
                      </m:sub>
                    </m:sSub>
                  </m:oMath>
                </a14:m>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Alternate hypothesis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two samples have been drawn from populations with the different variance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𝑥</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𝑦</m:t>
                        </m:r>
                      </m:sub>
                    </m:sSub>
                  </m:oMath>
                </a14:m>
                <a:r>
                  <a:rPr lang="en-IN" sz="2800" dirty="0">
                    <a:latin typeface="Times New Roman" panose="02020603050405020304" pitchFamily="18" charset="0"/>
                    <a:cs typeface="Times New Roman" panose="02020603050405020304" pitchFamily="18" charset="0"/>
                  </a:rPr>
                  <a:t> </a:t>
                </a:r>
              </a:p>
              <a:p>
                <a:pPr algn="just"/>
                <a:r>
                  <a:rPr lang="en-IN" sz="2800" dirty="0">
                    <a:latin typeface="Times New Roman" panose="02020603050405020304" pitchFamily="18" charset="0"/>
                    <a:cs typeface="Times New Roman" panose="02020603050405020304" pitchFamily="18" charset="0"/>
                  </a:rPr>
                  <a:t>Los: 5% </a:t>
                </a:r>
                <a14:m>
                  <m:oMath xmlns:m="http://schemas.openxmlformats.org/officeDocument/2006/math">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𝐹</m:t>
                        </m:r>
                      </m:e>
                      <m:sub>
                        <m:r>
                          <a:rPr lang="en-IN" sz="2800" b="0" i="1" smtClean="0">
                            <a:latin typeface="Cambria Math" panose="02040503050406030204" pitchFamily="18" charset="0"/>
                            <a:cs typeface="Times New Roman" panose="02020603050405020304" pitchFamily="18" charset="0"/>
                          </a:rPr>
                          <m:t>𝛼</m:t>
                        </m:r>
                      </m:sub>
                    </m:sSub>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 </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2</m:t>
                        </m:r>
                      </m:sub>
                    </m:sSub>
                    <m:r>
                      <a:rPr lang="en-IN" sz="2800" b="0" i="1" smtClean="0">
                        <a:latin typeface="Cambria Math" panose="02040503050406030204" pitchFamily="18" charset="0"/>
                        <a:cs typeface="Times New Roman" panose="02020603050405020304" pitchFamily="18" charset="0"/>
                      </a:rPr>
                      <m:t>)=2.53</m:t>
                    </m:r>
                  </m:oMath>
                </a14:m>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Test statistic:</a:t>
                </a:r>
              </a:p>
              <a:p>
                <a:pPr algn="ctr"/>
                <a14:m>
                  <m:oMath xmlns:m="http://schemas.openxmlformats.org/officeDocument/2006/math">
                    <m:r>
                      <a:rPr lang="en-IN" sz="2800" b="0" i="1" u="none" strike="noStrike" baseline="0" smtClean="0">
                        <a:latin typeface="Cambria Math" panose="02040503050406030204" pitchFamily="18" charset="0"/>
                      </a:rPr>
                      <m:t>𝐹</m:t>
                    </m:r>
                    <m:r>
                      <a:rPr lang="en-IN" sz="2800" b="0" i="1" u="none" strike="noStrike" baseline="0" smtClean="0">
                        <a:latin typeface="Cambria Math" panose="02040503050406030204" pitchFamily="18" charset="0"/>
                      </a:rPr>
                      <m:t>=</m:t>
                    </m:r>
                    <m:f>
                      <m:fPr>
                        <m:ctrlPr>
                          <a:rPr lang="en-IN" sz="2800" b="0" i="1" u="none" strike="noStrike" baseline="0" smtClean="0">
                            <a:latin typeface="Cambria Math" panose="02040503050406030204" pitchFamily="18" charset="0"/>
                          </a:rPr>
                        </m:ctrlPr>
                      </m:fPr>
                      <m:num>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𝑥</m:t>
                            </m:r>
                          </m:sub>
                          <m:sup>
                            <m:r>
                              <a:rPr lang="en-IN" sz="2800" b="0" i="1" u="none" strike="noStrike" baseline="0" smtClean="0">
                                <a:latin typeface="Cambria Math" panose="02040503050406030204" pitchFamily="18" charset="0"/>
                              </a:rPr>
                              <m:t>2</m:t>
                            </m:r>
                          </m:sup>
                        </m:sSubSup>
                      </m:num>
                      <m:den>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𝑦</m:t>
                            </m:r>
                          </m:sub>
                          <m:sup>
                            <m:r>
                              <a:rPr lang="en-IN" sz="2800" b="0" i="1" u="none" strike="noStrike" baseline="0" smtClean="0">
                                <a:latin typeface="Cambria Math" panose="02040503050406030204" pitchFamily="18" charset="0"/>
                              </a:rPr>
                              <m:t>2</m:t>
                            </m:r>
                          </m:sup>
                        </m:sSubSup>
                      </m:den>
                    </m:f>
                    <m:r>
                      <a:rPr lang="en-IN" sz="2800" b="0" i="1" u="none" strike="noStrike" baseline="0" smtClean="0">
                        <a:latin typeface="Cambria Math" panose="02040503050406030204" pitchFamily="18" charset="0"/>
                      </a:rPr>
                      <m:t>=</m:t>
                    </m:r>
                    <m:f>
                      <m:fPr>
                        <m:ctrlPr>
                          <a:rPr lang="en-IN" sz="2800" b="0" i="1" u="none" strike="noStrike" baseline="0" smtClean="0">
                            <a:latin typeface="Cambria Math" panose="02040503050406030204" pitchFamily="18" charset="0"/>
                          </a:rPr>
                        </m:ctrlPr>
                      </m:fPr>
                      <m:num>
                        <m:r>
                          <a:rPr lang="en-IN" sz="2800" b="0" i="1" u="none" strike="noStrike" baseline="0" smtClean="0">
                            <a:latin typeface="Cambria Math" panose="02040503050406030204" pitchFamily="18" charset="0"/>
                          </a:rPr>
                          <m:t>3</m:t>
                        </m:r>
                      </m:num>
                      <m:den>
                        <m:r>
                          <a:rPr lang="en-IN" sz="2800" b="0" i="1" u="none" strike="noStrike" baseline="0" smtClean="0">
                            <a:latin typeface="Cambria Math" panose="02040503050406030204" pitchFamily="18" charset="0"/>
                          </a:rPr>
                          <m:t>2.5</m:t>
                        </m:r>
                      </m:den>
                    </m:f>
                    <m:r>
                      <a:rPr lang="en-IN" sz="2800" b="0" i="1" u="none" strike="noStrike" baseline="0" smtClean="0">
                        <a:latin typeface="Cambria Math" panose="02040503050406030204" pitchFamily="18" charset="0"/>
                      </a:rPr>
                      <m:t>=1.2 </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dirty="0" smtClean="0">
                        <a:latin typeface="Cambria Math" panose="02040503050406030204" pitchFamily="18" charset="0"/>
                        <a:cs typeface="Times New Roman" panose="02020603050405020304" pitchFamily="18" charset="0"/>
                      </a:rPr>
                      <m:t>𝐹</m:t>
                    </m:r>
                    <m:r>
                      <a:rPr lang="en-IN" sz="2800" b="0" i="1" dirty="0" smtClean="0">
                        <a:latin typeface="Cambria Math" panose="02040503050406030204" pitchFamily="18" charset="0"/>
                        <a:cs typeface="Times New Roman" panose="02020603050405020304" pitchFamily="18" charset="0"/>
                      </a:rPr>
                      <m:t>&lt;</m:t>
                    </m:r>
                    <m:sSub>
                      <m:sSubPr>
                        <m:ctrlPr>
                          <a:rPr lang="en-IN" sz="2800" b="0" i="1" dirty="0" smtClean="0">
                            <a:latin typeface="Cambria Math" panose="02040503050406030204" pitchFamily="18" charset="0"/>
                            <a:cs typeface="Times New Roman" panose="02020603050405020304" pitchFamily="18" charset="0"/>
                          </a:rPr>
                        </m:ctrlPr>
                      </m:sSubPr>
                      <m:e>
                        <m:r>
                          <a:rPr lang="en-IN" sz="2800" b="0" i="1" dirty="0" smtClean="0">
                            <a:latin typeface="Cambria Math" panose="02040503050406030204" pitchFamily="18" charset="0"/>
                            <a:cs typeface="Times New Roman" panose="02020603050405020304" pitchFamily="18" charset="0"/>
                          </a:rPr>
                          <m:t>𝐹</m:t>
                        </m:r>
                      </m:e>
                      <m:sub>
                        <m:r>
                          <a:rPr lang="en-IN" sz="2800" b="0" i="1" dirty="0" smtClean="0">
                            <a:latin typeface="Cambria Math" panose="02040503050406030204" pitchFamily="18" charset="0"/>
                            <a:cs typeface="Times New Roman" panose="02020603050405020304" pitchFamily="18" charset="0"/>
                          </a:rPr>
                          <m:t>𝛼</m:t>
                        </m:r>
                      </m:sub>
                    </m:sSub>
                  </m:oMath>
                </a14:m>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Conclusion:</a:t>
                </a:r>
              </a:p>
              <a:p>
                <a:pPr algn="just"/>
                <a:r>
                  <a:rPr lang="en-IN" sz="2800" dirty="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𝐻</m:t>
                        </m:r>
                      </m:e>
                      <m:sub>
                        <m:r>
                          <a:rPr lang="en-IN" sz="2800" b="0" i="1" smtClean="0">
                            <a:latin typeface="Cambria Math" panose="02040503050406030204" pitchFamily="18" charset="0"/>
                            <a:cs typeface="Times New Roman" panose="02020603050405020304" pitchFamily="18" charset="0"/>
                          </a:rPr>
                          <m:t>0</m:t>
                        </m:r>
                      </m:sub>
                    </m:sSub>
                  </m:oMath>
                </a14:m>
                <a:r>
                  <a:rPr lang="en-IN" sz="2800" dirty="0">
                    <a:latin typeface="Times New Roman" panose="02020603050405020304" pitchFamily="18" charset="0"/>
                    <a:cs typeface="Times New Roman" panose="02020603050405020304" pitchFamily="18" charset="0"/>
                  </a:rPr>
                  <a:t>The two samples could have come from two normal populations with the same variance.  </a:t>
                </a:r>
              </a:p>
            </p:txBody>
          </p:sp>
        </mc:Choice>
        <mc:Fallback xmlns="">
          <p:sp>
            <p:nvSpPr>
              <p:cNvPr id="2" name="TextBox 1">
                <a:extLst>
                  <a:ext uri="{FF2B5EF4-FFF2-40B4-BE49-F238E27FC236}">
                    <a16:creationId xmlns:a16="http://schemas.microsoft.com/office/drawing/2014/main" id="{01D2C658-DBAD-AB99-F7AA-D5C47F23EE1A}"/>
                  </a:ext>
                </a:extLst>
              </p:cNvPr>
              <p:cNvSpPr txBox="1">
                <a:spLocks noRot="1" noChangeAspect="1" noMove="1" noResize="1" noEditPoints="1" noAdjustHandles="1" noChangeArrowheads="1" noChangeShapeType="1" noTextEdit="1"/>
              </p:cNvSpPr>
              <p:nvPr/>
            </p:nvSpPr>
            <p:spPr>
              <a:xfrm>
                <a:off x="123110" y="0"/>
                <a:ext cx="11694694" cy="7012369"/>
              </a:xfrm>
              <a:prstGeom prst="rect">
                <a:avLst/>
              </a:prstGeom>
              <a:blipFill>
                <a:blip r:embed="rId2"/>
                <a:stretch>
                  <a:fillRect l="-1042" t="-870" r="-1042" b="-1565"/>
                </a:stretch>
              </a:blipFill>
            </p:spPr>
            <p:txBody>
              <a:bodyPr/>
              <a:lstStyle/>
              <a:p>
                <a:r>
                  <a:rPr lang="en-IN">
                    <a:noFill/>
                  </a:rPr>
                  <a:t> </a:t>
                </a:r>
              </a:p>
            </p:txBody>
          </p:sp>
        </mc:Fallback>
      </mc:AlternateContent>
    </p:spTree>
    <p:extLst>
      <p:ext uri="{BB962C8B-B14F-4D97-AF65-F5344CB8AC3E}">
        <p14:creationId xmlns:p14="http://schemas.microsoft.com/office/powerpoint/2010/main" val="428322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997FD-AF87-9B99-A663-8AAB19620531}"/>
              </a:ext>
            </a:extLst>
          </p:cNvPr>
          <p:cNvSpPr txBox="1"/>
          <p:nvPr/>
        </p:nvSpPr>
        <p:spPr>
          <a:xfrm>
            <a:off x="373729" y="165057"/>
            <a:ext cx="11718954" cy="4832092"/>
          </a:xfrm>
          <a:prstGeom prst="rect">
            <a:avLst/>
          </a:prstGeom>
          <a:noFill/>
        </p:spPr>
        <p:txBody>
          <a:bodyPr wrap="square">
            <a:spAutoFit/>
          </a:bodyPr>
          <a:lstStyle/>
          <a:p>
            <a:pPr algn="l"/>
            <a:r>
              <a:rPr lang="en-US" sz="2800" b="0" i="0" u="none" strike="noStrike" baseline="0" dirty="0">
                <a:solidFill>
                  <a:srgbClr val="FF0000"/>
                </a:solidFill>
                <a:latin typeface="Times New Roman" panose="02020603050405020304" pitchFamily="18" charset="0"/>
              </a:rPr>
              <a:t>Two independent samples of 8 and 7 items respectively had the following values of the </a:t>
            </a:r>
            <a:r>
              <a:rPr lang="en-IN" sz="2800" b="0" i="0" u="none" strike="noStrike" baseline="0" dirty="0">
                <a:solidFill>
                  <a:srgbClr val="FF0000"/>
                </a:solidFill>
                <a:latin typeface="Times New Roman" panose="02020603050405020304" pitchFamily="18" charset="0"/>
              </a:rPr>
              <a:t>variable:</a:t>
            </a:r>
          </a:p>
          <a:p>
            <a:pPr algn="l"/>
            <a:endParaRPr lang="en-IN" sz="2800" dirty="0">
              <a:solidFill>
                <a:srgbClr val="FF0000"/>
              </a:solidFill>
              <a:latin typeface="Times New Roman" panose="02020603050405020304" pitchFamily="18" charset="0"/>
            </a:endParaRPr>
          </a:p>
          <a:p>
            <a:pPr algn="l"/>
            <a:endParaRPr lang="en-IN" sz="2800" dirty="0">
              <a:solidFill>
                <a:srgbClr val="FF0000"/>
              </a:solidFill>
              <a:latin typeface="Times New Roman" panose="02020603050405020304" pitchFamily="18" charset="0"/>
            </a:endParaRPr>
          </a:p>
          <a:p>
            <a:pPr algn="l"/>
            <a:endParaRPr lang="en-IN" sz="2800" dirty="0">
              <a:solidFill>
                <a:srgbClr val="FF0000"/>
              </a:solidFill>
              <a:latin typeface="Times New Roman" panose="02020603050405020304" pitchFamily="18" charset="0"/>
            </a:endParaRPr>
          </a:p>
          <a:p>
            <a:pPr algn="l"/>
            <a:endParaRPr lang="en-IN" sz="2800" dirty="0">
              <a:solidFill>
                <a:srgbClr val="FF0000"/>
              </a:solidFill>
              <a:latin typeface="Times New Roman" panose="02020603050405020304" pitchFamily="18" charset="0"/>
            </a:endParaRPr>
          </a:p>
          <a:p>
            <a:pPr algn="l"/>
            <a:endParaRPr lang="en-US" sz="2800" b="0" i="0" u="none" strike="noStrike" baseline="0" dirty="0">
              <a:solidFill>
                <a:srgbClr val="FF0000"/>
              </a:solidFill>
              <a:latin typeface="Times New Roman" panose="02020603050405020304" pitchFamily="18" charset="0"/>
            </a:endParaRPr>
          </a:p>
          <a:p>
            <a:pPr algn="l"/>
            <a:endParaRPr lang="en-US" sz="2800" dirty="0">
              <a:solidFill>
                <a:srgbClr val="FF0000"/>
              </a:solidFill>
              <a:latin typeface="Times New Roman" panose="02020603050405020304" pitchFamily="18" charset="0"/>
            </a:endParaRPr>
          </a:p>
          <a:p>
            <a:pPr algn="l"/>
            <a:r>
              <a:rPr lang="en-US" sz="2800" b="0" i="0" u="none" strike="noStrike" baseline="0" dirty="0">
                <a:solidFill>
                  <a:srgbClr val="FF0000"/>
                </a:solidFill>
                <a:latin typeface="Times New Roman" panose="02020603050405020304" pitchFamily="18" charset="0"/>
              </a:rPr>
              <a:t>Does the estimate of Population variance differ significantly? Given that for 7 degrees of freedom, the value of F at a 5 % level of significance is 4.20 nearly</a:t>
            </a:r>
            <a:endParaRPr lang="en-IN" sz="2800" b="0" i="0" u="none" strike="noStrike" baseline="0" dirty="0">
              <a:solidFill>
                <a:srgbClr val="FF0000"/>
              </a:solidFill>
              <a:latin typeface="Times New Roman" panose="02020603050405020304" pitchFamily="18" charset="0"/>
            </a:endParaRPr>
          </a:p>
          <a:p>
            <a:pPr algn="l"/>
            <a:endParaRPr lang="en-IN" sz="2800" dirty="0">
              <a:solidFill>
                <a:srgbClr val="FF0000"/>
              </a:solidFill>
            </a:endParaRPr>
          </a:p>
        </p:txBody>
      </p:sp>
      <p:graphicFrame>
        <p:nvGraphicFramePr>
          <p:cNvPr id="5" name="Table 4">
            <a:extLst>
              <a:ext uri="{FF2B5EF4-FFF2-40B4-BE49-F238E27FC236}">
                <a16:creationId xmlns:a16="http://schemas.microsoft.com/office/drawing/2014/main" id="{82DA3381-EC11-4514-D39D-67C4E129544B}"/>
              </a:ext>
            </a:extLst>
          </p:cNvPr>
          <p:cNvGraphicFramePr>
            <a:graphicFrameLocks noGrp="1"/>
          </p:cNvGraphicFramePr>
          <p:nvPr>
            <p:extLst>
              <p:ext uri="{D42A27DB-BD31-4B8C-83A1-F6EECF244321}">
                <p14:modId xmlns:p14="http://schemas.microsoft.com/office/powerpoint/2010/main" val="705673427"/>
              </p:ext>
            </p:extLst>
          </p:nvPr>
        </p:nvGraphicFramePr>
        <p:xfrm>
          <a:off x="1078785" y="1212050"/>
          <a:ext cx="10633752" cy="2216950"/>
        </p:xfrm>
        <a:graphic>
          <a:graphicData uri="http://schemas.openxmlformats.org/drawingml/2006/table">
            <a:tbl>
              <a:tblPr firstRow="1" bandRow="1">
                <a:tableStyleId>{2D5ABB26-0587-4C30-8999-92F81FD0307C}</a:tableStyleId>
              </a:tblPr>
              <a:tblGrid>
                <a:gridCol w="1181528">
                  <a:extLst>
                    <a:ext uri="{9D8B030D-6E8A-4147-A177-3AD203B41FA5}">
                      <a16:colId xmlns:a16="http://schemas.microsoft.com/office/drawing/2014/main" val="3965468721"/>
                    </a:ext>
                  </a:extLst>
                </a:gridCol>
                <a:gridCol w="1181528">
                  <a:extLst>
                    <a:ext uri="{9D8B030D-6E8A-4147-A177-3AD203B41FA5}">
                      <a16:colId xmlns:a16="http://schemas.microsoft.com/office/drawing/2014/main" val="2415600065"/>
                    </a:ext>
                  </a:extLst>
                </a:gridCol>
                <a:gridCol w="1181528">
                  <a:extLst>
                    <a:ext uri="{9D8B030D-6E8A-4147-A177-3AD203B41FA5}">
                      <a16:colId xmlns:a16="http://schemas.microsoft.com/office/drawing/2014/main" val="2369306855"/>
                    </a:ext>
                  </a:extLst>
                </a:gridCol>
                <a:gridCol w="1181528">
                  <a:extLst>
                    <a:ext uri="{9D8B030D-6E8A-4147-A177-3AD203B41FA5}">
                      <a16:colId xmlns:a16="http://schemas.microsoft.com/office/drawing/2014/main" val="690791890"/>
                    </a:ext>
                  </a:extLst>
                </a:gridCol>
                <a:gridCol w="1181528">
                  <a:extLst>
                    <a:ext uri="{9D8B030D-6E8A-4147-A177-3AD203B41FA5}">
                      <a16:colId xmlns:a16="http://schemas.microsoft.com/office/drawing/2014/main" val="1200277264"/>
                    </a:ext>
                  </a:extLst>
                </a:gridCol>
                <a:gridCol w="1181528">
                  <a:extLst>
                    <a:ext uri="{9D8B030D-6E8A-4147-A177-3AD203B41FA5}">
                      <a16:colId xmlns:a16="http://schemas.microsoft.com/office/drawing/2014/main" val="418391196"/>
                    </a:ext>
                  </a:extLst>
                </a:gridCol>
                <a:gridCol w="1181528">
                  <a:extLst>
                    <a:ext uri="{9D8B030D-6E8A-4147-A177-3AD203B41FA5}">
                      <a16:colId xmlns:a16="http://schemas.microsoft.com/office/drawing/2014/main" val="4072011447"/>
                    </a:ext>
                  </a:extLst>
                </a:gridCol>
                <a:gridCol w="1181528">
                  <a:extLst>
                    <a:ext uri="{9D8B030D-6E8A-4147-A177-3AD203B41FA5}">
                      <a16:colId xmlns:a16="http://schemas.microsoft.com/office/drawing/2014/main" val="3051124725"/>
                    </a:ext>
                  </a:extLst>
                </a:gridCol>
                <a:gridCol w="1181528">
                  <a:extLst>
                    <a:ext uri="{9D8B030D-6E8A-4147-A177-3AD203B41FA5}">
                      <a16:colId xmlns:a16="http://schemas.microsoft.com/office/drawing/2014/main" val="3793208632"/>
                    </a:ext>
                  </a:extLst>
                </a:gridCol>
              </a:tblGrid>
              <a:tr h="1108475">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Sample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5671358"/>
                  </a:ext>
                </a:extLst>
              </a:tr>
              <a:tr h="1108475">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Sample 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373596"/>
                  </a:ext>
                </a:extLst>
              </a:tr>
            </a:tbl>
          </a:graphicData>
        </a:graphic>
      </p:graphicFrame>
    </p:spTree>
    <p:extLst>
      <p:ext uri="{BB962C8B-B14F-4D97-AF65-F5344CB8AC3E}">
        <p14:creationId xmlns:p14="http://schemas.microsoft.com/office/powerpoint/2010/main" val="500355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898EDA6-979C-3D36-E2AE-A608A6079A73}"/>
                  </a:ext>
                </a:extLst>
              </p:cNvPr>
              <p:cNvGraphicFramePr>
                <a:graphicFrameLocks noGrp="1"/>
              </p:cNvGraphicFramePr>
              <p:nvPr>
                <p:extLst>
                  <p:ext uri="{D42A27DB-BD31-4B8C-83A1-F6EECF244321}">
                    <p14:modId xmlns:p14="http://schemas.microsoft.com/office/powerpoint/2010/main" val="1303636969"/>
                  </p:ext>
                </p:extLst>
              </p:nvPr>
            </p:nvGraphicFramePr>
            <p:xfrm>
              <a:off x="5671334" y="308225"/>
              <a:ext cx="6246688" cy="3721100"/>
            </p:xfrm>
            <a:graphic>
              <a:graphicData uri="http://schemas.openxmlformats.org/drawingml/2006/table">
                <a:tbl>
                  <a:tblPr>
                    <a:tableStyleId>{5C22544A-7EE6-4342-B048-85BDC9FD1C3A}</a:tableStyleId>
                  </a:tblPr>
                  <a:tblGrid>
                    <a:gridCol w="1561672">
                      <a:extLst>
                        <a:ext uri="{9D8B030D-6E8A-4147-A177-3AD203B41FA5}">
                          <a16:colId xmlns:a16="http://schemas.microsoft.com/office/drawing/2014/main" val="688724121"/>
                        </a:ext>
                      </a:extLst>
                    </a:gridCol>
                    <a:gridCol w="1561672">
                      <a:extLst>
                        <a:ext uri="{9D8B030D-6E8A-4147-A177-3AD203B41FA5}">
                          <a16:colId xmlns:a16="http://schemas.microsoft.com/office/drawing/2014/main" val="2811540306"/>
                        </a:ext>
                      </a:extLst>
                    </a:gridCol>
                    <a:gridCol w="1561672">
                      <a:extLst>
                        <a:ext uri="{9D8B030D-6E8A-4147-A177-3AD203B41FA5}">
                          <a16:colId xmlns:a16="http://schemas.microsoft.com/office/drawing/2014/main" val="2806454976"/>
                        </a:ext>
                      </a:extLst>
                    </a:gridCol>
                    <a:gridCol w="1561672">
                      <a:extLst>
                        <a:ext uri="{9D8B030D-6E8A-4147-A177-3AD203B41FA5}">
                          <a16:colId xmlns:a16="http://schemas.microsoft.com/office/drawing/2014/main" val="893237164"/>
                        </a:ext>
                      </a:extLst>
                    </a:gridCol>
                  </a:tblGrid>
                  <a:tr h="366445">
                    <a:tc gridSpan="2">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Sample I</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IN" sz="1100" b="0"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Sample II</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50744204"/>
                      </a:ext>
                    </a:extLst>
                  </a:tr>
                  <a:tr h="366445">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9</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697847"/>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009688"/>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13</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169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022746"/>
                      </a:ext>
                    </a:extLst>
                  </a:tr>
                  <a:tr h="366445">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121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196</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969522"/>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15</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225</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940441"/>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81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64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352588"/>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637200"/>
                      </a:ext>
                    </a:extLst>
                  </a:tr>
                  <a:tr h="366445">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196</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029644"/>
                      </a:ext>
                    </a:extLst>
                  </a:tr>
                  <a:tr h="366445">
                    <a:tc>
                      <a:txBody>
                        <a:bodyPr/>
                        <a:lstStyle/>
                        <a:p>
                          <a:pPr algn="ctr" fontAlgn="b"/>
                          <a14:m>
                            <m:oMath xmlns:m="http://schemas.openxmlformats.org/officeDocument/2006/math">
                              <m:r>
                                <a:rPr lang="en-IN" sz="2400" b="0" i="1" u="none" strike="noStrike" smtClean="0">
                                  <a:effectLst/>
                                  <a:latin typeface="Cambria Math" panose="02040503050406030204" pitchFamily="18" charset="0"/>
                                  <a:cs typeface="Times New Roman" panose="02020603050405020304" pitchFamily="18" charset="0"/>
                                </a:rPr>
                                <m:t>∑</m:t>
                              </m:r>
                              <m:r>
                                <a:rPr lang="en-IN" sz="2400" b="0" i="1" u="none" strike="noStrike" smtClean="0">
                                  <a:effectLst/>
                                  <a:latin typeface="Cambria Math" panose="02040503050406030204" pitchFamily="18" charset="0"/>
                                  <a:cs typeface="Times New Roman" panose="02020603050405020304" pitchFamily="18" charset="0"/>
                                </a:rPr>
                                <m:t>𝑥</m:t>
                              </m:r>
                              <m:r>
                                <a:rPr lang="en-IN" sz="2400" b="0" i="1" u="none" strike="noStrike" smtClean="0">
                                  <a:effectLst/>
                                  <a:latin typeface="Cambria Math" panose="02040503050406030204" pitchFamily="18" charset="0"/>
                                  <a:cs typeface="Times New Roman" panose="02020603050405020304" pitchFamily="18" charset="0"/>
                                </a:rPr>
                                <m:t>=</m:t>
                              </m:r>
                            </m:oMath>
                          </a14:m>
                          <a:r>
                            <a:rPr lang="en-IN" sz="2400" u="none" strike="noStrike" dirty="0">
                              <a:effectLst/>
                              <a:latin typeface="Times New Roman" panose="02020603050405020304" pitchFamily="18" charset="0"/>
                              <a:cs typeface="Times New Roman" panose="02020603050405020304" pitchFamily="18" charset="0"/>
                            </a:rPr>
                            <a:t>94</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r>
                                <a:rPr lang="en-IN" sz="2400" b="0" i="1" u="none" strike="noStrike" smtClean="0">
                                  <a:effectLst/>
                                  <a:latin typeface="Cambria Math" panose="02040503050406030204" pitchFamily="18" charset="0"/>
                                  <a:cs typeface="Times New Roman" panose="02020603050405020304" pitchFamily="18" charset="0"/>
                                </a:rPr>
                                <m:t>∑</m:t>
                              </m:r>
                              <m:sSup>
                                <m:sSupPr>
                                  <m:ctrlPr>
                                    <a:rPr lang="en-IN" sz="2400" b="0" i="1" u="none" strike="noStrike" smtClean="0">
                                      <a:effectLst/>
                                      <a:latin typeface="Cambria Math" panose="02040503050406030204" pitchFamily="18" charset="0"/>
                                      <a:cs typeface="Times New Roman" panose="02020603050405020304" pitchFamily="18" charset="0"/>
                                    </a:rPr>
                                  </m:ctrlPr>
                                </m:sSupPr>
                                <m:e>
                                  <m:r>
                                    <a:rPr lang="en-IN" sz="2400" b="0" i="1" u="none" strike="noStrike" smtClean="0">
                                      <a:effectLst/>
                                      <a:latin typeface="Cambria Math" panose="02040503050406030204" pitchFamily="18" charset="0"/>
                                      <a:cs typeface="Times New Roman" panose="02020603050405020304" pitchFamily="18" charset="0"/>
                                    </a:rPr>
                                    <m:t>𝑥</m:t>
                                  </m:r>
                                </m:e>
                                <m:sup>
                                  <m:r>
                                    <a:rPr lang="en-IN" sz="2400" b="0" i="1" u="none" strike="noStrike" smtClean="0">
                                      <a:effectLst/>
                                      <a:latin typeface="Cambria Math" panose="02040503050406030204" pitchFamily="18" charset="0"/>
                                      <a:cs typeface="Times New Roman" panose="02020603050405020304" pitchFamily="18" charset="0"/>
                                    </a:rPr>
                                    <m:t>2</m:t>
                                  </m:r>
                                </m:sup>
                              </m:sSup>
                              <m:r>
                                <a:rPr lang="en-IN" sz="2400" b="0" i="1" u="none" strike="noStrike" smtClean="0">
                                  <a:effectLst/>
                                  <a:latin typeface="Cambria Math" panose="02040503050406030204" pitchFamily="18" charset="0"/>
                                  <a:cs typeface="Times New Roman" panose="02020603050405020304" pitchFamily="18" charset="0"/>
                                </a:rPr>
                                <m:t>=</m:t>
                              </m:r>
                            </m:oMath>
                          </a14:m>
                          <a:r>
                            <a:rPr lang="en-IN" sz="2400" u="none" strike="noStrike" dirty="0">
                              <a:effectLst/>
                              <a:latin typeface="Times New Roman" panose="02020603050405020304" pitchFamily="18" charset="0"/>
                              <a:cs typeface="Times New Roman" panose="02020603050405020304" pitchFamily="18" charset="0"/>
                            </a:rPr>
                            <a:t>1138</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r>
                                <a:rPr lang="en-IN" sz="2400" b="0" i="1" u="none" strike="noStrike" smtClean="0">
                                  <a:effectLst/>
                                  <a:latin typeface="Cambria Math" panose="02040503050406030204" pitchFamily="18" charset="0"/>
                                  <a:cs typeface="Times New Roman" panose="02020603050405020304" pitchFamily="18" charset="0"/>
                                </a:rPr>
                                <m:t>∑</m:t>
                              </m:r>
                              <m:r>
                                <a:rPr lang="en-IN" sz="2400" b="0" i="1" u="none" strike="noStrike" smtClean="0">
                                  <a:effectLst/>
                                  <a:latin typeface="Cambria Math" panose="02040503050406030204" pitchFamily="18" charset="0"/>
                                  <a:cs typeface="Times New Roman" panose="02020603050405020304" pitchFamily="18" charset="0"/>
                                </a:rPr>
                                <m:t>𝑦</m:t>
                              </m:r>
                              <m:r>
                                <a:rPr lang="en-IN" sz="2400" b="0" i="1" u="none" strike="noStrike" smtClean="0">
                                  <a:effectLst/>
                                  <a:latin typeface="Cambria Math" panose="02040503050406030204" pitchFamily="18" charset="0"/>
                                  <a:cs typeface="Times New Roman" panose="02020603050405020304" pitchFamily="18" charset="0"/>
                                </a:rPr>
                                <m:t>= </m:t>
                              </m:r>
                            </m:oMath>
                          </a14:m>
                          <a:r>
                            <a:rPr lang="en-IN" sz="2400" u="none" strike="noStrike" dirty="0">
                              <a:effectLst/>
                              <a:latin typeface="Times New Roman" panose="02020603050405020304" pitchFamily="18" charset="0"/>
                              <a:cs typeface="Times New Roman" panose="02020603050405020304" pitchFamily="18" charset="0"/>
                            </a:rPr>
                            <a:t>73</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r>
                                <a:rPr lang="en-IN" sz="2400" b="0" i="1" u="none" strike="noStrike" smtClean="0">
                                  <a:effectLst/>
                                  <a:latin typeface="Cambria Math" panose="02040503050406030204" pitchFamily="18" charset="0"/>
                                  <a:cs typeface="Times New Roman" panose="02020603050405020304" pitchFamily="18" charset="0"/>
                                </a:rPr>
                                <m:t>∑</m:t>
                              </m:r>
                              <m:sSup>
                                <m:sSupPr>
                                  <m:ctrlPr>
                                    <a:rPr lang="en-IN" sz="2400" b="0" i="1" u="none" strike="noStrike" smtClean="0">
                                      <a:effectLst/>
                                      <a:latin typeface="Cambria Math" panose="02040503050406030204" pitchFamily="18" charset="0"/>
                                      <a:cs typeface="Times New Roman" panose="02020603050405020304" pitchFamily="18" charset="0"/>
                                    </a:rPr>
                                  </m:ctrlPr>
                                </m:sSupPr>
                                <m:e>
                                  <m:r>
                                    <a:rPr lang="en-IN" sz="2400" b="0" i="1" u="none" strike="noStrike" smtClean="0">
                                      <a:effectLst/>
                                      <a:latin typeface="Cambria Math" panose="02040503050406030204" pitchFamily="18" charset="0"/>
                                      <a:cs typeface="Times New Roman" panose="02020603050405020304" pitchFamily="18" charset="0"/>
                                    </a:rPr>
                                    <m:t>𝑦</m:t>
                                  </m:r>
                                </m:e>
                                <m:sup>
                                  <m:r>
                                    <a:rPr lang="en-IN" sz="2400" b="0" i="1" u="none" strike="noStrike" smtClean="0">
                                      <a:effectLst/>
                                      <a:latin typeface="Cambria Math" panose="02040503050406030204" pitchFamily="18" charset="0"/>
                                      <a:cs typeface="Times New Roman" panose="02020603050405020304" pitchFamily="18" charset="0"/>
                                    </a:rPr>
                                    <m:t>2</m:t>
                                  </m:r>
                                </m:sup>
                              </m:sSup>
                              <m:r>
                                <a:rPr lang="en-IN" sz="2400" b="0" i="1" u="none" strike="noStrike" smtClean="0">
                                  <a:effectLst/>
                                  <a:latin typeface="Cambria Math" panose="02040503050406030204" pitchFamily="18" charset="0"/>
                                  <a:cs typeface="Times New Roman" panose="02020603050405020304" pitchFamily="18" charset="0"/>
                                </a:rPr>
                                <m:t>=</m:t>
                              </m:r>
                            </m:oMath>
                          </a14:m>
                          <a:r>
                            <a:rPr lang="en-IN" sz="2400" u="none" strike="noStrike" dirty="0">
                              <a:effectLst/>
                              <a:latin typeface="Times New Roman" panose="02020603050405020304" pitchFamily="18" charset="0"/>
                              <a:cs typeface="Times New Roman" panose="02020603050405020304" pitchFamily="18" charset="0"/>
                            </a:rPr>
                            <a:t>785</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1957954"/>
                      </a:ext>
                    </a:extLst>
                  </a:tr>
                </a:tbl>
              </a:graphicData>
            </a:graphic>
          </p:graphicFrame>
        </mc:Choice>
        <mc:Fallback xmlns="">
          <p:graphicFrame>
            <p:nvGraphicFramePr>
              <p:cNvPr id="2" name="Table 1">
                <a:extLst>
                  <a:ext uri="{FF2B5EF4-FFF2-40B4-BE49-F238E27FC236}">
                    <a16:creationId xmlns:a16="http://schemas.microsoft.com/office/drawing/2014/main" id="{F898EDA6-979C-3D36-E2AE-A608A6079A73}"/>
                  </a:ext>
                </a:extLst>
              </p:cNvPr>
              <p:cNvGraphicFramePr>
                <a:graphicFrameLocks noGrp="1"/>
              </p:cNvGraphicFramePr>
              <p:nvPr>
                <p:extLst>
                  <p:ext uri="{D42A27DB-BD31-4B8C-83A1-F6EECF244321}">
                    <p14:modId xmlns:p14="http://schemas.microsoft.com/office/powerpoint/2010/main" val="1303636969"/>
                  </p:ext>
                </p:extLst>
              </p:nvPr>
            </p:nvGraphicFramePr>
            <p:xfrm>
              <a:off x="5671334" y="308225"/>
              <a:ext cx="6246688" cy="3721100"/>
            </p:xfrm>
            <a:graphic>
              <a:graphicData uri="http://schemas.openxmlformats.org/drawingml/2006/table">
                <a:tbl>
                  <a:tblPr>
                    <a:tableStyleId>{5C22544A-7EE6-4342-B048-85BDC9FD1C3A}</a:tableStyleId>
                  </a:tblPr>
                  <a:tblGrid>
                    <a:gridCol w="1561672">
                      <a:extLst>
                        <a:ext uri="{9D8B030D-6E8A-4147-A177-3AD203B41FA5}">
                          <a16:colId xmlns:a16="http://schemas.microsoft.com/office/drawing/2014/main" val="688724121"/>
                        </a:ext>
                      </a:extLst>
                    </a:gridCol>
                    <a:gridCol w="1561672">
                      <a:extLst>
                        <a:ext uri="{9D8B030D-6E8A-4147-A177-3AD203B41FA5}">
                          <a16:colId xmlns:a16="http://schemas.microsoft.com/office/drawing/2014/main" val="2811540306"/>
                        </a:ext>
                      </a:extLst>
                    </a:gridCol>
                    <a:gridCol w="1561672">
                      <a:extLst>
                        <a:ext uri="{9D8B030D-6E8A-4147-A177-3AD203B41FA5}">
                          <a16:colId xmlns:a16="http://schemas.microsoft.com/office/drawing/2014/main" val="2806454976"/>
                        </a:ext>
                      </a:extLst>
                    </a:gridCol>
                    <a:gridCol w="1561672">
                      <a:extLst>
                        <a:ext uri="{9D8B030D-6E8A-4147-A177-3AD203B41FA5}">
                          <a16:colId xmlns:a16="http://schemas.microsoft.com/office/drawing/2014/main" val="893237164"/>
                        </a:ext>
                      </a:extLst>
                    </a:gridCol>
                  </a:tblGrid>
                  <a:tr h="372110">
                    <a:tc gridSpan="2">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Sample I</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IN" sz="1100" b="0"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Sample II</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50744204"/>
                      </a:ext>
                    </a:extLst>
                  </a:tr>
                  <a:tr h="372110">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9</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697847"/>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009688"/>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13</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169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022746"/>
                      </a:ext>
                    </a:extLst>
                  </a:tr>
                  <a:tr h="372110">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121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196</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969522"/>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15</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225</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81</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940441"/>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9</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81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8</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64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352588"/>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12</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100</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637200"/>
                      </a:ext>
                    </a:extLst>
                  </a:tr>
                  <a:tr h="372110">
                    <a:tc>
                      <a:txBody>
                        <a:bodyPr/>
                        <a:lstStyle/>
                        <a:p>
                          <a:pPr algn="ctr" fontAlgn="b"/>
                          <a:r>
                            <a:rPr lang="en-IN" sz="2400" u="none" strike="noStrike">
                              <a:effectLst/>
                              <a:latin typeface="Times New Roman" panose="02020603050405020304" pitchFamily="18" charset="0"/>
                              <a:cs typeface="Times New Roman" panose="02020603050405020304" pitchFamily="18" charset="0"/>
                            </a:rPr>
                            <a:t>14</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Times New Roman" panose="02020603050405020304" pitchFamily="18" charset="0"/>
                              <a:cs typeface="Times New Roman" panose="02020603050405020304" pitchFamily="18" charset="0"/>
                            </a:rPr>
                            <a:t>196</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029644"/>
                      </a:ext>
                    </a:extLst>
                  </a:tr>
                  <a:tr h="372110">
                    <a:tc>
                      <a:txBody>
                        <a:bodyPr/>
                        <a:lstStyle/>
                        <a:p>
                          <a:endParaRPr lang="en-US"/>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9" t="-924590" r="-300000" b="-49180"/>
                          </a:stretch>
                        </a:blipFill>
                      </a:tcPr>
                    </a:tc>
                    <a:tc>
                      <a:txBody>
                        <a:bodyPr/>
                        <a:lstStyle/>
                        <a:p>
                          <a:endParaRPr lang="en-US"/>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781" t="-924590" r="-201172" b="-49180"/>
                          </a:stretch>
                        </a:blipFill>
                      </a:tcPr>
                    </a:tc>
                    <a:tc>
                      <a:txBody>
                        <a:bodyPr/>
                        <a:lstStyle/>
                        <a:p>
                          <a:endParaRPr lang="en-US"/>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924590" r="-100389" b="-49180"/>
                          </a:stretch>
                        </a:blipFill>
                      </a:tcPr>
                    </a:tc>
                    <a:tc>
                      <a:txBody>
                        <a:bodyPr/>
                        <a:lstStyle/>
                        <a:p>
                          <a:endParaRPr lang="en-US"/>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1172" t="-924590" r="-781" b="-49180"/>
                          </a:stretch>
                        </a:blipFill>
                      </a:tcPr>
                    </a:tc>
                    <a:extLst>
                      <a:ext uri="{0D108BD9-81ED-4DB2-BD59-A6C34878D82A}">
                        <a16:rowId xmlns:a16="http://schemas.microsoft.com/office/drawing/2014/main" val="1501957954"/>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080AD74-7D6D-7753-ADB6-C731A2F7CA3F}"/>
                  </a:ext>
                </a:extLst>
              </p:cNvPr>
              <p:cNvSpPr txBox="1"/>
              <p:nvPr/>
            </p:nvSpPr>
            <p:spPr>
              <a:xfrm>
                <a:off x="650696" y="4029325"/>
                <a:ext cx="10890607" cy="2675091"/>
              </a:xfrm>
              <a:prstGeom prst="rect">
                <a:avLst/>
              </a:prstGeom>
              <a:noFill/>
            </p:spPr>
            <p:txBody>
              <a:bodyPr wrap="square" rtlCol="0">
                <a:spAutoFit/>
              </a:bodyPr>
              <a:lstStyle/>
              <a:p>
                <a:endParaRPr lang="en-IN" sz="2800" b="0" dirty="0"/>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𝑥</m:t>
                              </m:r>
                              <m:r>
                                <a:rPr lang="en-IN" sz="2800" b="0" i="1" smtClean="0">
                                  <a:latin typeface="Cambria Math" panose="02040503050406030204" pitchFamily="18" charset="0"/>
                                </a:rPr>
                                <m:t>−</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𝑥</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−2 </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r>
                        <a:rPr lang="en-IN" sz="2800" b="0" i="1" smtClean="0">
                          <a:latin typeface="Cambria Math" panose="02040503050406030204" pitchFamily="18" charset="0"/>
                        </a:rPr>
                        <m:t>𝑥</m:t>
                      </m:r>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e>
                        <m:sup>
                          <m:r>
                            <a:rPr lang="en-IN" sz="2800" b="0" i="1" smtClean="0">
                              <a:latin typeface="Cambria Math" panose="02040503050406030204" pitchFamily="18" charset="0"/>
                            </a:rPr>
                            <m:t>2</m:t>
                          </m:r>
                        </m:sup>
                      </m:sSup>
                      <m:r>
                        <a:rPr lang="en-IN" sz="2800" b="0" i="1" smtClean="0">
                          <a:latin typeface="Cambria Math" panose="02040503050406030204" pitchFamily="18" charset="0"/>
                        </a:rPr>
                        <m:t>=1138−2×11.75×94+</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11.75</m:t>
                              </m:r>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=33.5</m:t>
                      </m:r>
                    </m:oMath>
                  </m:oMathPara>
                </a14:m>
                <a:endParaRPr lang="en-IN"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𝑦</m:t>
                              </m:r>
                              <m:r>
                                <a:rPr lang="en-IN" sz="2800" b="0" i="1" smtClean="0">
                                  <a:latin typeface="Cambria Math" panose="02040503050406030204" pitchFamily="18" charset="0"/>
                                </a:rPr>
                                <m:t>−</m:t>
                              </m:r>
                              <m:r>
                                <a:rPr lang="en-IN" sz="2800" b="0" i="1" smtClean="0">
                                  <a:latin typeface="Cambria Math" panose="02040503050406030204" pitchFamily="18" charset="0"/>
                                </a:rPr>
                                <m:t>𝑦</m:t>
                              </m:r>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𝑦</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−2 </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r>
                        <a:rPr lang="en-IN" sz="2800" b="0" i="1" smtClean="0">
                          <a:latin typeface="Cambria Math" panose="02040503050406030204" pitchFamily="18" charset="0"/>
                        </a:rPr>
                        <m:t>𝑦</m:t>
                      </m:r>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𝑦</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r>
                        <m:rPr>
                          <m:nor/>
                        </m:rPr>
                        <a:rPr lang="en-IN" sz="2800" dirty="0">
                          <a:latin typeface="Times New Roman" panose="02020603050405020304" pitchFamily="18" charset="0"/>
                          <a:cs typeface="Times New Roman" panose="02020603050405020304" pitchFamily="18" charset="0"/>
                        </a:rPr>
                        <m:t>785</m:t>
                      </m:r>
                      <m:r>
                        <a:rPr lang="en-IN" sz="2800" b="0" i="1" smtClean="0">
                          <a:latin typeface="Cambria Math" panose="02040503050406030204" pitchFamily="18" charset="0"/>
                        </a:rPr>
                        <m:t>−2×</m:t>
                      </m:r>
                      <m:r>
                        <a:rPr lang="en-IN" sz="2800" i="1">
                          <a:latin typeface="Cambria Math" panose="02040503050406030204" pitchFamily="18" charset="0"/>
                        </a:rPr>
                        <m:t>10.43</m:t>
                      </m:r>
                      <m:r>
                        <a:rPr lang="en-IN" sz="2800" b="0" i="1" smtClean="0">
                          <a:latin typeface="Cambria Math" panose="02040503050406030204" pitchFamily="18" charset="0"/>
                        </a:rPr>
                        <m:t>×73+</m:t>
                      </m:r>
                      <m:sSup>
                        <m:sSupPr>
                          <m:ctrlPr>
                            <a:rPr lang="en-IN" sz="2800" b="0" i="1" smtClean="0">
                              <a:latin typeface="Cambria Math" panose="02040503050406030204" pitchFamily="18" charset="0"/>
                            </a:rPr>
                          </m:ctrlPr>
                        </m:sSupPr>
                        <m:e>
                          <m:d>
                            <m:dPr>
                              <m:ctrlPr>
                                <a:rPr lang="en-IN" sz="2800" b="0" i="1" smtClean="0">
                                  <a:latin typeface="Cambria Math" panose="02040503050406030204" pitchFamily="18" charset="0"/>
                                </a:rPr>
                              </m:ctrlPr>
                            </m:dPr>
                            <m:e>
                              <m:r>
                                <a:rPr lang="en-IN" sz="2800" i="1">
                                  <a:latin typeface="Cambria Math" panose="02040503050406030204" pitchFamily="18" charset="0"/>
                                </a:rPr>
                                <m:t>10.43</m:t>
                              </m:r>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=23.7</m:t>
                      </m:r>
                    </m:oMath>
                  </m:oMathPara>
                </a14:m>
                <a:endParaRPr lang="en-IN" sz="2800" dirty="0"/>
              </a:p>
              <a:p>
                <a:endParaRPr lang="en-IN" sz="2800" dirty="0"/>
              </a:p>
            </p:txBody>
          </p:sp>
        </mc:Choice>
        <mc:Fallback xmlns="">
          <p:sp>
            <p:nvSpPr>
              <p:cNvPr id="3" name="TextBox 2">
                <a:extLst>
                  <a:ext uri="{FF2B5EF4-FFF2-40B4-BE49-F238E27FC236}">
                    <a16:creationId xmlns:a16="http://schemas.microsoft.com/office/drawing/2014/main" id="{8080AD74-7D6D-7753-ADB6-C731A2F7CA3F}"/>
                  </a:ext>
                </a:extLst>
              </p:cNvPr>
              <p:cNvSpPr txBox="1">
                <a:spLocks noRot="1" noChangeAspect="1" noMove="1" noResize="1" noEditPoints="1" noAdjustHandles="1" noChangeArrowheads="1" noChangeShapeType="1" noTextEdit="1"/>
              </p:cNvSpPr>
              <p:nvPr/>
            </p:nvSpPr>
            <p:spPr>
              <a:xfrm>
                <a:off x="650696" y="4029325"/>
                <a:ext cx="10890607" cy="267509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02147A-A12F-B182-6D34-1563D0C56D4A}"/>
                  </a:ext>
                </a:extLst>
              </p:cNvPr>
              <p:cNvSpPr txBox="1"/>
              <p:nvPr/>
            </p:nvSpPr>
            <p:spPr>
              <a:xfrm>
                <a:off x="273979" y="421241"/>
                <a:ext cx="5048034" cy="4362989"/>
              </a:xfrm>
              <a:prstGeom prst="rect">
                <a:avLst/>
              </a:prstGeom>
              <a:noFill/>
            </p:spPr>
            <p:txBody>
              <a:bodyPr wrap="square" rtlCol="0">
                <a:spAutoFit/>
              </a:bodyPr>
              <a:lstStyle/>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There is no difference between two variance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𝑥</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𝑦</m:t>
                        </m:r>
                      </m:sub>
                    </m:sSub>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There is a difference between two variance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𝑥</m:t>
                        </m:r>
                      </m:sub>
                    </m:sSub>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𝑦</m:t>
                        </m:r>
                      </m:sub>
                    </m:sSub>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Los: 5% </a:t>
                </a:r>
                <a14:m>
                  <m:oMath xmlns:m="http://schemas.openxmlformats.org/officeDocument/2006/math">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𝐹</m:t>
                        </m:r>
                      </m:e>
                      <m:sub>
                        <m:r>
                          <a:rPr lang="en-IN" sz="2800" b="0" i="1" smtClean="0">
                            <a:latin typeface="Cambria Math" panose="02040503050406030204" pitchFamily="18" charset="0"/>
                            <a:cs typeface="Times New Roman" panose="02020603050405020304" pitchFamily="18" charset="0"/>
                          </a:rPr>
                          <m:t>𝛼</m:t>
                        </m:r>
                      </m:sub>
                    </m:sSub>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 </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𝑣</m:t>
                        </m:r>
                      </m:e>
                      <m:sub>
                        <m:r>
                          <a:rPr lang="en-IN" sz="2800" b="0" i="1" smtClean="0">
                            <a:latin typeface="Cambria Math" panose="02040503050406030204" pitchFamily="18" charset="0"/>
                            <a:cs typeface="Times New Roman" panose="02020603050405020304" pitchFamily="18" charset="0"/>
                          </a:rPr>
                          <m:t>2</m:t>
                        </m:r>
                      </m:sub>
                    </m:sSub>
                    <m:r>
                      <a:rPr lang="en-IN" sz="2800" b="0" i="1" smtClean="0">
                        <a:latin typeface="Cambria Math" panose="02040503050406030204" pitchFamily="18" charset="0"/>
                        <a:cs typeface="Times New Roman" panose="02020603050405020304" pitchFamily="18" charset="0"/>
                      </a:rPr>
                      <m:t>)=3.87</m:t>
                    </m:r>
                  </m:oMath>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94</m:t>
                          </m:r>
                        </m:num>
                        <m:den>
                          <m:r>
                            <a:rPr lang="en-IN" sz="2800" b="0" i="1" smtClean="0">
                              <a:latin typeface="Cambria Math" panose="02040503050406030204" pitchFamily="18" charset="0"/>
                            </a:rPr>
                            <m:t>8</m:t>
                          </m:r>
                        </m:den>
                      </m:f>
                      <m:r>
                        <a:rPr lang="en-IN" sz="2800" b="0" i="1" smtClean="0">
                          <a:latin typeface="Cambria Math" panose="02040503050406030204" pitchFamily="18" charset="0"/>
                        </a:rPr>
                        <m:t>=11.75,  </m:t>
                      </m:r>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73</m:t>
                          </m:r>
                        </m:num>
                        <m:den>
                          <m:r>
                            <a:rPr lang="en-IN" sz="2800" b="0" i="1" smtClean="0">
                              <a:latin typeface="Cambria Math" panose="02040503050406030204" pitchFamily="18" charset="0"/>
                            </a:rPr>
                            <m:t>7</m:t>
                          </m:r>
                        </m:den>
                      </m:f>
                      <m:r>
                        <a:rPr lang="en-IN" sz="2800" b="0" i="1" smtClean="0">
                          <a:latin typeface="Cambria Math" panose="02040503050406030204" pitchFamily="18" charset="0"/>
                        </a:rPr>
                        <m:t>=10.43</m:t>
                      </m:r>
                    </m:oMath>
                  </m:oMathPara>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C802147A-A12F-B182-6D34-1563D0C56D4A}"/>
                  </a:ext>
                </a:extLst>
              </p:cNvPr>
              <p:cNvSpPr txBox="1">
                <a:spLocks noRot="1" noChangeAspect="1" noMove="1" noResize="1" noEditPoints="1" noAdjustHandles="1" noChangeArrowheads="1" noChangeShapeType="1" noTextEdit="1"/>
              </p:cNvSpPr>
              <p:nvPr/>
            </p:nvSpPr>
            <p:spPr>
              <a:xfrm>
                <a:off x="273979" y="421241"/>
                <a:ext cx="5048034" cy="4362989"/>
              </a:xfrm>
              <a:prstGeom prst="rect">
                <a:avLst/>
              </a:prstGeom>
              <a:blipFill>
                <a:blip r:embed="rId4"/>
                <a:stretch>
                  <a:fillRect l="-2536" t="-1397" r="-3986"/>
                </a:stretch>
              </a:blipFill>
            </p:spPr>
            <p:txBody>
              <a:bodyPr/>
              <a:lstStyle/>
              <a:p>
                <a:r>
                  <a:rPr lang="en-IN">
                    <a:noFill/>
                  </a:rPr>
                  <a:t> </a:t>
                </a:r>
              </a:p>
            </p:txBody>
          </p:sp>
        </mc:Fallback>
      </mc:AlternateContent>
    </p:spTree>
    <p:extLst>
      <p:ext uri="{BB962C8B-B14F-4D97-AF65-F5344CB8AC3E}">
        <p14:creationId xmlns:p14="http://schemas.microsoft.com/office/powerpoint/2010/main" val="3136790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BE2EF7-24AD-09D3-A505-5BC1162F910C}"/>
                  </a:ext>
                </a:extLst>
              </p:cNvPr>
              <p:cNvSpPr txBox="1"/>
              <p:nvPr/>
            </p:nvSpPr>
            <p:spPr>
              <a:xfrm>
                <a:off x="246581" y="154112"/>
                <a:ext cx="11568700" cy="641553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Test statistic:</a:t>
                </a:r>
              </a:p>
              <a:p>
                <a:pPr algn="ctr"/>
                <a14:m>
                  <m:oMath xmlns:m="http://schemas.openxmlformats.org/officeDocument/2006/math">
                    <m:r>
                      <a:rPr lang="en-IN" sz="2800" b="0" i="1" u="none" strike="noStrike" baseline="0" smtClean="0">
                        <a:latin typeface="Cambria Math" panose="02040503050406030204" pitchFamily="18" charset="0"/>
                      </a:rPr>
                      <m:t>𝐹</m:t>
                    </m:r>
                    <m:r>
                      <a:rPr lang="en-IN" sz="2800" b="0" i="1" u="none" strike="noStrike" baseline="0" smtClean="0">
                        <a:latin typeface="Cambria Math" panose="02040503050406030204" pitchFamily="18" charset="0"/>
                      </a:rPr>
                      <m:t>=</m:t>
                    </m:r>
                    <m:f>
                      <m:fPr>
                        <m:ctrlPr>
                          <a:rPr lang="en-IN" sz="2800" b="0" i="1" u="none" strike="noStrike" baseline="0" smtClean="0">
                            <a:latin typeface="Cambria Math" panose="02040503050406030204" pitchFamily="18" charset="0"/>
                          </a:rPr>
                        </m:ctrlPr>
                      </m:fPr>
                      <m:num>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𝑥</m:t>
                            </m:r>
                          </m:sub>
                          <m:sup>
                            <m:r>
                              <a:rPr lang="en-IN" sz="2800" b="0" i="1" u="none" strike="noStrike" baseline="0" smtClean="0">
                                <a:latin typeface="Cambria Math" panose="02040503050406030204" pitchFamily="18" charset="0"/>
                              </a:rPr>
                              <m:t>2</m:t>
                            </m:r>
                          </m:sup>
                        </m:sSubSup>
                      </m:num>
                      <m:den>
                        <m:sSubSup>
                          <m:sSubSupPr>
                            <m:ctrlPr>
                              <a:rPr lang="en-IN" sz="2800" b="0" i="1" u="none" strike="noStrike" baseline="0" smtClean="0">
                                <a:latin typeface="Cambria Math" panose="02040503050406030204" pitchFamily="18" charset="0"/>
                              </a:rPr>
                            </m:ctrlPr>
                          </m:sSubSupPr>
                          <m:e>
                            <m:r>
                              <a:rPr lang="en-IN" sz="2800" b="0" i="1" u="none" strike="noStrike" baseline="0" smtClean="0">
                                <a:latin typeface="Cambria Math" panose="02040503050406030204" pitchFamily="18" charset="0"/>
                              </a:rPr>
                              <m:t>𝑆</m:t>
                            </m:r>
                          </m:e>
                          <m:sub>
                            <m:r>
                              <a:rPr lang="en-IN" sz="2800" b="0" i="1" u="none" strike="noStrike" baseline="0" smtClean="0">
                                <a:latin typeface="Cambria Math" panose="02040503050406030204" pitchFamily="18" charset="0"/>
                              </a:rPr>
                              <m:t>𝑦</m:t>
                            </m:r>
                          </m:sub>
                          <m:sup>
                            <m:r>
                              <a:rPr lang="en-IN" sz="2800" b="0" i="1" u="none" strike="noStrike" baseline="0" smtClean="0">
                                <a:latin typeface="Cambria Math" panose="02040503050406030204" pitchFamily="18" charset="0"/>
                              </a:rPr>
                              <m:t>2</m:t>
                            </m:r>
                          </m:sup>
                        </m:sSubSup>
                      </m:den>
                    </m:f>
                    <m:r>
                      <a:rPr lang="en-IN" sz="2800" b="0" i="1" u="none" strike="noStrike" baseline="0"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a:t>
                </a:r>
              </a:p>
              <a:p>
                <a:pPr algn="l"/>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IN" sz="2800" b="0" i="1" smtClean="0">
                            <a:latin typeface="Cambria Math" panose="02040503050406030204" pitchFamily="18" charset="0"/>
                            <a:cs typeface="Times New Roman" panose="02020603050405020304" pitchFamily="18" charset="0"/>
                          </a:rPr>
                        </m:ctrlPr>
                      </m:sSubSupPr>
                      <m:e>
                        <m:r>
                          <a:rPr lang="en-IN" sz="2800" b="0" i="1" smtClean="0">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𝑥</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cs typeface="Times New Roman" panose="02020603050405020304" pitchFamily="18" charset="0"/>
                          </a:rPr>
                          <m:t>−1</m:t>
                        </m:r>
                      </m:den>
                    </m:f>
                    <m:nary>
                      <m:naryPr>
                        <m:chr m:val="∑"/>
                        <m:ctrlPr>
                          <a:rPr lang="en-IN" sz="2800" b="0" i="1" smtClean="0">
                            <a:latin typeface="Cambria Math" panose="02040503050406030204" pitchFamily="18" charset="0"/>
                            <a:cs typeface="Times New Roman" panose="02020603050405020304" pitchFamily="18" charset="0"/>
                          </a:rPr>
                        </m:ctrlPr>
                      </m:naryPr>
                      <m:sub>
                        <m:r>
                          <a:rPr lang="en-IN" sz="2800" b="0" i="1" smtClean="0">
                            <a:latin typeface="Cambria Math" panose="02040503050406030204" pitchFamily="18" charset="0"/>
                            <a:cs typeface="Times New Roman" panose="02020603050405020304" pitchFamily="18" charset="0"/>
                          </a:rPr>
                          <m:t>𝑖</m:t>
                        </m:r>
                        <m:r>
                          <a:rPr lang="en-IN" sz="2800" b="0" i="1" smtClean="0">
                            <a:latin typeface="Cambria Math" panose="02040503050406030204" pitchFamily="18" charset="0"/>
                            <a:cs typeface="Times New Roman" panose="02020603050405020304" pitchFamily="18" charset="0"/>
                          </a:rPr>
                          <m:t>=1</m:t>
                        </m:r>
                      </m:sub>
                      <m:sup>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1</m:t>
                            </m:r>
                          </m:sub>
                        </m:sSub>
                      </m:sup>
                      <m:e>
                        <m:sSup>
                          <m:sSupPr>
                            <m:ctrlPr>
                              <a:rPr lang="en-IN" sz="2800" b="0" i="1" smtClean="0">
                                <a:latin typeface="Cambria Math" panose="02040503050406030204" pitchFamily="18" charset="0"/>
                                <a:cs typeface="Times New Roman" panose="02020603050405020304" pitchFamily="18" charset="0"/>
                              </a:rPr>
                            </m:ctrlPr>
                          </m:sSupPr>
                          <m:e>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𝑥</m:t>
                                </m:r>
                                <m:r>
                                  <a:rPr lang="en-IN" sz="2800" b="0" i="1" smtClean="0">
                                    <a:latin typeface="Cambria Math" panose="02040503050406030204" pitchFamily="18" charset="0"/>
                                    <a:cs typeface="Times New Roman" panose="02020603050405020304" pitchFamily="18" charset="0"/>
                                  </a:rPr>
                                  <m:t>−</m:t>
                                </m:r>
                                <m:acc>
                                  <m:accPr>
                                    <m:chr m:val="̅"/>
                                    <m:ctrlPr>
                                      <a:rPr lang="en-IN" sz="2800" b="0" i="1" smtClean="0">
                                        <a:latin typeface="Cambria Math" panose="02040503050406030204" pitchFamily="18" charset="0"/>
                                        <a:cs typeface="Times New Roman" panose="02020603050405020304" pitchFamily="18" charset="0"/>
                                      </a:rPr>
                                    </m:ctrlPr>
                                  </m:accPr>
                                  <m:e>
                                    <m:r>
                                      <a:rPr lang="en-IN" sz="2800" b="0" i="1" smtClean="0">
                                        <a:latin typeface="Cambria Math" panose="02040503050406030204" pitchFamily="18" charset="0"/>
                                        <a:cs typeface="Times New Roman" panose="02020603050405020304" pitchFamily="18" charset="0"/>
                                      </a:rPr>
                                      <m:t>𝑥</m:t>
                                    </m:r>
                                  </m:e>
                                </m:acc>
                              </m:e>
                            </m:d>
                          </m:e>
                          <m:sup>
                            <m:r>
                              <a:rPr lang="en-IN" sz="2800" b="0" i="1" smtClean="0">
                                <a:latin typeface="Cambria Math" panose="02040503050406030204" pitchFamily="18" charset="0"/>
                                <a:cs typeface="Times New Roman" panose="02020603050405020304" pitchFamily="18" charset="0"/>
                              </a:rPr>
                              <m:t>2</m:t>
                            </m:r>
                          </m:sup>
                        </m:sSup>
                      </m:e>
                    </m:nary>
                    <m:r>
                      <a:rPr lang="en-IN" sz="2800" b="0" i="1" smtClean="0">
                        <a:latin typeface="Cambria Math" panose="02040503050406030204" pitchFamily="18" charset="0"/>
                        <a:cs typeface="Times New Roman" panose="02020603050405020304" pitchFamily="18" charset="0"/>
                      </a:rPr>
                      <m:t>,</m:t>
                    </m:r>
                    <m:sSubSup>
                      <m:sSubSupPr>
                        <m:ctrlPr>
                          <a:rPr lang="en-IN" sz="2800" i="1">
                            <a:latin typeface="Cambria Math" panose="02040503050406030204" pitchFamily="18" charset="0"/>
                            <a:cs typeface="Times New Roman" panose="02020603050405020304" pitchFamily="18" charset="0"/>
                          </a:rPr>
                        </m:ctrlPr>
                      </m:sSubSupPr>
                      <m:e>
                        <m:r>
                          <a:rPr lang="en-IN" sz="2800" i="1">
                            <a:latin typeface="Cambria Math" panose="02040503050406030204" pitchFamily="18" charset="0"/>
                            <a:cs typeface="Times New Roman" panose="02020603050405020304" pitchFamily="18" charset="0"/>
                          </a:rPr>
                          <m:t>𝑆</m:t>
                        </m:r>
                      </m:e>
                      <m:sub>
                        <m:r>
                          <a:rPr lang="en-IN" sz="2800" b="0" i="1" smtClean="0">
                            <a:latin typeface="Cambria Math" panose="02040503050406030204" pitchFamily="18" charset="0"/>
                            <a:cs typeface="Times New Roman" panose="02020603050405020304" pitchFamily="18" charset="0"/>
                          </a:rPr>
                          <m:t>𝑦</m:t>
                        </m:r>
                      </m:sub>
                      <m:sup>
                        <m:r>
                          <a:rPr lang="en-IN" sz="2800" i="1">
                            <a:latin typeface="Cambria Math" panose="02040503050406030204" pitchFamily="18" charset="0"/>
                            <a:cs typeface="Times New Roman" panose="02020603050405020304" pitchFamily="18" charset="0"/>
                          </a:rPr>
                          <m:t>2</m:t>
                        </m:r>
                      </m:sup>
                    </m:sSubSup>
                    <m:r>
                      <a:rPr lang="en-IN" sz="2800" i="1">
                        <a:latin typeface="Cambria Math" panose="02040503050406030204" pitchFamily="18" charset="0"/>
                        <a:cs typeface="Times New Roman" panose="02020603050405020304" pitchFamily="18" charset="0"/>
                      </a:rPr>
                      <m:t>=</m:t>
                    </m:r>
                    <m:f>
                      <m:fPr>
                        <m:ctrlPr>
                          <a:rPr lang="en-IN" sz="2800" i="1">
                            <a:latin typeface="Cambria Math" panose="02040503050406030204" pitchFamily="18" charset="0"/>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1</m:t>
                        </m:r>
                      </m:num>
                      <m:den>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2</m:t>
                            </m:r>
                          </m:sub>
                        </m:sSub>
                        <m:r>
                          <a:rPr lang="en-IN" sz="2800" i="1">
                            <a:latin typeface="Cambria Math" panose="02040503050406030204" pitchFamily="18" charset="0"/>
                            <a:cs typeface="Times New Roman" panose="02020603050405020304" pitchFamily="18" charset="0"/>
                          </a:rPr>
                          <m:t>−1</m:t>
                        </m:r>
                      </m:den>
                    </m:f>
                    <m:nary>
                      <m:naryPr>
                        <m:chr m:val="∑"/>
                        <m:ctrlPr>
                          <a:rPr lang="en-IN" sz="2800" i="1">
                            <a:latin typeface="Cambria Math" panose="02040503050406030204" pitchFamily="18" charset="0"/>
                            <a:cs typeface="Times New Roman" panose="02020603050405020304" pitchFamily="18" charset="0"/>
                          </a:rPr>
                        </m:ctrlPr>
                      </m:naryPr>
                      <m:sub>
                        <m:r>
                          <a:rPr lang="en-IN" sz="2800" b="0" i="1" smtClean="0">
                            <a:latin typeface="Cambria Math" panose="02040503050406030204" pitchFamily="18" charset="0"/>
                            <a:cs typeface="Times New Roman" panose="02020603050405020304" pitchFamily="18" charset="0"/>
                          </a:rPr>
                          <m:t>𝑗</m:t>
                        </m:r>
                        <m:r>
                          <a:rPr lang="en-IN" sz="2800" i="1">
                            <a:latin typeface="Cambria Math" panose="02040503050406030204" pitchFamily="18" charset="0"/>
                            <a:cs typeface="Times New Roman" panose="02020603050405020304" pitchFamily="18" charset="0"/>
                          </a:rPr>
                          <m:t>=1</m:t>
                        </m:r>
                      </m:sub>
                      <m:sup>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𝑛</m:t>
                            </m:r>
                          </m:e>
                          <m:sub>
                            <m:r>
                              <a:rPr lang="en-IN" sz="2800" b="0" i="1" smtClean="0">
                                <a:latin typeface="Cambria Math" panose="02040503050406030204" pitchFamily="18" charset="0"/>
                                <a:cs typeface="Times New Roman" panose="02020603050405020304" pitchFamily="18" charset="0"/>
                              </a:rPr>
                              <m:t>2</m:t>
                            </m:r>
                          </m:sub>
                        </m:sSub>
                      </m:sup>
                      <m:e>
                        <m:sSup>
                          <m:sSupPr>
                            <m:ctrlPr>
                              <a:rPr lang="en-IN" sz="2800" i="1">
                                <a:latin typeface="Cambria Math" panose="02040503050406030204" pitchFamily="18" charset="0"/>
                                <a:cs typeface="Times New Roman" panose="02020603050405020304" pitchFamily="18" charset="0"/>
                              </a:rPr>
                            </m:ctrlPr>
                          </m:sSupPr>
                          <m:e>
                            <m:d>
                              <m:dPr>
                                <m:ctrlPr>
                                  <a:rPr lang="en-IN" sz="2800" i="1">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𝑦</m:t>
                                </m:r>
                                <m:r>
                                  <a:rPr lang="en-IN" sz="2800" i="1">
                                    <a:latin typeface="Cambria Math" panose="02040503050406030204" pitchFamily="18" charset="0"/>
                                    <a:cs typeface="Times New Roman" panose="02020603050405020304" pitchFamily="18" charset="0"/>
                                  </a:rPr>
                                  <m:t>−</m:t>
                                </m:r>
                                <m:acc>
                                  <m:accPr>
                                    <m:chr m:val="̅"/>
                                    <m:ctrlPr>
                                      <a:rPr lang="en-IN" sz="2800" i="1">
                                        <a:latin typeface="Cambria Math" panose="02040503050406030204" pitchFamily="18" charset="0"/>
                                        <a:cs typeface="Times New Roman" panose="02020603050405020304" pitchFamily="18" charset="0"/>
                                      </a:rPr>
                                    </m:ctrlPr>
                                  </m:accPr>
                                  <m:e>
                                    <m:r>
                                      <a:rPr lang="en-IN" sz="2800" b="0" i="1" smtClean="0">
                                        <a:latin typeface="Cambria Math" panose="02040503050406030204" pitchFamily="18" charset="0"/>
                                        <a:cs typeface="Times New Roman" panose="02020603050405020304" pitchFamily="18" charset="0"/>
                                      </a:rPr>
                                      <m:t>𝑦</m:t>
                                    </m:r>
                                  </m:e>
                                </m:acc>
                              </m:e>
                            </m:d>
                          </m:e>
                          <m:sup>
                            <m:r>
                              <a:rPr lang="en-IN" sz="2800" i="1">
                                <a:latin typeface="Cambria Math" panose="02040503050406030204" pitchFamily="18" charset="0"/>
                                <a:cs typeface="Times New Roman" panose="02020603050405020304" pitchFamily="18" charset="0"/>
                              </a:rPr>
                              <m:t>2</m:t>
                            </m:r>
                          </m:sup>
                        </m:sSup>
                      </m:e>
                    </m:nary>
                  </m:oMath>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𝐹</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f>
                            <m:fPr>
                              <m:ctrlPr>
                                <a:rPr lang="en-IN" sz="2800" i="1">
                                  <a:latin typeface="Cambria Math" panose="02040503050406030204" pitchFamily="18" charset="0"/>
                                </a:rPr>
                              </m:ctrlPr>
                            </m:fPr>
                            <m:num>
                              <m:r>
                                <a:rPr lang="en-IN" sz="2800" i="1">
                                  <a:latin typeface="Cambria Math" panose="02040503050406030204" pitchFamily="18" charset="0"/>
                                </a:rPr>
                                <m:t>1</m:t>
                              </m:r>
                            </m:num>
                            <m:den>
                              <m:r>
                                <a:rPr lang="en-IN" sz="2800" i="1">
                                  <a:latin typeface="Cambria Math" panose="02040503050406030204" pitchFamily="18" charset="0"/>
                                </a:rPr>
                                <m:t>7</m:t>
                              </m:r>
                            </m:den>
                          </m:f>
                          <m:r>
                            <a:rPr lang="en-IN" sz="2800" i="1">
                              <a:latin typeface="Cambria Math" panose="02040503050406030204" pitchFamily="18" charset="0"/>
                            </a:rPr>
                            <m:t>×33.5</m:t>
                          </m:r>
                        </m:num>
                        <m:den>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6</m:t>
                              </m:r>
                            </m:den>
                          </m:f>
                          <m:r>
                            <a:rPr lang="en-IN" sz="2800" b="0" i="1" smtClean="0">
                              <a:latin typeface="Cambria Math" panose="02040503050406030204" pitchFamily="18" charset="0"/>
                            </a:rPr>
                            <m:t>×23.7</m:t>
                          </m:r>
                        </m:den>
                      </m:f>
                      <m:r>
                        <a:rPr lang="en-IN" sz="2800" b="0" i="1" smtClean="0">
                          <a:latin typeface="Cambria Math" panose="02040503050406030204" pitchFamily="18" charset="0"/>
                        </a:rPr>
                        <m:t>=1.21 </m:t>
                      </m:r>
                    </m:oMath>
                  </m:oMathPara>
                </a14:m>
                <a:endParaRPr lang="en-IN"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𝐹</m:t>
                      </m:r>
                      <m:r>
                        <a:rPr lang="en-IN" sz="2800" b="0" i="1" smtClean="0">
                          <a:latin typeface="Cambria Math" panose="02040503050406030204" pitchFamily="18" charset="0"/>
                        </a:rPr>
                        <m:t>&lt;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𝐹</m:t>
                          </m:r>
                        </m:e>
                        <m:sub>
                          <m:r>
                            <a:rPr lang="en-IN" sz="2800" b="0" i="1" smtClean="0">
                              <a:latin typeface="Cambria Math" panose="02040503050406030204" pitchFamily="18" charset="0"/>
                            </a:rPr>
                            <m:t>𝛼</m:t>
                          </m:r>
                        </m:sub>
                      </m:sSub>
                    </m:oMath>
                  </m:oMathPara>
                </a14:m>
                <a:endParaRPr lang="en-IN" sz="2800"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Conclusion: </a:t>
                </a:r>
              </a:p>
              <a:p>
                <a:pPr algn="l"/>
                <a:r>
                  <a:rPr lang="en-US" sz="2800" b="0" i="0" u="none" strike="noStrike" baseline="0" dirty="0">
                    <a:latin typeface="Times New Roman" panose="02020603050405020304" pitchFamily="18" charset="0"/>
                    <a:cs typeface="Times New Roman" panose="02020603050405020304" pitchFamily="18" charset="0"/>
                  </a:rPr>
                  <a:t>This calculated value is less than the value of F at 5% level of significance.</a:t>
                </a:r>
              </a:p>
              <a:p>
                <a:pPr algn="l"/>
                <a:r>
                  <a:rPr lang="en-US" sz="2800" b="0" i="0" u="none" strike="noStrike" baseline="0" dirty="0">
                    <a:latin typeface="Times New Roman" panose="02020603050405020304" pitchFamily="18" charset="0"/>
                    <a:cs typeface="Times New Roman" panose="02020603050405020304" pitchFamily="18" charset="0"/>
                  </a:rPr>
                  <a:t>Hence differences are not significant. Accept </a:t>
                </a:r>
                <a14:m>
                  <m:oMath xmlns:m="http://schemas.openxmlformats.org/officeDocument/2006/math">
                    <m:sSub>
                      <m:sSubPr>
                        <m:ctrlPr>
                          <a:rPr lang="en-IN" sz="2800" b="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𝐻</m:t>
                        </m:r>
                      </m:e>
                      <m:sub>
                        <m:r>
                          <a:rPr lang="en-IN" sz="2800" b="0" i="1" u="none" strike="noStrike" baseline="0" smtClean="0">
                            <a:latin typeface="Cambria Math" panose="02040503050406030204" pitchFamily="18" charset="0"/>
                          </a:rPr>
                          <m:t>0</m:t>
                        </m:r>
                      </m:sub>
                    </m:sSub>
                    <m:r>
                      <a:rPr lang="en-IN" sz="2800" b="0" i="1" u="none" strike="noStrike" baseline="0" smtClean="0">
                        <a:latin typeface="Cambria Math" panose="02040503050406030204" pitchFamily="18" charset="0"/>
                      </a:rPr>
                      <m:t>.</m:t>
                    </m:r>
                  </m:oMath>
                </a14:m>
                <a:r>
                  <a:rPr lang="en-US" sz="2800" b="0" i="0" u="none" strike="noStrike" baseline="0" dirty="0">
                    <a:latin typeface="Times New Roman" panose="02020603050405020304" pitchFamily="18" charset="0"/>
                    <a:cs typeface="Times New Roman" panose="02020603050405020304" pitchFamily="18" charset="0"/>
                  </a:rPr>
                  <a:t> Therefore, the samples may well be drawn from the </a:t>
                </a:r>
                <a:r>
                  <a:rPr lang="en-IN" sz="2800" b="0" i="0" u="none" strike="noStrike" baseline="0" dirty="0">
                    <a:latin typeface="Times New Roman" panose="02020603050405020304" pitchFamily="18" charset="0"/>
                    <a:cs typeface="Times New Roman" panose="02020603050405020304" pitchFamily="18" charset="0"/>
                  </a:rPr>
                  <a:t>population with same variance.</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AFBE2EF7-24AD-09D3-A505-5BC1162F910C}"/>
                  </a:ext>
                </a:extLst>
              </p:cNvPr>
              <p:cNvSpPr txBox="1">
                <a:spLocks noRot="1" noChangeAspect="1" noMove="1" noResize="1" noEditPoints="1" noAdjustHandles="1" noChangeArrowheads="1" noChangeShapeType="1" noTextEdit="1"/>
              </p:cNvSpPr>
              <p:nvPr/>
            </p:nvSpPr>
            <p:spPr>
              <a:xfrm>
                <a:off x="246581" y="154112"/>
                <a:ext cx="11568700" cy="6415539"/>
              </a:xfrm>
              <a:prstGeom prst="rect">
                <a:avLst/>
              </a:prstGeom>
              <a:blipFill>
                <a:blip r:embed="rId2"/>
                <a:stretch>
                  <a:fillRect l="-1054" t="-950"/>
                </a:stretch>
              </a:blipFill>
            </p:spPr>
            <p:txBody>
              <a:bodyPr/>
              <a:lstStyle/>
              <a:p>
                <a:r>
                  <a:rPr lang="en-IN">
                    <a:noFill/>
                  </a:rPr>
                  <a:t> </a:t>
                </a:r>
              </a:p>
            </p:txBody>
          </p:sp>
        </mc:Fallback>
      </mc:AlternateContent>
    </p:spTree>
    <p:extLst>
      <p:ext uri="{BB962C8B-B14F-4D97-AF65-F5344CB8AC3E}">
        <p14:creationId xmlns:p14="http://schemas.microsoft.com/office/powerpoint/2010/main" val="183152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13D2B-9151-FF0A-54B3-EE49C5A3A6D7}"/>
              </a:ext>
            </a:extLst>
          </p:cNvPr>
          <p:cNvSpPr txBox="1"/>
          <p:nvPr/>
        </p:nvSpPr>
        <p:spPr>
          <a:xfrm>
            <a:off x="452063" y="113016"/>
            <a:ext cx="11322121" cy="6124754"/>
          </a:xfrm>
          <a:prstGeom prst="rect">
            <a:avLst/>
          </a:prstGeom>
          <a:noFill/>
        </p:spPr>
        <p:txBody>
          <a:bodyPr wrap="square">
            <a:spAutoFit/>
          </a:bodyPr>
          <a:lstStyle/>
          <a:p>
            <a:pPr algn="l"/>
            <a:r>
              <a:rPr lang="en-IN" sz="2800" b="1" i="0" u="none" strike="noStrike" baseline="0" dirty="0">
                <a:latin typeface="Times New Roman" panose="02020603050405020304" pitchFamily="18" charset="0"/>
                <a:cs typeface="Times New Roman" panose="02020603050405020304" pitchFamily="18" charset="0"/>
              </a:rPr>
              <a:t>Assumption of t-distribution:</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The population from which the sample is drawn is normal.</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The sample is random and size </a:t>
            </a:r>
            <a:r>
              <a:rPr lang="en-US" sz="2800" b="0" i="1" u="none" strike="noStrike" baseline="0" dirty="0">
                <a:latin typeface="Times New Roman" panose="02020603050405020304" pitchFamily="18" charset="0"/>
                <a:cs typeface="Times New Roman" panose="02020603050405020304" pitchFamily="18" charset="0"/>
              </a:rPr>
              <a:t>n ≤ 30</a:t>
            </a:r>
            <a:r>
              <a:rPr lang="en-US" sz="2800" b="0" i="0" u="none" strike="noStrike" baseline="0" dirty="0">
                <a:latin typeface="Times New Roman" panose="02020603050405020304" pitchFamily="18" charset="0"/>
                <a:cs typeface="Times New Roman" panose="02020603050405020304" pitchFamily="18" charset="0"/>
              </a:rPr>
              <a:t>.</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The population S.D. σ is not known.</a:t>
            </a:r>
          </a:p>
          <a:p>
            <a:pPr algn="l"/>
            <a:endParaRPr lang="en-US" sz="2800" b="0" i="0" u="none" strike="noStrike" baseline="0" dirty="0">
              <a:latin typeface="Times New Roman" panose="02020603050405020304" pitchFamily="18" charset="0"/>
              <a:cs typeface="Times New Roman" panose="02020603050405020304" pitchFamily="18" charset="0"/>
            </a:endParaRPr>
          </a:p>
          <a:p>
            <a:pPr algn="l"/>
            <a:r>
              <a:rPr lang="en-IN" sz="2800" b="1" i="0" u="none" strike="noStrike" baseline="0" dirty="0">
                <a:latin typeface="Times New Roman" panose="02020603050405020304" pitchFamily="18" charset="0"/>
                <a:cs typeface="Times New Roman" panose="02020603050405020304" pitchFamily="18" charset="0"/>
              </a:rPr>
              <a:t>Properties of t-distribution:</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 The probability curve of t-distribution is symmetrical.</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 The tails of the curve are asymptotic to x-axis.</a:t>
            </a:r>
          </a:p>
          <a:p>
            <a:pPr marL="514350" indent="-514350" algn="l">
              <a:buFont typeface="+mj-lt"/>
              <a:buAutoNum type="arabicPeriod"/>
            </a:pPr>
            <a:r>
              <a:rPr lang="en-IN" sz="2800" b="0" i="0" u="none" strike="noStrike" baseline="0" dirty="0">
                <a:latin typeface="Times New Roman" panose="02020603050405020304" pitchFamily="18" charset="0"/>
                <a:cs typeface="Times New Roman" panose="02020603050405020304" pitchFamily="18" charset="0"/>
              </a:rPr>
              <a:t> When n→ ∞, t- distribution tends to normal distribution.</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 The form of the t-</a:t>
            </a:r>
            <a:r>
              <a:rPr lang="en-IN" sz="2800" b="0" i="0" u="none" strike="noStrike" baseline="0" dirty="0">
                <a:latin typeface="Times New Roman" panose="02020603050405020304" pitchFamily="18" charset="0"/>
                <a:cs typeface="Times New Roman" panose="02020603050405020304" pitchFamily="18" charset="0"/>
              </a:rPr>
              <a:t> distribution </a:t>
            </a:r>
            <a:r>
              <a:rPr lang="en-US" sz="2800" b="0"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err="1">
                <a:latin typeface="Times New Roman" panose="02020603050405020304" pitchFamily="18" charset="0"/>
                <a:cs typeface="Times New Roman" panose="02020603050405020304" pitchFamily="18" charset="0"/>
              </a:rPr>
              <a:t>aries</a:t>
            </a:r>
            <a:r>
              <a:rPr lang="en-US" sz="2800" b="0" i="0" u="none" strike="noStrike" baseline="0" dirty="0">
                <a:latin typeface="Times New Roman" panose="02020603050405020304" pitchFamily="18" charset="0"/>
                <a:cs typeface="Times New Roman" panose="02020603050405020304" pitchFamily="18" charset="0"/>
              </a:rPr>
              <a:t> with the degrees of freedom.</a:t>
            </a:r>
          </a:p>
          <a:p>
            <a:pPr algn="l"/>
            <a:endParaRPr lang="en-US" sz="2800" dirty="0">
              <a:latin typeface="Times New Roman" panose="02020603050405020304" pitchFamily="18" charset="0"/>
              <a:cs typeface="Times New Roman" panose="02020603050405020304" pitchFamily="18" charset="0"/>
            </a:endParaRPr>
          </a:p>
          <a:p>
            <a:pPr algn="l"/>
            <a:r>
              <a:rPr lang="en-US" sz="2800" b="1" i="0" u="none" strike="noStrike" baseline="0" dirty="0">
                <a:latin typeface="Times New Roman" panose="02020603050405020304" pitchFamily="18" charset="0"/>
                <a:cs typeface="Times New Roman" panose="02020603050405020304" pitchFamily="18" charset="0"/>
              </a:rPr>
              <a:t>Application of t- distribution: </a:t>
            </a:r>
            <a:r>
              <a:rPr lang="en-US" sz="2800" b="0" i="0" u="none" strike="noStrike" baseline="0" dirty="0">
                <a:latin typeface="Times New Roman" panose="02020603050405020304" pitchFamily="18" charset="0"/>
                <a:cs typeface="Times New Roman" panose="02020603050405020304" pitchFamily="18" charset="0"/>
              </a:rPr>
              <a:t>The t- distribution is used</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 To test significance of the mean of sample.</a:t>
            </a:r>
          </a:p>
          <a:p>
            <a:pPr marL="514350" indent="-514350" algn="l">
              <a:buFont typeface="+mj-lt"/>
              <a:buAutoNum type="arabicPeriod"/>
            </a:pPr>
            <a:r>
              <a:rPr lang="en-US" sz="2800" b="0" i="0" u="none" strike="noStrike" baseline="0" dirty="0">
                <a:latin typeface="Times New Roman" panose="02020603050405020304" pitchFamily="18" charset="0"/>
                <a:cs typeface="Times New Roman" panose="02020603050405020304" pitchFamily="18" charset="0"/>
              </a:rPr>
              <a:t> To test the difference between two means or to compare two samples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05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7FD390-257F-3526-9541-DDD7C692C90E}"/>
                  </a:ext>
                </a:extLst>
              </p:cNvPr>
              <p:cNvSpPr txBox="1"/>
              <p:nvPr/>
            </p:nvSpPr>
            <p:spPr>
              <a:xfrm>
                <a:off x="164387" y="893852"/>
                <a:ext cx="11618539" cy="2938433"/>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Chi-square distribution:</a:t>
                </a:r>
              </a:p>
              <a:p>
                <a:r>
                  <a:rPr lang="en-US" sz="2800" dirty="0">
                    <a:latin typeface="Times New Roman" panose="02020603050405020304" pitchFamily="18" charset="0"/>
                    <a:cs typeface="Times New Roman" panose="02020603050405020304" pitchFamily="18" charset="0"/>
                  </a:rPr>
                  <a:t>The pdf of Chi-square distribution</a:t>
                </a:r>
                <a:r>
                  <a:rPr lang="en-IN" sz="2800" dirty="0">
                    <a:latin typeface="Times New Roman" panose="02020603050405020304" pitchFamily="18" charset="0"/>
                    <a:cs typeface="Times New Roman" panose="02020603050405020304" pitchFamily="18" charset="0"/>
                  </a:rPr>
                  <a:t> is</a:t>
                </a:r>
              </a:p>
              <a:p>
                <a:pPr algn="ctr"/>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𝜈</m:t>
                                </m:r>
                              </m:num>
                              <m:den>
                                <m:r>
                                  <a:rPr lang="en-US" sz="2800" b="0" i="1" smtClean="0">
                                    <a:latin typeface="Cambria Math" panose="02040503050406030204" pitchFamily="18" charset="0"/>
                                  </a:rPr>
                                  <m:t>2</m:t>
                                </m:r>
                              </m:den>
                            </m:f>
                          </m:sup>
                        </m:sSup>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𝜈</m:t>
                                </m:r>
                              </m:num>
                              <m:den>
                                <m:r>
                                  <a:rPr lang="en-US" sz="2800" b="0" i="1" smtClean="0">
                                    <a:latin typeface="Cambria Math" panose="02040503050406030204" pitchFamily="18" charset="0"/>
                                  </a:rPr>
                                  <m:t>2</m:t>
                                </m:r>
                              </m:den>
                            </m:f>
                          </m:e>
                        </m:rad>
                      </m:den>
                    </m:f>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e>
                        </m:d>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𝜈</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−1</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r>
                          <a:rPr lang="en-US" sz="2800" b="0" i="1" smtClean="0">
                            <a:latin typeface="Cambria Math" panose="02040503050406030204" pitchFamily="18" charset="0"/>
                          </a:rPr>
                          <m:t> </m:t>
                        </m:r>
                      </m:sup>
                    </m:sSup>
                  </m:oMath>
                </a14:m>
                <a:endParaRPr lang="en-US" sz="2800" dirty="0">
                  <a:latin typeface="Times New Roman" panose="02020603050405020304" pitchFamily="18" charset="0"/>
                  <a:cs typeface="Times New Roman" panose="02020603050405020304" pitchFamily="18" charset="0"/>
                </a:endParaRPr>
              </a:p>
              <a:p>
                <a14:m>
                  <m:oMath xmlns:m="http://schemas.openxmlformats.org/officeDocument/2006/math">
                    <m:r>
                      <a:rPr lang="en-US" sz="2800" b="0" i="1" smtClean="0">
                        <a:latin typeface="Cambria Math" panose="02040503050406030204" pitchFamily="18" charset="0"/>
                      </a:rPr>
                      <m:t>0&lt;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&lt;∞</m:t>
                    </m:r>
                  </m:oMath>
                </a14:m>
                <a:r>
                  <a:rPr lang="en-US" sz="2800" dirty="0">
                    <a:latin typeface="Times New Roman" panose="02020603050405020304" pitchFamily="18" charset="0"/>
                    <a:cs typeface="Times New Roman" panose="02020603050405020304" pitchFamily="18" charset="0"/>
                  </a:rPr>
                  <a:t> where </a:t>
                </a:r>
                <a14:m>
                  <m:oMath xmlns:m="http://schemas.openxmlformats.org/officeDocument/2006/math">
                    <m:r>
                      <a:rPr lang="en-US" sz="2800" b="0" i="1" smtClean="0">
                        <a:latin typeface="Cambria Math" panose="02040503050406030204" pitchFamily="18" charset="0"/>
                      </a:rPr>
                      <m:t>𝜈</m:t>
                    </m:r>
                  </m:oMath>
                </a14:m>
                <a:r>
                  <a:rPr lang="en-US" sz="2800" dirty="0">
                    <a:latin typeface="Times New Roman" panose="02020603050405020304" pitchFamily="18" charset="0"/>
                    <a:cs typeface="Times New Roman" panose="02020603050405020304" pitchFamily="18" charset="0"/>
                  </a:rPr>
                  <a:t> is the number of degrees of freedom</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B07FD390-257F-3526-9541-DDD7C692C90E}"/>
                  </a:ext>
                </a:extLst>
              </p:cNvPr>
              <p:cNvSpPr txBox="1">
                <a:spLocks noRot="1" noChangeAspect="1" noMove="1" noResize="1" noEditPoints="1" noAdjustHandles="1" noChangeArrowheads="1" noChangeShapeType="1" noTextEdit="1"/>
              </p:cNvSpPr>
              <p:nvPr/>
            </p:nvSpPr>
            <p:spPr>
              <a:xfrm>
                <a:off x="164387" y="893852"/>
                <a:ext cx="11618539" cy="2938433"/>
              </a:xfrm>
              <a:prstGeom prst="rect">
                <a:avLst/>
              </a:prstGeom>
              <a:blipFill>
                <a:blip r:embed="rId2"/>
                <a:stretch>
                  <a:fillRect l="-1102" t="-2282"/>
                </a:stretch>
              </a:blipFill>
            </p:spPr>
            <p:txBody>
              <a:bodyPr/>
              <a:lstStyle/>
              <a:p>
                <a:r>
                  <a:rPr lang="en-IN">
                    <a:noFill/>
                  </a:rPr>
                  <a:t> </a:t>
                </a:r>
              </a:p>
            </p:txBody>
          </p:sp>
        </mc:Fallback>
      </mc:AlternateContent>
    </p:spTree>
    <p:extLst>
      <p:ext uri="{BB962C8B-B14F-4D97-AF65-F5344CB8AC3E}">
        <p14:creationId xmlns:p14="http://schemas.microsoft.com/office/powerpoint/2010/main" val="1389061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816CF4-2005-8B34-A2CC-64A3E317D174}"/>
                  </a:ext>
                </a:extLst>
              </p:cNvPr>
              <p:cNvSpPr txBox="1"/>
              <p:nvPr/>
            </p:nvSpPr>
            <p:spPr>
              <a:xfrm>
                <a:off x="380144" y="328773"/>
                <a:ext cx="11013896"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Properties</a:t>
                </a:r>
                <a:r>
                  <a:rPr lang="en-US" sz="2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As </a:t>
                </a:r>
                <a14:m>
                  <m:oMath xmlns:m="http://schemas.openxmlformats.org/officeDocument/2006/math">
                    <m:r>
                      <a:rPr lang="en-US" sz="2800" b="0" i="1" smtClean="0">
                        <a:latin typeface="Cambria Math" panose="02040503050406030204" pitchFamily="18" charset="0"/>
                      </a:rPr>
                      <m:t>𝜈</m:t>
                    </m:r>
                  </m:oMath>
                </a14:m>
                <a:r>
                  <a:rPr lang="en-US" sz="2800" dirty="0">
                    <a:latin typeface="Times New Roman" panose="02020603050405020304" pitchFamily="18" charset="0"/>
                    <a:cs typeface="Times New Roman" panose="02020603050405020304" pitchFamily="18" charset="0"/>
                  </a:rPr>
                  <a:t> becomes smaller and smaller the curve is skewed more and more to the right.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As </a:t>
                </a:r>
                <a14:m>
                  <m:oMath xmlns:m="http://schemas.openxmlformats.org/officeDocument/2006/math">
                    <m:r>
                      <a:rPr lang="en-US" sz="2800" b="0" i="1" smtClean="0">
                        <a:latin typeface="Cambria Math" panose="02040503050406030204" pitchFamily="18" charset="0"/>
                      </a:rPr>
                      <m:t>𝜈</m:t>
                    </m:r>
                  </m:oMath>
                </a14:m>
                <a:r>
                  <a:rPr lang="en-US" sz="2800" dirty="0">
                    <a:latin typeface="Times New Roman" panose="02020603050405020304" pitchFamily="18" charset="0"/>
                    <a:cs typeface="Times New Roman" panose="02020603050405020304" pitchFamily="18" charset="0"/>
                  </a:rPr>
                  <a:t> the curve becomes more and more symmetrical.</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mean and variance of the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oMath>
                </a14:m>
                <a:r>
                  <a:rPr lang="en-US" sz="2800" dirty="0">
                    <a:latin typeface="Times New Roman" panose="02020603050405020304" pitchFamily="18" charset="0"/>
                    <a:cs typeface="Times New Roman" panose="02020603050405020304" pitchFamily="18" charset="0"/>
                  </a:rPr>
                  <a:t> distribution  are </a:t>
                </a:r>
                <a14:m>
                  <m:oMath xmlns:m="http://schemas.openxmlformats.org/officeDocument/2006/math">
                    <m:r>
                      <a:rPr lang="en-US" sz="2800" b="0" i="1" smtClean="0">
                        <a:latin typeface="Cambria Math" panose="02040503050406030204" pitchFamily="18" charset="0"/>
                      </a:rPr>
                      <m:t>𝜈</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𝜈</m:t>
                    </m:r>
                  </m:oMath>
                </a14:m>
                <a:r>
                  <a:rPr lang="en-US" sz="2800" dirty="0">
                    <a:latin typeface="Times New Roman" panose="02020603050405020304" pitchFamily="18" charset="0"/>
                    <a:cs typeface="Times New Roman" panose="02020603050405020304" pitchFamily="18" charset="0"/>
                  </a:rPr>
                  <a:t> respectively.</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As </a:t>
                </a:r>
                <a14:m>
                  <m:oMath xmlns:m="http://schemas.openxmlformats.org/officeDocument/2006/math">
                    <m:r>
                      <a:rPr lang="en-US" sz="2800" b="0" i="1" smtClean="0">
                        <a:latin typeface="Cambria Math" panose="02040503050406030204" pitchFamily="18" charset="0"/>
                      </a:rPr>
                      <m:t>𝑛</m:t>
                    </m:r>
                  </m:oMath>
                </a14:m>
                <a:r>
                  <a:rPr lang="en-US" sz="2800" dirty="0">
                    <a:latin typeface="Times New Roman" panose="02020603050405020304" pitchFamily="18" charset="0"/>
                    <a:cs typeface="Times New Roman" panose="02020603050405020304" pitchFamily="18" charset="0"/>
                  </a:rPr>
                  <a:t> tends to </a:t>
                </a:r>
                <a14:m>
                  <m:oMath xmlns:m="http://schemas.openxmlformats.org/officeDocument/2006/math">
                    <m:r>
                      <a:rPr lang="en-US" sz="2800" b="0" i="1" smtClean="0">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the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𝜒</m:t>
                        </m:r>
                      </m:e>
                      <m:sup>
                        <m:r>
                          <a:rPr lang="en-US" sz="2800" i="1">
                            <a:latin typeface="Cambria Math" panose="02040503050406030204" pitchFamily="18" charset="0"/>
                          </a:rPr>
                          <m:t>2</m:t>
                        </m:r>
                      </m:sup>
                    </m:sSup>
                  </m:oMath>
                </a14:m>
                <a:r>
                  <a:rPr lang="en-US" sz="2800" dirty="0">
                    <a:latin typeface="Times New Roman" panose="02020603050405020304" pitchFamily="18" charset="0"/>
                    <a:cs typeface="Times New Roman" panose="02020603050405020304" pitchFamily="18" charset="0"/>
                  </a:rPr>
                  <a:t> distribution becomes the normal distribution.</a:t>
                </a:r>
              </a:p>
              <a:p>
                <a:pPr marL="742950" lvl="1"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2B816CF4-2005-8B34-A2CC-64A3E317D174}"/>
                  </a:ext>
                </a:extLst>
              </p:cNvPr>
              <p:cNvSpPr txBox="1">
                <a:spLocks noRot="1" noChangeAspect="1" noMove="1" noResize="1" noEditPoints="1" noAdjustHandles="1" noChangeArrowheads="1" noChangeShapeType="1" noTextEdit="1"/>
              </p:cNvSpPr>
              <p:nvPr/>
            </p:nvSpPr>
            <p:spPr>
              <a:xfrm>
                <a:off x="380144" y="328773"/>
                <a:ext cx="11013896" cy="3970318"/>
              </a:xfrm>
              <a:prstGeom prst="rect">
                <a:avLst/>
              </a:prstGeom>
              <a:blipFill>
                <a:blip r:embed="rId2"/>
                <a:stretch>
                  <a:fillRect l="-1107" t="-1690" r="-27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AE2C66F-6F6A-6F3C-99C4-60F226E5C8C9}"/>
              </a:ext>
            </a:extLst>
          </p:cNvPr>
          <p:cNvPicPr>
            <a:picLocks noChangeAspect="1"/>
          </p:cNvPicPr>
          <p:nvPr/>
        </p:nvPicPr>
        <p:blipFill>
          <a:blip r:embed="rId3"/>
          <a:stretch>
            <a:fillRect/>
          </a:stretch>
        </p:blipFill>
        <p:spPr>
          <a:xfrm>
            <a:off x="711271" y="3088308"/>
            <a:ext cx="6028576" cy="3172935"/>
          </a:xfrm>
          <a:prstGeom prst="rect">
            <a:avLst/>
          </a:prstGeom>
        </p:spPr>
      </p:pic>
    </p:spTree>
    <p:extLst>
      <p:ext uri="{BB962C8B-B14F-4D97-AF65-F5344CB8AC3E}">
        <p14:creationId xmlns:p14="http://schemas.microsoft.com/office/powerpoint/2010/main" val="311505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C5E246-8D3C-AC7F-7BD0-B400E9112574}"/>
                  </a:ext>
                </a:extLst>
              </p:cNvPr>
              <p:cNvSpPr txBox="1"/>
              <p:nvPr/>
            </p:nvSpPr>
            <p:spPr>
              <a:xfrm>
                <a:off x="554805" y="174661"/>
                <a:ext cx="11198832" cy="644894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Chi-square (</a:t>
                </a:r>
                <a14:m>
                  <m:oMath xmlns:m="http://schemas.openxmlformats.org/officeDocument/2006/math">
                    <m:sSup>
                      <m:sSupPr>
                        <m:ctrlPr>
                          <a:rPr lang="en-IN" sz="2800" b="1" i="1" smtClean="0">
                            <a:latin typeface="Cambria Math" panose="02040503050406030204" pitchFamily="18" charset="0"/>
                          </a:rPr>
                        </m:ctrlPr>
                      </m:sSupPr>
                      <m:e>
                        <m:r>
                          <a:rPr lang="en-IN" sz="2800" b="1" i="1" smtClean="0">
                            <a:latin typeface="Cambria Math" panose="02040503050406030204" pitchFamily="18" charset="0"/>
                          </a:rPr>
                          <m:t>𝝌</m:t>
                        </m:r>
                      </m:e>
                      <m:sup>
                        <m:r>
                          <a:rPr lang="en-IN" sz="2800" b="1" i="1" smtClean="0">
                            <a:latin typeface="Cambria Math" panose="02040503050406030204" pitchFamily="18" charset="0"/>
                          </a:rPr>
                          <m:t>𝟐</m:t>
                        </m:r>
                      </m:sup>
                    </m:sSup>
                  </m:oMath>
                </a14:m>
                <a:r>
                  <a:rPr lang="el-GR" sz="2800" b="1" dirty="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test </a:t>
                </a:r>
                <a:r>
                  <a:rPr lang="en-IN" sz="2800" b="1" dirty="0">
                    <a:latin typeface="Times New Roman" panose="02020603050405020304" pitchFamily="18" charset="0"/>
                    <a:cs typeface="Times New Roman" panose="02020603050405020304" pitchFamily="18" charset="0"/>
                  </a:rPr>
                  <a:t>of goodness of fit :</a:t>
                </a:r>
              </a:p>
              <a:p>
                <a:pPr algn="l"/>
                <a:r>
                  <a:rPr lang="en-US" sz="2800" i="0" u="none" strike="noStrike" baseline="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IN" sz="280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𝑂</m:t>
                        </m:r>
                      </m:e>
                      <m:sub>
                        <m:r>
                          <a:rPr lang="en-US" sz="2800" b="0" i="1" u="none" strike="noStrike" baseline="0" dirty="0" smtClean="0">
                            <a:latin typeface="Cambria Math" panose="02040503050406030204" pitchFamily="18" charset="0"/>
                          </a:rPr>
                          <m:t>𝑖</m:t>
                        </m:r>
                      </m:sub>
                    </m:sSub>
                    <m:r>
                      <a:rPr lang="en-US" sz="2800" b="0" i="1" u="none" strike="noStrike" baseline="0" dirty="0" smtClean="0">
                        <a:latin typeface="Cambria Math" panose="02040503050406030204" pitchFamily="18" charset="0"/>
                      </a:rPr>
                      <m:t> (</m:t>
                    </m:r>
                    <m:r>
                      <a:rPr lang="en-US" sz="2800" b="0" i="1" u="none" strike="noStrike" baseline="0" dirty="0" err="1" smtClean="0">
                        <a:latin typeface="Cambria Math" panose="02040503050406030204" pitchFamily="18" charset="0"/>
                      </a:rPr>
                      <m:t>𝑖</m:t>
                    </m:r>
                    <m:r>
                      <a:rPr lang="en-US" sz="2800" b="0" i="1" u="none" strike="noStrike" baseline="0" dirty="0" smtClean="0">
                        <a:latin typeface="Cambria Math" panose="02040503050406030204" pitchFamily="18" charset="0"/>
                      </a:rPr>
                      <m:t> = 1, 2, . . . , </m:t>
                    </m:r>
                    <m:r>
                      <a:rPr lang="en-US" sz="2800" b="0" i="1" u="none" strike="noStrike" baseline="0" dirty="0" smtClean="0">
                        <a:latin typeface="Cambria Math" panose="02040503050406030204" pitchFamily="18" charset="0"/>
                      </a:rPr>
                      <m:t>𝑛</m:t>
                    </m:r>
                    <m:r>
                      <a:rPr lang="en-US" sz="2800" b="0" i="1" u="none" strike="noStrike" baseline="0" dirty="0" smtClean="0">
                        <a:latin typeface="Cambria Math" panose="02040503050406030204" pitchFamily="18" charset="0"/>
                      </a:rPr>
                      <m:t>) </m:t>
                    </m:r>
                  </m:oMath>
                </a14:m>
                <a:r>
                  <a:rPr lang="en-US" sz="2800" i="0" u="none" strike="noStrike" baseline="0" dirty="0">
                    <a:latin typeface="Times New Roman" panose="02020603050405020304" pitchFamily="18" charset="0"/>
                    <a:cs typeface="Times New Roman" panose="02020603050405020304" pitchFamily="18" charset="0"/>
                  </a:rPr>
                  <a:t>is a set of observed (experimental) frequencies and </a:t>
                </a:r>
                <a14:m>
                  <m:oMath xmlns:m="http://schemas.openxmlformats.org/officeDocument/2006/math">
                    <m:sSub>
                      <m:sSubPr>
                        <m:ctrlPr>
                          <a:rPr lang="en-IN" sz="280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𝐸</m:t>
                        </m:r>
                      </m:e>
                      <m:sub>
                        <m:r>
                          <a:rPr lang="en-US" sz="2800" b="0" i="1" u="none" strike="noStrike" baseline="0" dirty="0" smtClean="0">
                            <a:latin typeface="Cambria Math" panose="02040503050406030204" pitchFamily="18" charset="0"/>
                          </a:rPr>
                          <m:t>𝑖</m:t>
                        </m:r>
                      </m:sub>
                    </m:sSub>
                    <m:r>
                      <a:rPr lang="en-US" sz="2800" b="0" i="1" u="none" strike="noStrike" baseline="0" dirty="0" smtClean="0">
                        <a:latin typeface="Cambria Math" panose="02040503050406030204" pitchFamily="18" charset="0"/>
                      </a:rPr>
                      <m:t> (</m:t>
                    </m:r>
                    <m:r>
                      <a:rPr lang="en-US" sz="2800" b="0" i="1" u="none" strike="noStrike" baseline="0" dirty="0" err="1" smtClean="0">
                        <a:latin typeface="Cambria Math" panose="02040503050406030204" pitchFamily="18" charset="0"/>
                      </a:rPr>
                      <m:t>𝑖</m:t>
                    </m:r>
                    <m:r>
                      <a:rPr lang="en-US" sz="2800" b="0" i="1" u="none" strike="noStrike" baseline="0" dirty="0" smtClean="0">
                        <a:latin typeface="Cambria Math" panose="02040503050406030204" pitchFamily="18" charset="0"/>
                      </a:rPr>
                      <m:t> = 1, 2, . . . , </m:t>
                    </m:r>
                    <m:r>
                      <a:rPr lang="en-US" sz="2800" b="0" i="1" u="none" strike="noStrike" baseline="0" dirty="0" smtClean="0">
                        <a:latin typeface="Cambria Math" panose="02040503050406030204" pitchFamily="18" charset="0"/>
                      </a:rPr>
                      <m:t>𝑛</m:t>
                    </m:r>
                    <m:r>
                      <a:rPr lang="en-US" sz="2800" b="0" i="1" u="none" strike="noStrike" baseline="0" dirty="0" smtClean="0">
                        <a:latin typeface="Cambria Math" panose="02040503050406030204" pitchFamily="18" charset="0"/>
                      </a:rPr>
                      <m:t>)</m:t>
                    </m:r>
                  </m:oMath>
                </a14:m>
                <a:r>
                  <a:rPr lang="en-US" sz="2800" i="0" u="none" strike="noStrike" baseline="0" dirty="0">
                    <a:latin typeface="Times New Roman" panose="02020603050405020304" pitchFamily="18" charset="0"/>
                    <a:cs typeface="Times New Roman" panose="02020603050405020304" pitchFamily="18" charset="0"/>
                  </a:rPr>
                  <a:t> is the corresponding set of expected (theoretical or hypothetical) frequencies, then </a:t>
                </a:r>
                <a14:m>
                  <m:oMath xmlns:m="http://schemas.openxmlformats.org/officeDocument/2006/math">
                    <m:sSup>
                      <m:sSupPr>
                        <m:ctrlPr>
                          <a:rPr lang="en-IN" sz="2800" i="1" smtClean="0">
                            <a:latin typeface="Cambria Math" panose="02040503050406030204" pitchFamily="18" charset="0"/>
                          </a:rPr>
                        </m:ctrlPr>
                      </m:sSupPr>
                      <m:e>
                        <m:r>
                          <a:rPr lang="en-IN" sz="2800" b="0" i="1" smtClean="0">
                            <a:latin typeface="Cambria Math" panose="02040503050406030204" pitchFamily="18" charset="0"/>
                          </a:rPr>
                          <m:t>𝜒</m:t>
                        </m:r>
                      </m:e>
                      <m:sup>
                        <m:r>
                          <a:rPr lang="en-IN" sz="2800" b="0" i="1" smtClean="0">
                            <a:latin typeface="Cambria Math" panose="02040503050406030204" pitchFamily="18" charset="0"/>
                          </a:rPr>
                          <m:t>2</m:t>
                        </m:r>
                      </m:sup>
                    </m:sSup>
                  </m:oMath>
                </a14:m>
                <a:r>
                  <a:rPr lang="en-US" sz="2800" i="0" u="none" strike="noStrike" baseline="0" dirty="0">
                    <a:latin typeface="Times New Roman" panose="02020603050405020304" pitchFamily="18" charset="0"/>
                    <a:cs typeface="Times New Roman" panose="02020603050405020304" pitchFamily="18" charset="0"/>
                  </a:rPr>
                  <a:t> is defined </a:t>
                </a:r>
                <a:r>
                  <a:rPr lang="en-IN" sz="2800" dirty="0">
                    <a:latin typeface="Times New Roman" panose="02020603050405020304" pitchFamily="18" charset="0"/>
                    <a:cs typeface="Times New Roman" panose="02020603050405020304" pitchFamily="18" charset="0"/>
                  </a:rPr>
                  <a:t>a</a:t>
                </a:r>
                <a:r>
                  <a:rPr lang="en-IN" sz="2800" i="0" u="none" strike="noStrike" baseline="0" dirty="0">
                    <a:latin typeface="Times New Roman" panose="02020603050405020304" pitchFamily="18" charset="0"/>
                    <a:cs typeface="Times New Roman" panose="02020603050405020304" pitchFamily="18" charset="0"/>
                  </a:rPr>
                  <a:t>s</a:t>
                </a:r>
              </a:p>
              <a:p>
                <a:pPr algn="l"/>
                <a14:m>
                  <m:oMathPara xmlns:m="http://schemas.openxmlformats.org/officeDocument/2006/math">
                    <m:oMathParaPr>
                      <m:jc m:val="centerGroup"/>
                    </m:oMathParaPr>
                    <m:oMath xmlns:m="http://schemas.openxmlformats.org/officeDocument/2006/math">
                      <m:sSup>
                        <m:sSupPr>
                          <m:ctrlPr>
                            <a:rPr lang="en-IN" sz="2800" i="1" u="none" strike="noStrike" baseline="0" smtClean="0">
                              <a:latin typeface="Cambria Math" panose="02040503050406030204" pitchFamily="18" charset="0"/>
                            </a:rPr>
                          </m:ctrlPr>
                        </m:sSupPr>
                        <m:e>
                          <m:r>
                            <a:rPr lang="en-IN" sz="2800" b="0" i="1" u="none" strike="noStrike" baseline="0" smtClean="0">
                              <a:latin typeface="Cambria Math" panose="02040503050406030204" pitchFamily="18" charset="0"/>
                            </a:rPr>
                            <m:t>𝜒</m:t>
                          </m:r>
                        </m:e>
                        <m:sup>
                          <m:r>
                            <a:rPr lang="en-IN" sz="2800" b="0" i="1" u="none" strike="noStrike" baseline="0" smtClean="0">
                              <a:latin typeface="Cambria Math" panose="02040503050406030204" pitchFamily="18" charset="0"/>
                            </a:rPr>
                            <m:t>2</m:t>
                          </m:r>
                        </m:sup>
                      </m:sSup>
                      <m:r>
                        <a:rPr lang="en-IN" sz="2800" b="0" i="1" u="none" strike="noStrike" baseline="0" smtClean="0">
                          <a:latin typeface="Cambria Math" panose="02040503050406030204" pitchFamily="18" charset="0"/>
                        </a:rPr>
                        <m:t>=</m:t>
                      </m:r>
                      <m:nary>
                        <m:naryPr>
                          <m:chr m:val="∑"/>
                          <m:ctrlPr>
                            <a:rPr lang="en-IN" sz="2800" i="1" u="none" strike="noStrike" baseline="0" smtClean="0">
                              <a:latin typeface="Cambria Math" panose="02040503050406030204" pitchFamily="18" charset="0"/>
                            </a:rPr>
                          </m:ctrlPr>
                        </m:naryPr>
                        <m:sub>
                          <m:r>
                            <a:rPr lang="en-IN" sz="2800" b="0" i="1" u="none" strike="noStrike" baseline="0" smtClean="0">
                              <a:latin typeface="Cambria Math" panose="02040503050406030204" pitchFamily="18" charset="0"/>
                            </a:rPr>
                            <m:t>𝑖</m:t>
                          </m:r>
                          <m:r>
                            <a:rPr lang="en-IN" sz="2800" b="0" i="1" u="none" strike="noStrike" baseline="0" smtClean="0">
                              <a:latin typeface="Cambria Math" panose="02040503050406030204" pitchFamily="18" charset="0"/>
                            </a:rPr>
                            <m:t>=1</m:t>
                          </m:r>
                        </m:sub>
                        <m:sup>
                          <m:r>
                            <a:rPr lang="en-IN" sz="2800" b="0" i="1" u="none" strike="noStrike" baseline="0" smtClean="0">
                              <a:latin typeface="Cambria Math" panose="02040503050406030204" pitchFamily="18" charset="0"/>
                            </a:rPr>
                            <m:t>𝑛</m:t>
                          </m:r>
                        </m:sup>
                        <m:e>
                          <m:d>
                            <m:dPr>
                              <m:begChr m:val="["/>
                              <m:endChr m:val="]"/>
                              <m:ctrlPr>
                                <a:rPr lang="en-IN" sz="2800" i="1" u="none" strike="noStrike" baseline="0" smtClean="0">
                                  <a:latin typeface="Cambria Math" panose="02040503050406030204" pitchFamily="18" charset="0"/>
                                </a:rPr>
                              </m:ctrlPr>
                            </m:dPr>
                            <m:e>
                              <m:f>
                                <m:fPr>
                                  <m:ctrlPr>
                                    <a:rPr lang="en-IN" sz="2800" i="1" u="none" strike="noStrike" baseline="0" smtClean="0">
                                      <a:latin typeface="Cambria Math" panose="02040503050406030204" pitchFamily="18" charset="0"/>
                                    </a:rPr>
                                  </m:ctrlPr>
                                </m:fPr>
                                <m:num>
                                  <m:sSup>
                                    <m:sSupPr>
                                      <m:ctrlPr>
                                        <a:rPr lang="en-IN" sz="2800" i="1" u="none" strike="noStrike" baseline="0" smtClean="0">
                                          <a:latin typeface="Cambria Math" panose="02040503050406030204" pitchFamily="18" charset="0"/>
                                        </a:rPr>
                                      </m:ctrlPr>
                                    </m:sSupPr>
                                    <m:e>
                                      <m:d>
                                        <m:dPr>
                                          <m:ctrlPr>
                                            <a:rPr lang="en-IN" sz="2800" i="1" u="none" strike="noStrike" baseline="0" smtClean="0">
                                              <a:latin typeface="Cambria Math" panose="02040503050406030204" pitchFamily="18" charset="0"/>
                                            </a:rPr>
                                          </m:ctrlPr>
                                        </m:dPr>
                                        <m:e>
                                          <m:sSub>
                                            <m:sSubPr>
                                              <m:ctrlPr>
                                                <a:rPr lang="en-IN" sz="280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𝑂</m:t>
                                              </m:r>
                                            </m:e>
                                            <m:sub>
                                              <m:r>
                                                <a:rPr lang="en-IN" sz="2800" b="0" i="1" u="none" strike="noStrike" baseline="0" smtClean="0">
                                                  <a:latin typeface="Cambria Math" panose="02040503050406030204" pitchFamily="18" charset="0"/>
                                                </a:rPr>
                                                <m:t>𝑖</m:t>
                                              </m:r>
                                            </m:sub>
                                          </m:sSub>
                                          <m:r>
                                            <a:rPr lang="en-IN" sz="2800" b="0" i="1" u="none" strike="noStrike" baseline="0" smtClean="0">
                                              <a:latin typeface="Cambria Math" panose="02040503050406030204" pitchFamily="18" charset="0"/>
                                            </a:rPr>
                                            <m:t>−</m:t>
                                          </m:r>
                                          <m:sSub>
                                            <m:sSubPr>
                                              <m:ctrlPr>
                                                <a:rPr lang="en-IN" sz="280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𝐸</m:t>
                                              </m:r>
                                            </m:e>
                                            <m:sub>
                                              <m:r>
                                                <a:rPr lang="en-IN" sz="2800" b="0" i="1" u="none" strike="noStrike" baseline="0" smtClean="0">
                                                  <a:latin typeface="Cambria Math" panose="02040503050406030204" pitchFamily="18" charset="0"/>
                                                </a:rPr>
                                                <m:t>𝑖</m:t>
                                              </m:r>
                                            </m:sub>
                                          </m:sSub>
                                        </m:e>
                                      </m:d>
                                    </m:e>
                                    <m:sup>
                                      <m:r>
                                        <a:rPr lang="en-IN" sz="2800" b="0" i="1" u="none" strike="noStrike" baseline="0" smtClean="0">
                                          <a:latin typeface="Cambria Math" panose="02040503050406030204" pitchFamily="18" charset="0"/>
                                        </a:rPr>
                                        <m:t>2</m:t>
                                      </m:r>
                                    </m:sup>
                                  </m:sSup>
                                </m:num>
                                <m:den>
                                  <m:sSub>
                                    <m:sSubPr>
                                      <m:ctrlPr>
                                        <a:rPr lang="en-IN" sz="280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𝐸</m:t>
                                      </m:r>
                                    </m:e>
                                    <m:sub>
                                      <m:r>
                                        <a:rPr lang="en-IN" sz="2800" b="0" i="1" u="none" strike="noStrike" baseline="0" smtClean="0">
                                          <a:latin typeface="Cambria Math" panose="02040503050406030204" pitchFamily="18" charset="0"/>
                                        </a:rPr>
                                        <m:t>𝑖</m:t>
                                      </m:r>
                                    </m:sub>
                                  </m:sSub>
                                </m:den>
                              </m:f>
                            </m:e>
                          </m:d>
                        </m:e>
                      </m:nary>
                    </m:oMath>
                  </m:oMathPara>
                </a14:m>
                <a:endParaRPr lang="en-IN" sz="2800" i="0" u="none" strike="noStrike" baseline="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IN" sz="2800" i="1" u="none" strike="noStrike" baseline="0" smtClean="0">
                            <a:latin typeface="Cambria Math" panose="02040503050406030204" pitchFamily="18" charset="0"/>
                          </a:rPr>
                        </m:ctrlPr>
                      </m:sSubPr>
                      <m:e>
                        <m:r>
                          <a:rPr lang="en-IN" sz="2800" b="0" i="1" u="none" strike="noStrike" baseline="0" smtClean="0">
                            <a:latin typeface="Cambria Math" panose="02040503050406030204" pitchFamily="18" charset="0"/>
                          </a:rPr>
                          <m:t>𝑂</m:t>
                        </m:r>
                      </m:e>
                      <m:sub>
                        <m:r>
                          <a:rPr lang="en-IN" sz="2800" b="0" i="1" u="none" strike="noStrike" baseline="0" smtClean="0">
                            <a:latin typeface="Cambria Math" panose="02040503050406030204" pitchFamily="18" charset="0"/>
                          </a:rPr>
                          <m:t>𝑖</m:t>
                        </m:r>
                      </m:sub>
                    </m:sSub>
                    <m:r>
                      <a:rPr lang="en-IN" sz="2800" b="0" i="1" u="none" strike="noStrike" baseline="0" smtClean="0">
                        <a:latin typeface="Cambria Math" panose="02040503050406030204" pitchFamily="18" charset="0"/>
                      </a:rPr>
                      <m:t>=</m:t>
                    </m:r>
                    <m:sSub>
                      <m:sSubPr>
                        <m:ctrlPr>
                          <a:rPr lang="en-IN" sz="2800" i="1">
                            <a:latin typeface="Cambria Math" panose="02040503050406030204" pitchFamily="18" charset="0"/>
                          </a:rPr>
                        </m:ctrlPr>
                      </m:sSubPr>
                      <m:e>
                        <m:r>
                          <a:rPr lang="en-IN" sz="2800" b="0" i="1">
                            <a:latin typeface="Cambria Math" panose="02040503050406030204" pitchFamily="18" charset="0"/>
                          </a:rPr>
                          <m:t>𝐸</m:t>
                        </m:r>
                      </m:e>
                      <m:sub>
                        <m:r>
                          <a:rPr lang="en-IN" sz="2800" b="0" i="1">
                            <a:latin typeface="Cambria Math" panose="02040503050406030204" pitchFamily="18" charset="0"/>
                          </a:rPr>
                          <m:t>𝑖</m:t>
                        </m:r>
                      </m:sub>
                    </m:sSub>
                    <m:r>
                      <a:rPr lang="en-IN" sz="2800" b="0" i="0" smtClean="0">
                        <a:latin typeface="Cambria Math" panose="02040503050406030204" pitchFamily="18" charset="0"/>
                      </a:rPr>
                      <m:t>=</m:t>
                    </m:r>
                    <m:r>
                      <a:rPr lang="en-IN" sz="2800" b="0" i="1" dirty="0" smtClean="0">
                        <a:latin typeface="Cambria Math" panose="02040503050406030204" pitchFamily="18" charset="0"/>
                      </a:rPr>
                      <m:t>𝑁</m:t>
                    </m:r>
                  </m:oMath>
                </a14:m>
                <a:r>
                  <a:rPr lang="en-IN" sz="2800" i="0" u="none" strike="noStrike" baseline="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(total frequency) and degrees of freedom (</a:t>
                </a:r>
                <a:r>
                  <a:rPr lang="en-US" sz="2800" i="1" dirty="0" err="1">
                    <a:latin typeface="Times New Roman" panose="02020603050405020304" pitchFamily="18" charset="0"/>
                    <a:cs typeface="Times New Roman" panose="02020603050405020304" pitchFamily="18" charset="0"/>
                  </a:rPr>
                  <a:t>d.f.</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n – </a:t>
                </a:r>
                <a:r>
                  <a:rPr lang="en-US" sz="2800" dirty="0">
                    <a:latin typeface="Times New Roman" panose="02020603050405020304" pitchFamily="18" charset="0"/>
                    <a:cs typeface="Times New Roman" panose="02020603050405020304" pitchFamily="18" charset="0"/>
                  </a:rPr>
                  <a:t>1).</a:t>
                </a:r>
              </a:p>
              <a:p>
                <a:endParaRPr lang="en-US" sz="2800" i="0" u="none" strike="noStrike" baseline="0" dirty="0">
                  <a:latin typeface="Times New Roman" panose="02020603050405020304" pitchFamily="18" charset="0"/>
                  <a:cs typeface="Times New Roman" panose="02020603050405020304" pitchFamily="18" charset="0"/>
                </a:endParaRPr>
              </a:p>
              <a:p>
                <a:r>
                  <a:rPr lang="en-US" sz="2800" b="1" i="0" u="none" strike="noStrike" baseline="0" dirty="0">
                    <a:latin typeface="Times New Roman" panose="02020603050405020304" pitchFamily="18" charset="0"/>
                    <a:cs typeface="Times New Roman" panose="02020603050405020304" pitchFamily="18" charset="0"/>
                  </a:rPr>
                  <a:t>Remark:</a:t>
                </a:r>
              </a:p>
              <a:p>
                <a:pPr algn="l"/>
                <a:r>
                  <a:rPr lang="en-US" sz="2800" i="0" u="none" strike="noStrike" baseline="0" dirty="0">
                    <a:latin typeface="Times New Roman" panose="02020603050405020304" pitchFamily="18" charset="0"/>
                    <a:cs typeface="Times New Roman" panose="02020603050405020304" pitchFamily="18" charset="0"/>
                  </a:rPr>
                  <a:t>(</a:t>
                </a:r>
                <a:r>
                  <a:rPr lang="en-US" sz="2800" i="1" u="none" strike="noStrike" baseline="0" dirty="0" err="1">
                    <a:latin typeface="Times New Roman" panose="02020603050405020304" pitchFamily="18" charset="0"/>
                    <a:cs typeface="Times New Roman" panose="02020603050405020304" pitchFamily="18" charset="0"/>
                  </a:rPr>
                  <a:t>i</a:t>
                </a:r>
                <a:r>
                  <a:rPr lang="en-US" sz="2800" i="0" u="none" strike="noStrike" baseline="0" dirty="0">
                    <a:latin typeface="Times New Roman" panose="02020603050405020304" pitchFamily="18" charset="0"/>
                    <a:cs typeface="Times New Roman" panose="02020603050405020304" pitchFamily="18" charset="0"/>
                  </a:rPr>
                  <a:t>) If </a:t>
                </a:r>
                <a14:m>
                  <m:oMath xmlns:m="http://schemas.openxmlformats.org/officeDocument/2006/math">
                    <m:sSup>
                      <m:sSupPr>
                        <m:ctrlPr>
                          <a:rPr lang="en-IN" sz="2800" i="1" smtClean="0">
                            <a:latin typeface="Cambria Math" panose="02040503050406030204" pitchFamily="18" charset="0"/>
                          </a:rPr>
                        </m:ctrlPr>
                      </m:sSupPr>
                      <m:e>
                        <m:r>
                          <a:rPr lang="en-IN" sz="2800" b="0" i="1" smtClean="0">
                            <a:latin typeface="Cambria Math" panose="02040503050406030204" pitchFamily="18" charset="0"/>
                          </a:rPr>
                          <m:t>𝜒</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 </m:t>
                    </m:r>
                  </m:oMath>
                </a14:m>
                <a:r>
                  <a:rPr lang="en-US" sz="2800" i="0" u="none" strike="noStrike" baseline="0" dirty="0">
                    <a:latin typeface="Times New Roman" panose="02020603050405020304" pitchFamily="18" charset="0"/>
                    <a:cs typeface="Times New Roman" panose="02020603050405020304" pitchFamily="18" charset="0"/>
                  </a:rPr>
                  <a:t>= 0, the observed and theoretical frequencies agree exactly.</a:t>
                </a:r>
              </a:p>
              <a:p>
                <a:pPr algn="l"/>
                <a:r>
                  <a:rPr lang="en-US" sz="2800" i="0" u="none" strike="noStrike" baseline="0" dirty="0">
                    <a:latin typeface="Times New Roman" panose="02020603050405020304" pitchFamily="18" charset="0"/>
                    <a:cs typeface="Times New Roman" panose="02020603050405020304" pitchFamily="18" charset="0"/>
                  </a:rPr>
                  <a:t>(</a:t>
                </a:r>
                <a:r>
                  <a:rPr lang="en-US" sz="2800" i="1" u="none" strike="noStrike" baseline="0" dirty="0">
                    <a:latin typeface="Times New Roman" panose="02020603050405020304" pitchFamily="18" charset="0"/>
                    <a:cs typeface="Times New Roman" panose="02020603050405020304" pitchFamily="18" charset="0"/>
                  </a:rPr>
                  <a:t>ii</a:t>
                </a:r>
                <a:r>
                  <a:rPr lang="en-US" sz="2800" i="0" u="none" strike="noStrike" baseline="0" dirty="0">
                    <a:latin typeface="Times New Roman" panose="02020603050405020304" pitchFamily="18" charset="0"/>
                    <a:cs typeface="Times New Roman" panose="02020603050405020304" pitchFamily="18" charset="0"/>
                  </a:rPr>
                  <a:t>) If </a:t>
                </a:r>
                <a14:m>
                  <m:oMath xmlns:m="http://schemas.openxmlformats.org/officeDocument/2006/math">
                    <m:sSup>
                      <m:sSupPr>
                        <m:ctrlPr>
                          <a:rPr lang="en-IN" sz="2800" i="1" smtClean="0">
                            <a:latin typeface="Cambria Math" panose="02040503050406030204" pitchFamily="18" charset="0"/>
                          </a:rPr>
                        </m:ctrlPr>
                      </m:sSupPr>
                      <m:e>
                        <m:r>
                          <a:rPr lang="en-IN" sz="2800" b="0" i="1" smtClean="0">
                            <a:latin typeface="Cambria Math" panose="02040503050406030204" pitchFamily="18" charset="0"/>
                          </a:rPr>
                          <m:t>𝜒</m:t>
                        </m:r>
                      </m:e>
                      <m:sup>
                        <m:r>
                          <a:rPr lang="en-IN" sz="2800" b="0" i="1" smtClean="0">
                            <a:latin typeface="Cambria Math" panose="02040503050406030204" pitchFamily="18" charset="0"/>
                          </a:rPr>
                          <m:t>2</m:t>
                        </m:r>
                      </m:sup>
                    </m:sSup>
                  </m:oMath>
                </a14:m>
                <a:r>
                  <a:rPr lang="en-US" sz="2800" i="0" u="none" strike="noStrike" baseline="0" dirty="0">
                    <a:latin typeface="Times New Roman" panose="02020603050405020304" pitchFamily="18" charset="0"/>
                    <a:cs typeface="Times New Roman" panose="02020603050405020304" pitchFamily="18" charset="0"/>
                  </a:rPr>
                  <a:t> &gt; 0 they do not agree exactly.</a:t>
                </a:r>
              </a:p>
              <a:p>
                <a:pPr algn="l"/>
                <a:r>
                  <a:rPr lang="en-US" sz="2800" dirty="0">
                    <a:latin typeface="Times New Roman" panose="02020603050405020304" pitchFamily="18" charset="0"/>
                    <a:cs typeface="Times New Roman" panose="02020603050405020304" pitchFamily="18" charset="0"/>
                  </a:rPr>
                  <a:t>(iii) If </a:t>
                </a:r>
                <a14:m>
                  <m:oMath xmlns:m="http://schemas.openxmlformats.org/officeDocument/2006/math">
                    <m:sSup>
                      <m:sSupPr>
                        <m:ctrlPr>
                          <a:rPr lang="en-US" sz="2800" b="0" i="1" smtClean="0">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𝜒</m:t>
                        </m:r>
                      </m:e>
                      <m:sup>
                        <m:r>
                          <a:rPr lang="en-US" sz="2800" b="0" i="1" smtClean="0">
                            <a:latin typeface="Cambria Math" panose="02040503050406030204" pitchFamily="18" charset="0"/>
                            <a:cs typeface="Times New Roman" panose="02020603050405020304" pitchFamily="18" charset="0"/>
                          </a:rPr>
                          <m:t>2</m:t>
                        </m:r>
                      </m:sup>
                    </m:sSup>
                    <m:r>
                      <a:rPr lang="en-US" sz="2800" b="0" i="1" smtClean="0">
                        <a:latin typeface="Cambria Math" panose="02040503050406030204" pitchFamily="18" charset="0"/>
                        <a:cs typeface="Times New Roman" panose="02020603050405020304" pitchFamily="18" charset="0"/>
                      </a:rPr>
                      <m:t>&lt;</m:t>
                    </m:r>
                    <m:sSubSup>
                      <m:sSubSupPr>
                        <m:ctrlPr>
                          <a:rPr lang="en-US" sz="2800" b="0" i="1" smtClean="0">
                            <a:latin typeface="Cambria Math" panose="02040503050406030204" pitchFamily="18" charset="0"/>
                            <a:cs typeface="Times New Roman" panose="02020603050405020304" pitchFamily="18" charset="0"/>
                          </a:rPr>
                        </m:ctrlPr>
                      </m:sSubSupPr>
                      <m:e>
                        <m:r>
                          <a:rPr lang="en-US" sz="2800" b="0" i="1" smtClean="0">
                            <a:latin typeface="Cambria Math" panose="02040503050406030204" pitchFamily="18" charset="0"/>
                            <a:cs typeface="Times New Roman" panose="02020603050405020304" pitchFamily="18" charset="0"/>
                          </a:rPr>
                          <m:t>𝜒</m:t>
                        </m:r>
                      </m:e>
                      <m:sub>
                        <m:r>
                          <a:rPr lang="en-US" sz="2800" b="0" i="1" smtClean="0">
                            <a:latin typeface="Cambria Math" panose="02040503050406030204" pitchFamily="18" charset="0"/>
                            <a:cs typeface="Times New Roman" panose="02020603050405020304" pitchFamily="18" charset="0"/>
                          </a:rPr>
                          <m:t>𝜈</m:t>
                        </m:r>
                      </m:sub>
                      <m:sup>
                        <m:r>
                          <a:rPr lang="en-US" sz="2800" b="0" i="1" smtClean="0">
                            <a:latin typeface="Cambria Math" panose="02040503050406030204" pitchFamily="18" charset="0"/>
                            <a:cs typeface="Times New Roman" panose="02020603050405020304" pitchFamily="18" charset="0"/>
                          </a:rPr>
                          <m:t>2</m:t>
                        </m:r>
                      </m:sup>
                    </m:sSubSup>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𝛼</m:t>
                    </m:r>
                    <m:r>
                      <a:rPr lang="en-US" sz="2800" b="0" i="1" smtClean="0">
                        <a:latin typeface="Cambria Math" panose="02040503050406030204" pitchFamily="18" charset="0"/>
                        <a:cs typeface="Times New Roman" panose="02020603050405020304" pitchFamily="18" charset="0"/>
                      </a:rPr>
                      <m:t>)</m:t>
                    </m:r>
                  </m:oMath>
                </a14:m>
                <a:r>
                  <a:rPr lang="en-IN" sz="2800" i="0" u="none" strike="noStrike" baseline="0" dirty="0">
                    <a:latin typeface="Times New Roman" panose="02020603050405020304" pitchFamily="18" charset="0"/>
                    <a:cs typeface="Times New Roman" panose="02020603050405020304" pitchFamily="18" charset="0"/>
                  </a:rPr>
                  <a:t> accept </a:t>
                </a:r>
                <a14:m>
                  <m:oMath xmlns:m="http://schemas.openxmlformats.org/officeDocument/2006/math">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𝐻</m:t>
                        </m:r>
                      </m:e>
                      <m:sub>
                        <m:r>
                          <a:rPr lang="en-US" sz="2800" b="0" i="1" u="none" strike="noStrike" baseline="0" smtClean="0">
                            <a:latin typeface="Cambria Math" panose="02040503050406030204" pitchFamily="18" charset="0"/>
                            <a:cs typeface="Times New Roman" panose="02020603050405020304" pitchFamily="18" charset="0"/>
                          </a:rPr>
                          <m:t>0</m:t>
                        </m:r>
                      </m:sub>
                    </m:sSub>
                  </m:oMath>
                </a14:m>
                <a:r>
                  <a:rPr lang="en-US" sz="2800" b="0" i="0" u="none" strike="noStrike" baseline="0" dirty="0">
                    <a:latin typeface="Times New Roman" panose="02020603050405020304" pitchFamily="18" charset="0"/>
                    <a:cs typeface="Times New Roman" panose="02020603050405020304" pitchFamily="18" charset="0"/>
                  </a:rPr>
                  <a:t> for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𝛼</m:t>
                    </m:r>
                  </m:oMath>
                </a14:m>
                <a:r>
                  <a:rPr lang="en-US" sz="2800" b="0" i="0" u="none" strike="noStrike" baseline="0" dirty="0">
                    <a:latin typeface="Times New Roman" panose="02020603050405020304" pitchFamily="18" charset="0"/>
                    <a:cs typeface="Times New Roman" panose="02020603050405020304" pitchFamily="18" charset="0"/>
                  </a:rPr>
                  <a:t> LOS</a:t>
                </a:r>
              </a:p>
              <a:p>
                <a:pPr algn="l"/>
                <a:r>
                  <a:rPr lang="en-US" sz="2800" dirty="0">
                    <a:latin typeface="Times New Roman" panose="02020603050405020304" pitchFamily="18" charset="0"/>
                    <a:cs typeface="Times New Roman" panose="02020603050405020304" pitchFamily="18" charset="0"/>
                  </a:rPr>
                  <a:t>(iv) If </a:t>
                </a:r>
                <a14:m>
                  <m:oMath xmlns:m="http://schemas.openxmlformats.org/officeDocument/2006/math">
                    <m:sSup>
                      <m:sSupPr>
                        <m:ctrlPr>
                          <a:rPr lang="en-US" sz="2800" b="0" i="1" smtClean="0">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𝜒</m:t>
                        </m:r>
                      </m:e>
                      <m:sup>
                        <m:r>
                          <a:rPr lang="en-US" sz="2800" b="0" i="1" smtClean="0">
                            <a:latin typeface="Cambria Math" panose="02040503050406030204" pitchFamily="18" charset="0"/>
                            <a:cs typeface="Times New Roman" panose="02020603050405020304" pitchFamily="18" charset="0"/>
                          </a:rPr>
                          <m:t>2</m:t>
                        </m:r>
                      </m:sup>
                    </m:sSup>
                    <m:r>
                      <a:rPr lang="en-US" sz="2800" b="0" i="1" smtClean="0">
                        <a:latin typeface="Cambria Math" panose="02040503050406030204" pitchFamily="18" charset="0"/>
                        <a:cs typeface="Times New Roman" panose="02020603050405020304" pitchFamily="18" charset="0"/>
                      </a:rPr>
                      <m:t>&gt;</m:t>
                    </m:r>
                    <m:sSubSup>
                      <m:sSubSupPr>
                        <m:ctrlPr>
                          <a:rPr lang="en-US" sz="2800" b="0" i="1" smtClean="0">
                            <a:latin typeface="Cambria Math" panose="02040503050406030204" pitchFamily="18" charset="0"/>
                            <a:cs typeface="Times New Roman" panose="02020603050405020304" pitchFamily="18" charset="0"/>
                          </a:rPr>
                        </m:ctrlPr>
                      </m:sSubSupPr>
                      <m:e>
                        <m:r>
                          <a:rPr lang="en-US" sz="2800" b="0" i="1" smtClean="0">
                            <a:latin typeface="Cambria Math" panose="02040503050406030204" pitchFamily="18" charset="0"/>
                            <a:cs typeface="Times New Roman" panose="02020603050405020304" pitchFamily="18" charset="0"/>
                          </a:rPr>
                          <m:t>𝜒</m:t>
                        </m:r>
                      </m:e>
                      <m:sub>
                        <m:r>
                          <a:rPr lang="en-US" sz="2800" b="0" i="1" smtClean="0">
                            <a:latin typeface="Cambria Math" panose="02040503050406030204" pitchFamily="18" charset="0"/>
                            <a:cs typeface="Times New Roman" panose="02020603050405020304" pitchFamily="18" charset="0"/>
                          </a:rPr>
                          <m:t>𝜈</m:t>
                        </m:r>
                      </m:sub>
                      <m:sup>
                        <m:r>
                          <a:rPr lang="en-US" sz="2800" b="0" i="1" smtClean="0">
                            <a:latin typeface="Cambria Math" panose="02040503050406030204" pitchFamily="18" charset="0"/>
                            <a:cs typeface="Times New Roman" panose="02020603050405020304" pitchFamily="18" charset="0"/>
                          </a:rPr>
                          <m:t>2</m:t>
                        </m:r>
                      </m:sup>
                    </m:sSubSup>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𝛼</m:t>
                    </m:r>
                    <m:r>
                      <a:rPr lang="en-US" sz="2800" b="0" i="1" smtClean="0">
                        <a:latin typeface="Cambria Math" panose="02040503050406030204" pitchFamily="18" charset="0"/>
                        <a:cs typeface="Times New Roman" panose="02020603050405020304" pitchFamily="18" charset="0"/>
                      </a:rPr>
                      <m:t>)</m:t>
                    </m:r>
                  </m:oMath>
                </a14:m>
                <a:r>
                  <a:rPr lang="en-IN" sz="2800" i="0" u="none" strike="noStrike" baseline="0" dirty="0">
                    <a:latin typeface="Times New Roman" panose="02020603050405020304" pitchFamily="18" charset="0"/>
                    <a:cs typeface="Times New Roman" panose="02020603050405020304" pitchFamily="18" charset="0"/>
                  </a:rPr>
                  <a:t> reject </a:t>
                </a:r>
                <a14:m>
                  <m:oMath xmlns:m="http://schemas.openxmlformats.org/officeDocument/2006/math">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𝐻</m:t>
                        </m:r>
                      </m:e>
                      <m:sub>
                        <m:r>
                          <a:rPr lang="en-US" sz="2800" b="0" i="1" u="none" strike="noStrike" baseline="0" smtClean="0">
                            <a:latin typeface="Cambria Math" panose="02040503050406030204" pitchFamily="18" charset="0"/>
                            <a:cs typeface="Times New Roman" panose="02020603050405020304" pitchFamily="18" charset="0"/>
                          </a:rPr>
                          <m:t>0</m:t>
                        </m:r>
                      </m:sub>
                    </m:sSub>
                  </m:oMath>
                </a14:m>
                <a:r>
                  <a:rPr lang="en-US" sz="2800" b="0" i="0" u="none" strike="noStrike" baseline="0" dirty="0">
                    <a:latin typeface="Times New Roman" panose="02020603050405020304" pitchFamily="18" charset="0"/>
                    <a:cs typeface="Times New Roman" panose="02020603050405020304" pitchFamily="18" charset="0"/>
                  </a:rPr>
                  <a:t> for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𝛼</m:t>
                    </m:r>
                  </m:oMath>
                </a14:m>
                <a:r>
                  <a:rPr lang="en-US" sz="2800" b="0" i="0" u="none" strike="noStrike" baseline="0" dirty="0">
                    <a:latin typeface="Times New Roman" panose="02020603050405020304" pitchFamily="18" charset="0"/>
                    <a:cs typeface="Times New Roman" panose="02020603050405020304" pitchFamily="18" charset="0"/>
                  </a:rPr>
                  <a:t> LOS.</a:t>
                </a:r>
              </a:p>
              <a:p>
                <a:pPr algn="l"/>
                <a:endParaRPr lang="en-IN" sz="2800" i="0" u="none" strike="noStrike" baseline="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C5C5E246-8D3C-AC7F-7BD0-B400E9112574}"/>
                  </a:ext>
                </a:extLst>
              </p:cNvPr>
              <p:cNvSpPr txBox="1">
                <a:spLocks noRot="1" noChangeAspect="1" noMove="1" noResize="1" noEditPoints="1" noAdjustHandles="1" noChangeArrowheads="1" noChangeShapeType="1" noTextEdit="1"/>
              </p:cNvSpPr>
              <p:nvPr/>
            </p:nvSpPr>
            <p:spPr>
              <a:xfrm>
                <a:off x="554805" y="174661"/>
                <a:ext cx="11198832" cy="6448945"/>
              </a:xfrm>
              <a:prstGeom prst="rect">
                <a:avLst/>
              </a:prstGeom>
              <a:blipFill>
                <a:blip r:embed="rId2"/>
                <a:stretch>
                  <a:fillRect l="-1089" t="-851" r="-817"/>
                </a:stretch>
              </a:blipFill>
            </p:spPr>
            <p:txBody>
              <a:bodyPr/>
              <a:lstStyle/>
              <a:p>
                <a:r>
                  <a:rPr lang="en-IN">
                    <a:noFill/>
                  </a:rPr>
                  <a:t> </a:t>
                </a:r>
              </a:p>
            </p:txBody>
          </p:sp>
        </mc:Fallback>
      </mc:AlternateContent>
    </p:spTree>
    <p:extLst>
      <p:ext uri="{BB962C8B-B14F-4D97-AF65-F5344CB8AC3E}">
        <p14:creationId xmlns:p14="http://schemas.microsoft.com/office/powerpoint/2010/main" val="74236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5D2FB5-4339-3809-0A6E-A646092B8B8C}"/>
                  </a:ext>
                </a:extLst>
              </p:cNvPr>
              <p:cNvSpPr txBox="1"/>
              <p:nvPr/>
            </p:nvSpPr>
            <p:spPr>
              <a:xfrm>
                <a:off x="226031" y="246580"/>
                <a:ext cx="11250203" cy="4410951"/>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Conditions for the validity of </a:t>
                </a:r>
                <a14:m>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𝝌</m:t>
                        </m:r>
                      </m:e>
                      <m:sup>
                        <m:r>
                          <a:rPr lang="en-US" sz="2800" b="1" i="1" smtClean="0">
                            <a:latin typeface="Cambria Math" panose="02040503050406030204" pitchFamily="18" charset="0"/>
                          </a:rPr>
                          <m:t>𝟐</m:t>
                        </m:r>
                      </m:sup>
                    </m:sSup>
                  </m:oMath>
                </a14:m>
                <a:r>
                  <a:rPr lang="en-IN" sz="2800" b="1" dirty="0">
                    <a:latin typeface="Times New Roman" panose="02020603050405020304" pitchFamily="18" charset="0"/>
                    <a:cs typeface="Times New Roman" panose="02020603050405020304" pitchFamily="18" charset="0"/>
                  </a:rPr>
                  <a:t> test:</a:t>
                </a:r>
              </a:p>
              <a:p>
                <a:endParaRPr lang="en-IN"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number of observations </a:t>
                </a:r>
                <a14:m>
                  <m:oMath xmlns:m="http://schemas.openxmlformats.org/officeDocument/2006/math">
                    <m:r>
                      <a:rPr lang="en-US" sz="2800" b="0" i="1" smtClean="0">
                        <a:latin typeface="Cambria Math" panose="02040503050406030204" pitchFamily="18" charset="0"/>
                      </a:rPr>
                      <m:t>𝑁</m:t>
                    </m:r>
                  </m:oMath>
                </a14:m>
                <a:r>
                  <a:rPr lang="en-IN" sz="2800" dirty="0">
                    <a:latin typeface="Times New Roman" panose="02020603050405020304" pitchFamily="18" charset="0"/>
                    <a:cs typeface="Times New Roman" panose="02020603050405020304" pitchFamily="18" charset="0"/>
                  </a:rPr>
                  <a:t> in the sample must be reasonably large, say </a:t>
                </a:r>
                <a14:m>
                  <m:oMath xmlns:m="http://schemas.openxmlformats.org/officeDocument/2006/math">
                    <m:r>
                      <a:rPr lang="en-US" sz="2800" b="0" i="1" smtClean="0">
                        <a:latin typeface="Cambria Math" panose="02040503050406030204" pitchFamily="18" charset="0"/>
                      </a:rPr>
                      <m:t>≥50</m:t>
                    </m:r>
                  </m:oMath>
                </a14:m>
                <a:endParaRPr lang="en-US" sz="28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Individual frequencies must not be too small i.e.,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𝑂</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≥10</m:t>
                    </m:r>
                  </m:oMath>
                </a14:m>
                <a:r>
                  <a:rPr lang="en-IN" sz="2800" dirty="0">
                    <a:latin typeface="Times New Roman" panose="02020603050405020304" pitchFamily="18" charset="0"/>
                    <a:cs typeface="Times New Roman" panose="02020603050405020304" pitchFamily="18" charset="0"/>
                  </a:rPr>
                  <a:t>. In case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𝑂</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&lt;10</m:t>
                    </m:r>
                  </m:oMath>
                </a14:m>
                <a:r>
                  <a:rPr lang="en-IN" sz="2800" dirty="0">
                    <a:latin typeface="Times New Roman" panose="02020603050405020304" pitchFamily="18" charset="0"/>
                    <a:cs typeface="Times New Roman" panose="02020603050405020304" pitchFamily="18" charset="0"/>
                  </a:rPr>
                  <a:t> it is combined with the neighbouring frequencies, so that the combined frequency is </a:t>
                </a:r>
                <a14:m>
                  <m:oMath xmlns:m="http://schemas.openxmlformats.org/officeDocument/2006/math">
                    <m:r>
                      <a:rPr lang="en-US" sz="2800" b="0" i="1" smtClean="0">
                        <a:latin typeface="Cambria Math" panose="02040503050406030204" pitchFamily="18" charset="0"/>
                      </a:rPr>
                      <m:t>≥10</m:t>
                    </m:r>
                  </m:oMath>
                </a14:m>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number of classes </a:t>
                </a:r>
                <a14:m>
                  <m:oMath xmlns:m="http://schemas.openxmlformats.org/officeDocument/2006/math">
                    <m:r>
                      <a:rPr lang="en-IN" sz="2800" i="1" dirty="0" smtClean="0">
                        <a:latin typeface="Cambria Math" panose="02040503050406030204" pitchFamily="18" charset="0"/>
                      </a:rPr>
                      <m:t>𝑛</m:t>
                    </m:r>
                    <m:r>
                      <a:rPr lang="en-US" sz="2800" b="0" i="1" dirty="0" smtClean="0">
                        <a:latin typeface="Cambria Math" panose="02040503050406030204" pitchFamily="18" charset="0"/>
                      </a:rPr>
                      <m:t> </m:t>
                    </m:r>
                    <m:r>
                      <m:rPr>
                        <m:sty m:val="p"/>
                      </m:rPr>
                      <a:rPr lang="en-US" sz="2800" b="0" i="0" dirty="0" smtClean="0">
                        <a:latin typeface="Cambria Math" panose="02040503050406030204" pitchFamily="18" charset="0"/>
                      </a:rPr>
                      <m:t>must</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be</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neither</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too</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small</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nor</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too</m:t>
                    </m:r>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large</m:t>
                    </m:r>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i.e., </a:t>
                </a:r>
                <a14:m>
                  <m:oMath xmlns:m="http://schemas.openxmlformats.org/officeDocument/2006/math">
                    <m:r>
                      <a:rPr lang="en-US" sz="2800" b="0" i="1" smtClean="0">
                        <a:latin typeface="Cambria Math" panose="02040503050406030204" pitchFamily="18" charset="0"/>
                      </a:rPr>
                      <m:t>4≤</m:t>
                    </m:r>
                    <m:r>
                      <a:rPr lang="en-US" sz="2800" b="0" i="1" smtClean="0">
                        <a:latin typeface="Cambria Math" panose="02040503050406030204" pitchFamily="18" charset="0"/>
                      </a:rPr>
                      <m:t>𝑛</m:t>
                    </m:r>
                    <m:r>
                      <a:rPr lang="en-US" sz="2800" b="0" i="1" smtClean="0">
                        <a:latin typeface="Cambria Math" panose="02040503050406030204" pitchFamily="18" charset="0"/>
                      </a:rPr>
                      <m:t>≤16.</m:t>
                    </m:r>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225D2FB5-4339-3809-0A6E-A646092B8B8C}"/>
                  </a:ext>
                </a:extLst>
              </p:cNvPr>
              <p:cNvSpPr txBox="1">
                <a:spLocks noRot="1" noChangeAspect="1" noMove="1" noResize="1" noEditPoints="1" noAdjustHandles="1" noChangeArrowheads="1" noChangeShapeType="1" noTextEdit="1"/>
              </p:cNvSpPr>
              <p:nvPr/>
            </p:nvSpPr>
            <p:spPr>
              <a:xfrm>
                <a:off x="226031" y="246580"/>
                <a:ext cx="11250203" cy="4410951"/>
              </a:xfrm>
              <a:prstGeom prst="rect">
                <a:avLst/>
              </a:prstGeom>
              <a:blipFill>
                <a:blip r:embed="rId2"/>
                <a:stretch>
                  <a:fillRect l="-1083" r="-379" b="-2901"/>
                </a:stretch>
              </a:blipFill>
            </p:spPr>
            <p:txBody>
              <a:bodyPr/>
              <a:lstStyle/>
              <a:p>
                <a:r>
                  <a:rPr lang="en-IN">
                    <a:noFill/>
                  </a:rPr>
                  <a:t> </a:t>
                </a:r>
              </a:p>
            </p:txBody>
          </p:sp>
        </mc:Fallback>
      </mc:AlternateContent>
    </p:spTree>
    <p:extLst>
      <p:ext uri="{BB962C8B-B14F-4D97-AF65-F5344CB8AC3E}">
        <p14:creationId xmlns:p14="http://schemas.microsoft.com/office/powerpoint/2010/main" val="1043651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1133FF-04C0-A726-EFA4-FC15220BEE12}"/>
                  </a:ext>
                </a:extLst>
              </p:cNvPr>
              <p:cNvSpPr txBox="1"/>
              <p:nvPr/>
            </p:nvSpPr>
            <p:spPr>
              <a:xfrm>
                <a:off x="184935" y="0"/>
                <a:ext cx="11537878" cy="5693866"/>
              </a:xfrm>
              <a:prstGeom prst="rect">
                <a:avLst/>
              </a:prstGeom>
              <a:noFill/>
            </p:spPr>
            <p:txBody>
              <a:bodyPr wrap="square">
                <a:spAutoFit/>
              </a:bodyPr>
              <a:lstStyle/>
              <a:p>
                <a:r>
                  <a:rPr lang="en-IN" sz="2800" b="1" i="0" u="none" strike="noStrike" baseline="0" dirty="0">
                    <a:latin typeface="Times New Roman" panose="02020603050405020304" pitchFamily="18" charset="0"/>
                    <a:cs typeface="Times New Roman" panose="02020603050405020304" pitchFamily="18" charset="0"/>
                  </a:rPr>
                  <a:t>Degrees of Freedom:</a:t>
                </a:r>
              </a:p>
              <a:p>
                <a:pPr algn="l"/>
                <a:r>
                  <a:rPr lang="en-US" sz="2800" b="0" i="0" u="none" strike="noStrike" baseline="0" dirty="0">
                    <a:latin typeface="Times New Roman" panose="02020603050405020304" pitchFamily="18" charset="0"/>
                    <a:cs typeface="Times New Roman" panose="02020603050405020304" pitchFamily="18" charset="0"/>
                  </a:rPr>
                  <a:t>In general, the number of degrees of freedom is the total number of observations less than the number of independent constraints imposed on the observations.</a:t>
                </a:r>
                <a:endParaRPr lang="en-IN" sz="2800" b="1"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Thus, </a:t>
                </a:r>
                <a14:m>
                  <m:oMath xmlns:m="http://schemas.openxmlformats.org/officeDocument/2006/math">
                    <m:r>
                      <a:rPr lang="en-IN" sz="2800" b="0" i="1" u="none" strike="noStrike" baseline="0" smtClean="0">
                        <a:latin typeface="Cambria Math" panose="02040503050406030204" pitchFamily="18" charset="0"/>
                      </a:rPr>
                      <m:t>𝜈</m:t>
                    </m:r>
                  </m:oMath>
                </a14:m>
                <a:r>
                  <a:rPr lang="en-US" sz="2800" b="0" i="0" u="none" strike="noStrike" baseline="0" dirty="0">
                    <a:latin typeface="Times New Roman" panose="02020603050405020304" pitchFamily="18" charset="0"/>
                    <a:cs typeface="Times New Roman" panose="02020603050405020304" pitchFamily="18" charset="0"/>
                  </a:rPr>
                  <a:t>= </a:t>
                </a:r>
                <a:r>
                  <a:rPr lang="en-US" sz="2800" b="0" i="1" u="none" strike="noStrike" baseline="0" dirty="0">
                    <a:latin typeface="Times New Roman" panose="02020603050405020304" pitchFamily="18" charset="0"/>
                    <a:cs typeface="Times New Roman" panose="02020603050405020304" pitchFamily="18" charset="0"/>
                  </a:rPr>
                  <a:t>n – k</a:t>
                </a:r>
                <a:r>
                  <a:rPr lang="en-US" sz="2800" b="0" i="0" u="none" strike="noStrike" baseline="0" dirty="0">
                    <a:latin typeface="Times New Roman" panose="02020603050405020304" pitchFamily="18" charset="0"/>
                    <a:cs typeface="Times New Roman" panose="02020603050405020304" pitchFamily="18" charset="0"/>
                  </a:rPr>
                  <a:t>, where </a:t>
                </a:r>
                <a:r>
                  <a:rPr lang="en-US" sz="2800" b="0" i="1" u="none" strike="noStrike" baseline="0" dirty="0">
                    <a:latin typeface="Times New Roman" panose="02020603050405020304" pitchFamily="18" charset="0"/>
                    <a:cs typeface="Times New Roman" panose="02020603050405020304" pitchFamily="18" charset="0"/>
                  </a:rPr>
                  <a:t>k </a:t>
                </a:r>
                <a:r>
                  <a:rPr lang="en-US" sz="2800" b="0" i="0" u="none" strike="noStrike" baseline="0" dirty="0">
                    <a:latin typeface="Times New Roman" panose="02020603050405020304" pitchFamily="18" charset="0"/>
                    <a:cs typeface="Times New Roman" panose="02020603050405020304" pitchFamily="18" charset="0"/>
                  </a:rPr>
                  <a:t>is the number of independent constraints in a set of data of </a:t>
                </a:r>
                <a:r>
                  <a:rPr lang="en-US" sz="2800" b="0" i="1" u="none" strike="noStrike" baseline="0" dirty="0">
                    <a:latin typeface="Times New Roman" panose="02020603050405020304" pitchFamily="18" charset="0"/>
                    <a:cs typeface="Times New Roman" panose="02020603050405020304" pitchFamily="18" charset="0"/>
                  </a:rPr>
                  <a:t>n </a:t>
                </a:r>
                <a:r>
                  <a:rPr lang="en-IN" sz="2800" b="0" i="0" u="none" strike="noStrike" baseline="0" dirty="0">
                    <a:latin typeface="Times New Roman" panose="02020603050405020304" pitchFamily="18" charset="0"/>
                    <a:cs typeface="Times New Roman" panose="02020603050405020304" pitchFamily="18" charset="0"/>
                  </a:rPr>
                  <a:t>observations.</a:t>
                </a:r>
              </a:p>
              <a:p>
                <a:pPr algn="l"/>
                <a:endParaRPr lang="en-IN" sz="2800" b="0" i="0" u="none" strike="noStrike" baseline="0" dirty="0">
                  <a:latin typeface="Times New Roman" panose="02020603050405020304" pitchFamily="18" charset="0"/>
                  <a:cs typeface="Times New Roman" panose="02020603050405020304" pitchFamily="18" charset="0"/>
                </a:endParaRPr>
              </a:p>
              <a:p>
                <a:pPr algn="l"/>
                <a:endParaRPr lang="en-IN" sz="2800" b="0" i="0" u="none" strike="noStrike" baseline="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2800" b="0" i="0" u="none" strike="noStrike" baseline="0" dirty="0">
                    <a:latin typeface="Times New Roman" panose="02020603050405020304" pitchFamily="18" charset="0"/>
                    <a:cs typeface="Times New Roman" panose="02020603050405020304" pitchFamily="18" charset="0"/>
                  </a:rPr>
                  <a:t>If the data is given in a series of “</a:t>
                </a:r>
                <a:r>
                  <a:rPr lang="en-US" sz="2800" b="0" i="1" u="none" strike="noStrike" baseline="0" dirty="0">
                    <a:latin typeface="Times New Roman" panose="02020603050405020304" pitchFamily="18" charset="0"/>
                    <a:cs typeface="Times New Roman" panose="02020603050405020304" pitchFamily="18" charset="0"/>
                  </a:rPr>
                  <a:t>n</a:t>
                </a:r>
                <a:r>
                  <a:rPr lang="en-US" sz="2800" b="0" i="0" u="none" strike="noStrike" baseline="0" dirty="0">
                    <a:latin typeface="Times New Roman" panose="02020603050405020304" pitchFamily="18" charset="0"/>
                    <a:cs typeface="Times New Roman" panose="02020603050405020304" pitchFamily="18" charset="0"/>
                  </a:rPr>
                  <a:t>” numbers then degrees of freedom </a:t>
                </a:r>
              </a:p>
              <a:p>
                <a:pPr algn="l"/>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 </a:t>
                </a:r>
                <a:r>
                  <a:rPr lang="en-US" sz="2800" b="0" i="1" u="none" strike="noStrike" baseline="0" dirty="0">
                    <a:latin typeface="Times New Roman" panose="02020603050405020304" pitchFamily="18" charset="0"/>
                    <a:cs typeface="Times New Roman" panose="02020603050405020304" pitchFamily="18" charset="0"/>
                  </a:rPr>
                  <a:t>n – </a:t>
                </a:r>
                <a:r>
                  <a:rPr lang="en-US" sz="2800" b="0" i="0" u="none" strike="noStrike" baseline="0" dirty="0">
                    <a:latin typeface="Times New Roman" panose="02020603050405020304" pitchFamily="18" charset="0"/>
                    <a:cs typeface="Times New Roman" panose="02020603050405020304" pitchFamily="18" charset="0"/>
                  </a:rPr>
                  <a:t>1.</a:t>
                </a:r>
              </a:p>
              <a:p>
                <a:pPr marL="457200" indent="-457200" algn="l">
                  <a:buFont typeface="Arial" panose="020B0604020202020204" pitchFamily="34" charset="0"/>
                  <a:buChar char="•"/>
                </a:pPr>
                <a:r>
                  <a:rPr lang="en-US" sz="2800" b="0" i="0" u="none" strike="noStrike" baseline="0" dirty="0">
                    <a:latin typeface="Times New Roman" panose="02020603050405020304" pitchFamily="18" charset="0"/>
                    <a:cs typeface="Times New Roman" panose="02020603050405020304" pitchFamily="18" charset="0"/>
                  </a:rPr>
                  <a:t>In the case of Binomial distribution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 </a:t>
                </a:r>
                <a:r>
                  <a:rPr lang="en-US" sz="2800" b="0" i="1" u="none" strike="noStrike" baseline="0" dirty="0">
                    <a:latin typeface="Times New Roman" panose="02020603050405020304" pitchFamily="18" charset="0"/>
                    <a:cs typeface="Times New Roman" panose="02020603050405020304" pitchFamily="18" charset="0"/>
                  </a:rPr>
                  <a:t>n – </a:t>
                </a:r>
                <a:r>
                  <a:rPr lang="en-US" sz="2800" b="0" i="0" u="none" strike="noStrike" baseline="0" dirty="0">
                    <a:latin typeface="Times New Roman" panose="02020603050405020304" pitchFamily="18" charset="0"/>
                    <a:cs typeface="Times New Roman" panose="02020603050405020304" pitchFamily="18" charset="0"/>
                  </a:rPr>
                  <a:t>1.</a:t>
                </a:r>
              </a:p>
              <a:p>
                <a:pPr marL="457200" indent="-457200" algn="l">
                  <a:buFont typeface="Arial" panose="020B0604020202020204" pitchFamily="34" charset="0"/>
                  <a:buChar char="•"/>
                </a:pPr>
                <a:r>
                  <a:rPr lang="en-US" sz="2800" b="0" i="0" u="none" strike="noStrike" baseline="0" dirty="0">
                    <a:latin typeface="Times New Roman" panose="02020603050405020304" pitchFamily="18" charset="0"/>
                    <a:cs typeface="Times New Roman" panose="02020603050405020304" pitchFamily="18" charset="0"/>
                  </a:rPr>
                  <a:t>In the case of Poisson distribution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 </a:t>
                </a:r>
                <a:r>
                  <a:rPr lang="en-US" sz="2800" b="0" i="1" u="none" strike="noStrike" baseline="0" dirty="0">
                    <a:latin typeface="Times New Roman" panose="02020603050405020304" pitchFamily="18" charset="0"/>
                    <a:cs typeface="Times New Roman" panose="02020603050405020304" pitchFamily="18" charset="0"/>
                  </a:rPr>
                  <a:t>n – </a:t>
                </a:r>
                <a:r>
                  <a:rPr lang="en-US" sz="2800" b="0" i="0" u="none" strike="noStrike" baseline="0" dirty="0">
                    <a:latin typeface="Times New Roman" panose="02020603050405020304" pitchFamily="18" charset="0"/>
                    <a:cs typeface="Times New Roman" panose="02020603050405020304" pitchFamily="18" charset="0"/>
                  </a:rPr>
                  <a:t>2.</a:t>
                </a:r>
              </a:p>
              <a:p>
                <a:pPr marL="457200" indent="-457200" algn="l">
                  <a:buFont typeface="Arial" panose="020B0604020202020204" pitchFamily="34" charset="0"/>
                  <a:buChar char="•"/>
                </a:pPr>
                <a:r>
                  <a:rPr lang="en-US" sz="2800" b="0" i="0" u="none" strike="noStrike" baseline="0" dirty="0">
                    <a:latin typeface="Times New Roman" panose="02020603050405020304" pitchFamily="18" charset="0"/>
                    <a:cs typeface="Times New Roman" panose="02020603050405020304" pitchFamily="18" charset="0"/>
                  </a:rPr>
                  <a:t>In the case of Normal distribution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 </a:t>
                </a:r>
                <a:r>
                  <a:rPr lang="en-US" sz="2800" b="0" i="1" u="none" strike="noStrike" baseline="0" dirty="0">
                    <a:latin typeface="Times New Roman" panose="02020603050405020304" pitchFamily="18" charset="0"/>
                    <a:cs typeface="Times New Roman" panose="02020603050405020304" pitchFamily="18" charset="0"/>
                  </a:rPr>
                  <a:t>n – </a:t>
                </a:r>
                <a:r>
                  <a:rPr lang="en-US" sz="2800" b="0" i="0" u="none" strike="noStrike" baseline="0" dirty="0">
                    <a:latin typeface="Times New Roman" panose="02020603050405020304" pitchFamily="18" charset="0"/>
                    <a:cs typeface="Times New Roman" panose="02020603050405020304" pitchFamily="18" charset="0"/>
                  </a:rPr>
                  <a:t>3.</a:t>
                </a: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11133FF-04C0-A726-EFA4-FC15220BEE12}"/>
                  </a:ext>
                </a:extLst>
              </p:cNvPr>
              <p:cNvSpPr txBox="1">
                <a:spLocks noRot="1" noChangeAspect="1" noMove="1" noResize="1" noEditPoints="1" noAdjustHandles="1" noChangeArrowheads="1" noChangeShapeType="1" noTextEdit="1"/>
              </p:cNvSpPr>
              <p:nvPr/>
            </p:nvSpPr>
            <p:spPr>
              <a:xfrm>
                <a:off x="184935" y="0"/>
                <a:ext cx="11537878" cy="5693866"/>
              </a:xfrm>
              <a:prstGeom prst="rect">
                <a:avLst/>
              </a:prstGeom>
              <a:blipFill>
                <a:blip r:embed="rId2"/>
                <a:stretch>
                  <a:fillRect l="-1057" t="-1071" b="-2034"/>
                </a:stretch>
              </a:blipFill>
            </p:spPr>
            <p:txBody>
              <a:bodyPr/>
              <a:lstStyle/>
              <a:p>
                <a:r>
                  <a:rPr lang="en-IN">
                    <a:noFill/>
                  </a:rPr>
                  <a:t> </a:t>
                </a:r>
              </a:p>
            </p:txBody>
          </p:sp>
        </mc:Fallback>
      </mc:AlternateContent>
    </p:spTree>
    <p:extLst>
      <p:ext uri="{BB962C8B-B14F-4D97-AF65-F5344CB8AC3E}">
        <p14:creationId xmlns:p14="http://schemas.microsoft.com/office/powerpoint/2010/main" val="1742892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1FFCF4-A948-9179-33ED-9D790CDBEA3E}"/>
                  </a:ext>
                </a:extLst>
              </p:cNvPr>
              <p:cNvSpPr txBox="1"/>
              <p:nvPr/>
            </p:nvSpPr>
            <p:spPr>
              <a:xfrm>
                <a:off x="513347" y="481262"/>
                <a:ext cx="11165305" cy="7198702"/>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Table gives the number of air-craft accidents that occurred during the </a:t>
                </a:r>
                <a:r>
                  <a:rPr lang="en-US" sz="2800" dirty="0" err="1">
                    <a:solidFill>
                      <a:srgbClr val="FF0000"/>
                    </a:solidFill>
                    <a:latin typeface="Times New Roman" panose="02020603050405020304" pitchFamily="18" charset="0"/>
                    <a:cs typeface="Times New Roman" panose="02020603050405020304" pitchFamily="18" charset="0"/>
                  </a:rPr>
                  <a:t>varous</a:t>
                </a:r>
                <a:r>
                  <a:rPr lang="en-US" sz="2800" dirty="0">
                    <a:solidFill>
                      <a:srgbClr val="FF0000"/>
                    </a:solidFill>
                    <a:latin typeface="Times New Roman" panose="02020603050405020304" pitchFamily="18" charset="0"/>
                    <a:cs typeface="Times New Roman" panose="02020603050405020304" pitchFamily="18" charset="0"/>
                  </a:rPr>
                  <a:t> of a week. Test whether the accidents are uniformly distributed over the week.</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Given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𝑛</m:t>
                    </m:r>
                    <m:r>
                      <a:rPr lang="en-US" sz="2800" b="0" i="1" smtClean="0">
                        <a:latin typeface="Cambria Math" panose="02040503050406030204" pitchFamily="18" charset="0"/>
                        <a:cs typeface="Times New Roman" panose="02020603050405020304" pitchFamily="18" charset="0"/>
                      </a:rPr>
                      <m:t>=6, </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𝑁</m:t>
                    </m:r>
                    <m:r>
                      <a:rPr lang="en-US" sz="2800" b="0" i="1" dirty="0" smtClean="0">
                        <a:latin typeface="Cambria Math" panose="02040503050406030204" pitchFamily="18" charset="0"/>
                        <a:cs typeface="Times New Roman" panose="02020603050405020304" pitchFamily="18" charset="0"/>
                      </a:rPr>
                      <m:t>=90</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𝐸</m:t>
                        </m:r>
                      </m:e>
                      <m:sub>
                        <m:r>
                          <a:rPr lang="en-US" sz="2800" b="0" i="1" dirty="0" smtClean="0">
                            <a:latin typeface="Cambria Math" panose="02040503050406030204" pitchFamily="18" charset="0"/>
                            <a:cs typeface="Times New Roman" panose="02020603050405020304" pitchFamily="18" charset="0"/>
                          </a:rPr>
                          <m:t>𝑖</m:t>
                        </m:r>
                      </m:sub>
                    </m:sSub>
                    <m:r>
                      <a:rPr lang="en-US" sz="2800" b="0" i="1" dirty="0" smtClean="0">
                        <a:latin typeface="Cambria Math" panose="02040503050406030204" pitchFamily="18" charset="0"/>
                        <a:cs typeface="Times New Roman" panose="02020603050405020304" pitchFamily="18" charset="0"/>
                      </a:rPr>
                      <m:t>=</m:t>
                    </m:r>
                    <m:f>
                      <m:fPr>
                        <m:ctrlPr>
                          <a:rPr lang="en-US" sz="2800" b="0" i="1" dirty="0" smtClean="0">
                            <a:latin typeface="Cambria Math" panose="02040503050406030204" pitchFamily="18" charset="0"/>
                            <a:cs typeface="Times New Roman" panose="02020603050405020304" pitchFamily="18" charset="0"/>
                          </a:rPr>
                        </m:ctrlPr>
                      </m:fPr>
                      <m:num>
                        <m:r>
                          <a:rPr lang="en-US" sz="2800" b="0" i="1" dirty="0" smtClean="0">
                            <a:latin typeface="Cambria Math" panose="02040503050406030204" pitchFamily="18" charset="0"/>
                            <a:cs typeface="Times New Roman" panose="02020603050405020304" pitchFamily="18" charset="0"/>
                          </a:rPr>
                          <m:t>90</m:t>
                        </m:r>
                      </m:num>
                      <m:den>
                        <m:r>
                          <a:rPr lang="en-US" sz="2800" b="0" i="1" dirty="0" smtClean="0">
                            <a:latin typeface="Cambria Math" panose="02040503050406030204" pitchFamily="18" charset="0"/>
                            <a:cs typeface="Times New Roman" panose="02020603050405020304" pitchFamily="18" charset="0"/>
                          </a:rPr>
                          <m:t>6</m:t>
                        </m:r>
                      </m:den>
                    </m:f>
                    <m:r>
                      <a:rPr lang="en-US" sz="2800" b="0" i="1" dirty="0" smtClean="0">
                        <a:latin typeface="Cambria Math" panose="02040503050406030204" pitchFamily="18" charset="0"/>
                        <a:cs typeface="Times New Roman" panose="02020603050405020304" pitchFamily="18" charset="0"/>
                      </a:rPr>
                      <m:t>=15</m:t>
                    </m:r>
                  </m:oMath>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𝐻</m:t>
                        </m:r>
                      </m:e>
                      <m:sub>
                        <m:r>
                          <a:rPr lang="en-US" sz="2800" b="0" i="1" smtClean="0">
                            <a:latin typeface="Cambria Math" panose="02040503050406030204" pitchFamily="18" charset="0"/>
                            <a:cs typeface="Times New Roman" panose="02020603050405020304" pitchFamily="18" charset="0"/>
                          </a:rPr>
                          <m:t>0</m:t>
                        </m:r>
                      </m:sub>
                    </m:sSub>
                    <m:r>
                      <a:rPr lang="en-US"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The accidents are distributed normally</a:t>
                </a:r>
              </a:p>
              <a:p>
                <a:r>
                  <a:rPr lang="en-US" sz="2800" dirty="0">
                    <a:latin typeface="Times New Roman" panose="02020603050405020304" pitchFamily="18" charset="0"/>
                    <a:cs typeface="Times New Roman" panose="02020603050405020304" pitchFamily="18" charset="0"/>
                  </a:rPr>
                  <a:t>Alternative hypothesis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𝐻</m:t>
                        </m:r>
                      </m:e>
                      <m:sub>
                        <m:r>
                          <a:rPr lang="en-US" sz="2800" b="0" i="1" smtClean="0">
                            <a:latin typeface="Cambria Math" panose="02040503050406030204" pitchFamily="18" charset="0"/>
                            <a:cs typeface="Times New Roman" panose="02020603050405020304" pitchFamily="18" charset="0"/>
                          </a:rPr>
                          <m:t>1</m:t>
                        </m:r>
                      </m:sub>
                    </m:sSub>
                    <m:r>
                      <a:rPr lang="en-US"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Not uniformly distributed.</a:t>
                </a:r>
              </a:p>
              <a:p>
                <a:r>
                  <a:rPr lang="en-US" sz="2800" dirty="0">
                    <a:latin typeface="Times New Roman" panose="02020603050405020304" pitchFamily="18" charset="0"/>
                    <a:cs typeface="Times New Roman" panose="02020603050405020304" pitchFamily="18" charset="0"/>
                  </a:rPr>
                  <a:t>LOS: 5%</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8C1FFCF4-A948-9179-33ED-9D790CDBEA3E}"/>
                  </a:ext>
                </a:extLst>
              </p:cNvPr>
              <p:cNvSpPr txBox="1">
                <a:spLocks noRot="1" noChangeAspect="1" noMove="1" noResize="1" noEditPoints="1" noAdjustHandles="1" noChangeArrowheads="1" noChangeShapeType="1" noTextEdit="1"/>
              </p:cNvSpPr>
              <p:nvPr/>
            </p:nvSpPr>
            <p:spPr>
              <a:xfrm>
                <a:off x="513347" y="481262"/>
                <a:ext cx="11165305" cy="7198702"/>
              </a:xfrm>
              <a:prstGeom prst="rect">
                <a:avLst/>
              </a:prstGeom>
              <a:blipFill>
                <a:blip r:embed="rId2"/>
                <a:stretch>
                  <a:fillRect l="-1092" t="-931"/>
                </a:stretch>
              </a:blipFill>
            </p:spPr>
            <p:txBody>
              <a:bodyPr/>
              <a:lstStyle/>
              <a:p>
                <a:r>
                  <a:rPr lang="en-IN">
                    <a:noFill/>
                  </a:rPr>
                  <a:t> </a:t>
                </a:r>
              </a:p>
            </p:txBody>
          </p:sp>
        </mc:Fallback>
      </mc:AlternateContent>
      <p:graphicFrame>
        <p:nvGraphicFramePr>
          <p:cNvPr id="3" name="Table 2">
            <a:extLst>
              <a:ext uri="{FF2B5EF4-FFF2-40B4-BE49-F238E27FC236}">
                <a16:creationId xmlns:a16="http://schemas.microsoft.com/office/drawing/2014/main" id="{83F34301-4ECB-5A78-8EFC-E8EC16D0A00F}"/>
              </a:ext>
            </a:extLst>
          </p:cNvPr>
          <p:cNvGraphicFramePr>
            <a:graphicFrameLocks noGrp="1"/>
          </p:cNvGraphicFramePr>
          <p:nvPr>
            <p:extLst>
              <p:ext uri="{D42A27DB-BD31-4B8C-83A1-F6EECF244321}">
                <p14:modId xmlns:p14="http://schemas.microsoft.com/office/powerpoint/2010/main" val="3046132577"/>
              </p:ext>
            </p:extLst>
          </p:nvPr>
        </p:nvGraphicFramePr>
        <p:xfrm>
          <a:off x="1197391" y="1936298"/>
          <a:ext cx="9954126" cy="1329054"/>
        </p:xfrm>
        <a:graphic>
          <a:graphicData uri="http://schemas.openxmlformats.org/drawingml/2006/table">
            <a:tbl>
              <a:tblPr firstRow="1" bandRow="1">
                <a:tableStyleId>{2D5ABB26-0587-4C30-8999-92F81FD0307C}</a:tableStyleId>
              </a:tblPr>
              <a:tblGrid>
                <a:gridCol w="1422018">
                  <a:extLst>
                    <a:ext uri="{9D8B030D-6E8A-4147-A177-3AD203B41FA5}">
                      <a16:colId xmlns:a16="http://schemas.microsoft.com/office/drawing/2014/main" val="3517097628"/>
                    </a:ext>
                  </a:extLst>
                </a:gridCol>
                <a:gridCol w="1422018">
                  <a:extLst>
                    <a:ext uri="{9D8B030D-6E8A-4147-A177-3AD203B41FA5}">
                      <a16:colId xmlns:a16="http://schemas.microsoft.com/office/drawing/2014/main" val="2538841401"/>
                    </a:ext>
                  </a:extLst>
                </a:gridCol>
                <a:gridCol w="1422018">
                  <a:extLst>
                    <a:ext uri="{9D8B030D-6E8A-4147-A177-3AD203B41FA5}">
                      <a16:colId xmlns:a16="http://schemas.microsoft.com/office/drawing/2014/main" val="1874304491"/>
                    </a:ext>
                  </a:extLst>
                </a:gridCol>
                <a:gridCol w="1422018">
                  <a:extLst>
                    <a:ext uri="{9D8B030D-6E8A-4147-A177-3AD203B41FA5}">
                      <a16:colId xmlns:a16="http://schemas.microsoft.com/office/drawing/2014/main" val="4282903037"/>
                    </a:ext>
                  </a:extLst>
                </a:gridCol>
                <a:gridCol w="1422018">
                  <a:extLst>
                    <a:ext uri="{9D8B030D-6E8A-4147-A177-3AD203B41FA5}">
                      <a16:colId xmlns:a16="http://schemas.microsoft.com/office/drawing/2014/main" val="46835261"/>
                    </a:ext>
                  </a:extLst>
                </a:gridCol>
                <a:gridCol w="1422018">
                  <a:extLst>
                    <a:ext uri="{9D8B030D-6E8A-4147-A177-3AD203B41FA5}">
                      <a16:colId xmlns:a16="http://schemas.microsoft.com/office/drawing/2014/main" val="1869113857"/>
                    </a:ext>
                  </a:extLst>
                </a:gridCol>
                <a:gridCol w="1422018">
                  <a:extLst>
                    <a:ext uri="{9D8B030D-6E8A-4147-A177-3AD203B41FA5}">
                      <a16:colId xmlns:a16="http://schemas.microsoft.com/office/drawing/2014/main" val="3438147612"/>
                    </a:ext>
                  </a:extLst>
                </a:gridCol>
              </a:tblGrid>
              <a:tr h="353585">
                <a:tc>
                  <a:txBody>
                    <a:bodyPr/>
                    <a:lstStyle/>
                    <a:p>
                      <a:r>
                        <a:rPr lang="en-US" sz="2400" dirty="0">
                          <a:solidFill>
                            <a:srgbClr val="FF0000"/>
                          </a:solidFill>
                          <a:latin typeface="Times New Roman" panose="02020603050405020304" pitchFamily="18" charset="0"/>
                          <a:cs typeface="Times New Roman" panose="02020603050405020304" pitchFamily="18" charset="0"/>
                        </a:rPr>
                        <a:t>Day</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Mon</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Tue</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Wed</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Thu</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Fri</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Sat</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897927"/>
                  </a:ext>
                </a:extLst>
              </a:tr>
              <a:tr h="871854">
                <a:tc>
                  <a:txBody>
                    <a:bodyPr/>
                    <a:lstStyle/>
                    <a:p>
                      <a:r>
                        <a:rPr lang="en-US" sz="2400" dirty="0">
                          <a:solidFill>
                            <a:srgbClr val="FF0000"/>
                          </a:solidFill>
                          <a:latin typeface="Times New Roman" panose="02020603050405020304" pitchFamily="18" charset="0"/>
                          <a:cs typeface="Times New Roman" panose="02020603050405020304" pitchFamily="18" charset="0"/>
                        </a:rPr>
                        <a:t>No of accidents</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15</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19</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13</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12</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16</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rgbClr val="FF0000"/>
                          </a:solidFill>
                          <a:latin typeface="Times New Roman" panose="02020603050405020304" pitchFamily="18" charset="0"/>
                          <a:cs typeface="Times New Roman" panose="02020603050405020304" pitchFamily="18" charset="0"/>
                        </a:rPr>
                        <a:t>15</a:t>
                      </a:r>
                      <a:endParaRPr lang="en-IN" sz="24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336809"/>
                  </a:ext>
                </a:extLst>
              </a:tr>
            </a:tbl>
          </a:graphicData>
        </a:graphic>
      </p:graphicFrame>
    </p:spTree>
    <p:extLst>
      <p:ext uri="{BB962C8B-B14F-4D97-AF65-F5344CB8AC3E}">
        <p14:creationId xmlns:p14="http://schemas.microsoft.com/office/powerpoint/2010/main" val="319380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7B4E030-DF07-DB8C-FD14-48D295D99AFD}"/>
                  </a:ext>
                </a:extLst>
              </p:cNvPr>
              <p:cNvGraphicFramePr>
                <a:graphicFrameLocks noGrp="1"/>
              </p:cNvGraphicFramePr>
              <p:nvPr>
                <p:extLst>
                  <p:ext uri="{D42A27DB-BD31-4B8C-83A1-F6EECF244321}">
                    <p14:modId xmlns:p14="http://schemas.microsoft.com/office/powerpoint/2010/main" val="688520128"/>
                  </p:ext>
                </p:extLst>
              </p:nvPr>
            </p:nvGraphicFramePr>
            <p:xfrm>
              <a:off x="818147" y="356237"/>
              <a:ext cx="10874245" cy="2306751"/>
            </p:xfrm>
            <a:graphic>
              <a:graphicData uri="http://schemas.openxmlformats.org/drawingml/2006/table">
                <a:tbl>
                  <a:tblPr firstRow="1" bandRow="1">
                    <a:tableStyleId>{2D5ABB26-0587-4C30-8999-92F81FD0307C}</a:tableStyleId>
                  </a:tblPr>
                  <a:tblGrid>
                    <a:gridCol w="1578991">
                      <a:extLst>
                        <a:ext uri="{9D8B030D-6E8A-4147-A177-3AD203B41FA5}">
                          <a16:colId xmlns:a16="http://schemas.microsoft.com/office/drawing/2014/main" val="3517097628"/>
                        </a:ext>
                      </a:extLst>
                    </a:gridCol>
                    <a:gridCol w="1549209">
                      <a:extLst>
                        <a:ext uri="{9D8B030D-6E8A-4147-A177-3AD203B41FA5}">
                          <a16:colId xmlns:a16="http://schemas.microsoft.com/office/drawing/2014/main" val="2538841401"/>
                        </a:ext>
                      </a:extLst>
                    </a:gridCol>
                    <a:gridCol w="1549209">
                      <a:extLst>
                        <a:ext uri="{9D8B030D-6E8A-4147-A177-3AD203B41FA5}">
                          <a16:colId xmlns:a16="http://schemas.microsoft.com/office/drawing/2014/main" val="1874304491"/>
                        </a:ext>
                      </a:extLst>
                    </a:gridCol>
                    <a:gridCol w="1549209">
                      <a:extLst>
                        <a:ext uri="{9D8B030D-6E8A-4147-A177-3AD203B41FA5}">
                          <a16:colId xmlns:a16="http://schemas.microsoft.com/office/drawing/2014/main" val="4282903037"/>
                        </a:ext>
                      </a:extLst>
                    </a:gridCol>
                    <a:gridCol w="1549209">
                      <a:extLst>
                        <a:ext uri="{9D8B030D-6E8A-4147-A177-3AD203B41FA5}">
                          <a16:colId xmlns:a16="http://schemas.microsoft.com/office/drawing/2014/main" val="46835261"/>
                        </a:ext>
                      </a:extLst>
                    </a:gridCol>
                    <a:gridCol w="1549209">
                      <a:extLst>
                        <a:ext uri="{9D8B030D-6E8A-4147-A177-3AD203B41FA5}">
                          <a16:colId xmlns:a16="http://schemas.microsoft.com/office/drawing/2014/main" val="1869113857"/>
                        </a:ext>
                      </a:extLst>
                    </a:gridCol>
                    <a:gridCol w="1549209">
                      <a:extLst>
                        <a:ext uri="{9D8B030D-6E8A-4147-A177-3AD203B41FA5}">
                          <a16:colId xmlns:a16="http://schemas.microsoft.com/office/drawing/2014/main" val="3438147612"/>
                        </a:ext>
                      </a:extLst>
                    </a:gridCol>
                  </a:tblGrid>
                  <a:tr h="479187">
                    <a:tc>
                      <a:txBody>
                        <a:bodyPr/>
                        <a:lstStyle/>
                        <a:p>
                          <a:pPr algn="ctr"/>
                          <a:r>
                            <a:rPr lang="en-US" sz="2400" dirty="0"/>
                            <a:t>Day</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Mon</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Tue</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Wed</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Thu</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Fri</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Sat</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897927"/>
                      </a:ext>
                    </a:extLst>
                  </a:tr>
                  <a:tr h="913782">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𝑂</m:t>
                                    </m:r>
                                  </m:e>
                                  <m:sub>
                                    <m:r>
                                      <a:rPr lang="en-US" sz="2400" b="0" smtClean="0">
                                        <a:latin typeface="Cambria Math" panose="02040503050406030204" pitchFamily="18" charset="0"/>
                                      </a:rPr>
                                      <m:t>𝑖</m:t>
                                    </m:r>
                                  </m:sub>
                                </m:sSub>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19</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13</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12</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336809"/>
                      </a:ext>
                    </a:extLst>
                  </a:tr>
                  <a:tr h="913782">
                    <a:tc>
                      <a:txBody>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𝑂</m:t>
                                            </m:r>
                                          </m:e>
                                          <m:sub>
                                            <m:r>
                                              <a:rPr lang="en-US" sz="2400" b="0" smtClean="0">
                                                <a:latin typeface="Cambria Math" panose="02040503050406030204" pitchFamily="18" charset="0"/>
                                              </a:rPr>
                                              <m:t>𝑖</m:t>
                                            </m:r>
                                          </m:sub>
                                        </m:sSub>
                                        <m:r>
                                          <a:rPr lang="en-US" sz="2400" b="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𝐸</m:t>
                                            </m:r>
                                          </m:e>
                                          <m:sub>
                                            <m:r>
                                              <a:rPr lang="en-US" sz="2400" b="0" smtClean="0">
                                                <a:latin typeface="Cambria Math" panose="02040503050406030204" pitchFamily="18" charset="0"/>
                                              </a:rPr>
                                              <m:t>𝑖</m:t>
                                            </m:r>
                                          </m:sub>
                                        </m:sSub>
                                      </m:e>
                                    </m:d>
                                  </m:e>
                                  <m:sup>
                                    <m:r>
                                      <a:rPr lang="en-US" sz="2400" b="0" smtClean="0">
                                        <a:latin typeface="Cambria Math" panose="02040503050406030204" pitchFamily="18" charset="0"/>
                                      </a:rPr>
                                      <m:t>2</m:t>
                                    </m:r>
                                  </m:sup>
                                </m:sSup>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0</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a:solidFill>
                                <a:srgbClr val="000000"/>
                              </a:solidFill>
                              <a:effectLst/>
                            </a:rPr>
                            <a:t>16</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4</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9</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0</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995332"/>
                      </a:ext>
                    </a:extLst>
                  </a:tr>
                </a:tbl>
              </a:graphicData>
            </a:graphic>
          </p:graphicFrame>
        </mc:Choice>
        <mc:Fallback xmlns="">
          <p:graphicFrame>
            <p:nvGraphicFramePr>
              <p:cNvPr id="3" name="Table 2">
                <a:extLst>
                  <a:ext uri="{FF2B5EF4-FFF2-40B4-BE49-F238E27FC236}">
                    <a16:creationId xmlns:a16="http://schemas.microsoft.com/office/drawing/2014/main" id="{97B4E030-DF07-DB8C-FD14-48D295D99AFD}"/>
                  </a:ext>
                </a:extLst>
              </p:cNvPr>
              <p:cNvGraphicFramePr>
                <a:graphicFrameLocks noGrp="1"/>
              </p:cNvGraphicFramePr>
              <p:nvPr>
                <p:extLst>
                  <p:ext uri="{D42A27DB-BD31-4B8C-83A1-F6EECF244321}">
                    <p14:modId xmlns:p14="http://schemas.microsoft.com/office/powerpoint/2010/main" val="688520128"/>
                  </p:ext>
                </p:extLst>
              </p:nvPr>
            </p:nvGraphicFramePr>
            <p:xfrm>
              <a:off x="818147" y="356237"/>
              <a:ext cx="10874245" cy="2306751"/>
            </p:xfrm>
            <a:graphic>
              <a:graphicData uri="http://schemas.openxmlformats.org/drawingml/2006/table">
                <a:tbl>
                  <a:tblPr firstRow="1" bandRow="1">
                    <a:tableStyleId>{2D5ABB26-0587-4C30-8999-92F81FD0307C}</a:tableStyleId>
                  </a:tblPr>
                  <a:tblGrid>
                    <a:gridCol w="1578991">
                      <a:extLst>
                        <a:ext uri="{9D8B030D-6E8A-4147-A177-3AD203B41FA5}">
                          <a16:colId xmlns:a16="http://schemas.microsoft.com/office/drawing/2014/main" val="3517097628"/>
                        </a:ext>
                      </a:extLst>
                    </a:gridCol>
                    <a:gridCol w="1549209">
                      <a:extLst>
                        <a:ext uri="{9D8B030D-6E8A-4147-A177-3AD203B41FA5}">
                          <a16:colId xmlns:a16="http://schemas.microsoft.com/office/drawing/2014/main" val="2538841401"/>
                        </a:ext>
                      </a:extLst>
                    </a:gridCol>
                    <a:gridCol w="1549209">
                      <a:extLst>
                        <a:ext uri="{9D8B030D-6E8A-4147-A177-3AD203B41FA5}">
                          <a16:colId xmlns:a16="http://schemas.microsoft.com/office/drawing/2014/main" val="1874304491"/>
                        </a:ext>
                      </a:extLst>
                    </a:gridCol>
                    <a:gridCol w="1549209">
                      <a:extLst>
                        <a:ext uri="{9D8B030D-6E8A-4147-A177-3AD203B41FA5}">
                          <a16:colId xmlns:a16="http://schemas.microsoft.com/office/drawing/2014/main" val="4282903037"/>
                        </a:ext>
                      </a:extLst>
                    </a:gridCol>
                    <a:gridCol w="1549209">
                      <a:extLst>
                        <a:ext uri="{9D8B030D-6E8A-4147-A177-3AD203B41FA5}">
                          <a16:colId xmlns:a16="http://schemas.microsoft.com/office/drawing/2014/main" val="46835261"/>
                        </a:ext>
                      </a:extLst>
                    </a:gridCol>
                    <a:gridCol w="1549209">
                      <a:extLst>
                        <a:ext uri="{9D8B030D-6E8A-4147-A177-3AD203B41FA5}">
                          <a16:colId xmlns:a16="http://schemas.microsoft.com/office/drawing/2014/main" val="1869113857"/>
                        </a:ext>
                      </a:extLst>
                    </a:gridCol>
                    <a:gridCol w="1549209">
                      <a:extLst>
                        <a:ext uri="{9D8B030D-6E8A-4147-A177-3AD203B41FA5}">
                          <a16:colId xmlns:a16="http://schemas.microsoft.com/office/drawing/2014/main" val="3438147612"/>
                        </a:ext>
                      </a:extLst>
                    </a:gridCol>
                  </a:tblGrid>
                  <a:tr h="479187">
                    <a:tc>
                      <a:txBody>
                        <a:bodyPr/>
                        <a:lstStyle/>
                        <a:p>
                          <a:pPr algn="ctr"/>
                          <a:r>
                            <a:rPr lang="en-US" sz="2400" dirty="0"/>
                            <a:t>Day</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Mon</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Tue</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Wed</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Thu</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Fri</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Sat</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897927"/>
                      </a:ext>
                    </a:extLst>
                  </a:tr>
                  <a:tr h="91378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6" t="-58000" r="-589961" b="-120000"/>
                          </a:stretch>
                        </a:blipFill>
                      </a:tcPr>
                    </a:tc>
                    <a:tc>
                      <a:txBody>
                        <a:bodyPr/>
                        <a:lstStyle/>
                        <a:p>
                          <a:pPr algn="ctr"/>
                          <a:r>
                            <a:rPr lang="en-US" sz="2400" dirty="0"/>
                            <a:t>15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19</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13</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12</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15</a:t>
                          </a:r>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336809"/>
                      </a:ext>
                    </a:extLst>
                  </a:tr>
                  <a:tr h="91378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6" t="-158000" r="-589961" b="-20000"/>
                          </a:stretch>
                        </a:blipFill>
                      </a:tcPr>
                    </a:tc>
                    <a:tc>
                      <a:txBody>
                        <a:bodyPr/>
                        <a:lstStyle/>
                        <a:p>
                          <a:pPr algn="ctr" fontAlgn="b"/>
                          <a:r>
                            <a:rPr lang="en-IN" sz="2400" b="0" u="none" strike="noStrike" dirty="0">
                              <a:solidFill>
                                <a:srgbClr val="000000"/>
                              </a:solidFill>
                              <a:effectLst/>
                            </a:rPr>
                            <a:t>0</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a:solidFill>
                                <a:srgbClr val="000000"/>
                              </a:solidFill>
                              <a:effectLst/>
                            </a:rPr>
                            <a:t>16</a:t>
                          </a:r>
                          <a:endParaRPr lang="en-IN" sz="2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4</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9</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1</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b="0" u="none" strike="noStrike" dirty="0">
                              <a:solidFill>
                                <a:srgbClr val="000000"/>
                              </a:solidFill>
                              <a:effectLst/>
                            </a:rPr>
                            <a:t>0</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995332"/>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1B86B6-4D00-4103-2AD0-FB807CFFBDCF}"/>
                  </a:ext>
                </a:extLst>
              </p:cNvPr>
              <p:cNvSpPr txBox="1"/>
              <p:nvPr/>
            </p:nvSpPr>
            <p:spPr>
              <a:xfrm>
                <a:off x="978568" y="2987211"/>
                <a:ext cx="10234863" cy="32152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cs typeface="Times New Roman" panose="02020603050405020304" pitchFamily="18" charset="0"/>
                            </a:rPr>
                          </m:ctrlPr>
                        </m:fPr>
                        <m:num>
                          <m:r>
                            <a:rPr lang="en-US" sz="2800" b="0" i="1" smtClean="0">
                              <a:latin typeface="Cambria Math" panose="02040503050406030204" pitchFamily="18" charset="0"/>
                            </a:rPr>
                            <m:t>∑</m:t>
                          </m:r>
                          <m:sSup>
                            <m:sSupPr>
                              <m:ctrlPr>
                                <a:rPr lang="en-US" sz="2800" i="1">
                                  <a:latin typeface="Cambria Math" panose="02040503050406030204" pitchFamily="18" charset="0"/>
                                  <a:cs typeface="Times New Roman" panose="02020603050405020304" pitchFamily="18" charset="0"/>
                                </a:rPr>
                              </m:ctrlPr>
                            </m:sSupPr>
                            <m:e>
                              <m:d>
                                <m:dPr>
                                  <m:ctrlPr>
                                    <a:rPr lang="en-US" sz="2800" i="1">
                                      <a:latin typeface="Cambria Math" panose="02040503050406030204" pitchFamily="18" charset="0"/>
                                      <a:cs typeface="Times New Roman" panose="02020603050405020304" pitchFamily="18" charset="0"/>
                                    </a:rPr>
                                  </m:ctrlPr>
                                </m:dP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𝑂</m:t>
                                      </m:r>
                                    </m:e>
                                    <m:sub>
                                      <m:r>
                                        <a:rPr lang="en-US" sz="2800" i="1">
                                          <a:latin typeface="Cambria Math" panose="02040503050406030204" pitchFamily="18" charset="0"/>
                                          <a:cs typeface="Times New Roman" panose="02020603050405020304" pitchFamily="18" charset="0"/>
                                        </a:rPr>
                                        <m:t>𝑖</m:t>
                                      </m:r>
                                    </m:sub>
                                  </m:sSub>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𝐸</m:t>
                                      </m:r>
                                    </m:e>
                                    <m:sub>
                                      <m:r>
                                        <a:rPr lang="en-US" sz="2800" i="1">
                                          <a:latin typeface="Cambria Math" panose="02040503050406030204" pitchFamily="18" charset="0"/>
                                          <a:cs typeface="Times New Roman" panose="02020603050405020304" pitchFamily="18" charset="0"/>
                                        </a:rPr>
                                        <m:t>𝑖</m:t>
                                      </m:r>
                                    </m:sub>
                                  </m:sSub>
                                </m:e>
                              </m:d>
                            </m:e>
                            <m:sup>
                              <m:r>
                                <a:rPr lang="en-US" sz="2800" i="1">
                                  <a:latin typeface="Cambria Math" panose="02040503050406030204" pitchFamily="18" charset="0"/>
                                  <a:cs typeface="Times New Roman" panose="02020603050405020304" pitchFamily="18" charset="0"/>
                                </a:rPr>
                                <m:t>2</m:t>
                              </m:r>
                            </m:sup>
                          </m:sSup>
                        </m:num>
                        <m:den>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𝐸</m:t>
                              </m:r>
                            </m:e>
                            <m:sub>
                              <m:r>
                                <a:rPr lang="en-US" sz="2800" b="0" i="1" smtClean="0">
                                  <a:latin typeface="Cambria Math" panose="02040503050406030204" pitchFamily="18" charset="0"/>
                                  <a:cs typeface="Times New Roman" panose="02020603050405020304" pitchFamily="18" charset="0"/>
                                </a:rPr>
                                <m:t>𝑖</m:t>
                              </m:r>
                            </m:sub>
                          </m:sSub>
                        </m:den>
                      </m:f>
                      <m:r>
                        <a:rPr lang="en-US" sz="2800" b="0" i="1" smtClean="0">
                          <a:latin typeface="Cambria Math" panose="02040503050406030204" pitchFamily="18" charset="0"/>
                          <a:cs typeface="Times New Roman" panose="02020603050405020304" pitchFamily="18" charset="0"/>
                        </a:rPr>
                        <m:t>=</m:t>
                      </m:r>
                      <m:f>
                        <m:fPr>
                          <m:ctrlPr>
                            <a:rPr lang="en-US" sz="2800" b="0" i="1" smtClean="0">
                              <a:latin typeface="Cambria Math" panose="02040503050406030204" pitchFamily="18" charset="0"/>
                              <a:cs typeface="Times New Roman" panose="02020603050405020304" pitchFamily="18" charset="0"/>
                            </a:rPr>
                          </m:ctrlPr>
                        </m:fPr>
                        <m:num>
                          <m:r>
                            <a:rPr lang="en-US" sz="2800" b="0" i="1" smtClean="0">
                              <a:latin typeface="Cambria Math" panose="02040503050406030204" pitchFamily="18" charset="0"/>
                              <a:cs typeface="Times New Roman" panose="02020603050405020304" pitchFamily="18" charset="0"/>
                            </a:rPr>
                            <m:t>1</m:t>
                          </m:r>
                        </m:num>
                        <m:den>
                          <m:r>
                            <a:rPr lang="en-US" sz="2800" b="0" i="1" smtClean="0">
                              <a:latin typeface="Cambria Math" panose="02040503050406030204" pitchFamily="18" charset="0"/>
                              <a:cs typeface="Times New Roman" panose="02020603050405020304" pitchFamily="18" charset="0"/>
                            </a:rPr>
                            <m:t>15</m:t>
                          </m:r>
                        </m:den>
                      </m:f>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30</m:t>
                          </m:r>
                        </m:e>
                      </m:d>
                      <m:r>
                        <a:rPr lang="en-US" sz="2800" b="0" i="1" smtClean="0">
                          <a:latin typeface="Cambria Math" panose="02040503050406030204" pitchFamily="18" charset="0"/>
                          <a:cs typeface="Times New Roman" panose="02020603050405020304" pitchFamily="18" charset="0"/>
                        </a:rPr>
                        <m:t>=2</m:t>
                      </m:r>
                    </m:oMath>
                  </m:oMathPara>
                </a14:m>
                <a:endParaRPr lang="en-US" sz="2800" b="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Since </a:t>
                </a:r>
                <a14:m>
                  <m:oMath xmlns:m="http://schemas.openxmlformats.org/officeDocument/2006/math">
                    <m:r>
                      <a:rPr lang="en-US" sz="2800" b="0" i="1" smtClean="0">
                        <a:latin typeface="Cambria Math" panose="02040503050406030204" pitchFamily="18" charset="0"/>
                      </a:rPr>
                      <m:t>𝜈</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−1=5</m:t>
                    </m:r>
                  </m:oMath>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cs typeface="Times New Roman" panose="02020603050405020304" pitchFamily="18" charset="0"/>
                            </a:rPr>
                          </m:ctrlPr>
                        </m:sSubSupPr>
                        <m:e>
                          <m:r>
                            <a:rPr lang="en-US" sz="2800" b="0" i="1" smtClean="0">
                              <a:latin typeface="Cambria Math" panose="02040503050406030204" pitchFamily="18" charset="0"/>
                              <a:cs typeface="Times New Roman" panose="02020603050405020304" pitchFamily="18" charset="0"/>
                            </a:rPr>
                            <m:t>𝜒</m:t>
                          </m:r>
                        </m:e>
                        <m:sub>
                          <m:r>
                            <a:rPr lang="en-US" sz="2800" b="0" i="1" smtClean="0">
                              <a:latin typeface="Cambria Math" panose="02040503050406030204" pitchFamily="18" charset="0"/>
                              <a:cs typeface="Times New Roman" panose="02020603050405020304" pitchFamily="18" charset="0"/>
                            </a:rPr>
                            <m:t>5%</m:t>
                          </m:r>
                        </m:sub>
                        <m:sup>
                          <m:r>
                            <a:rPr lang="en-US" sz="2800" b="0" i="1" smtClean="0">
                              <a:latin typeface="Cambria Math" panose="02040503050406030204" pitchFamily="18" charset="0"/>
                              <a:cs typeface="Times New Roman" panose="02020603050405020304" pitchFamily="18" charset="0"/>
                            </a:rPr>
                            <m:t>2</m:t>
                          </m:r>
                        </m:sup>
                      </m:sSubSup>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𝜈</m:t>
                          </m:r>
                          <m:r>
                            <a:rPr lang="en-US" sz="2800" b="0" i="1" smtClean="0">
                              <a:latin typeface="Cambria Math" panose="02040503050406030204" pitchFamily="18" charset="0"/>
                              <a:cs typeface="Times New Roman" panose="02020603050405020304" pitchFamily="18" charset="0"/>
                            </a:rPr>
                            <m:t>=5</m:t>
                          </m:r>
                        </m:e>
                      </m:d>
                      <m:r>
                        <a:rPr lang="en-US" sz="2800" b="0" i="1" smtClean="0">
                          <a:latin typeface="Cambria Math" panose="02040503050406030204" pitchFamily="18" charset="0"/>
                          <a:cs typeface="Times New Roman" panose="02020603050405020304" pitchFamily="18" charset="0"/>
                        </a:rPr>
                        <m:t>=11.07</m:t>
                      </m:r>
                    </m:oMath>
                  </m:oMathPara>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&lt;</m:t>
                      </m:r>
                      <m:sSubSup>
                        <m:sSubSupPr>
                          <m:ctrlPr>
                            <a:rPr lang="en-US" sz="2800" i="1">
                              <a:latin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cs typeface="Times New Roman" panose="02020603050405020304" pitchFamily="18" charset="0"/>
                            </a:rPr>
                            <m:t>𝜒</m:t>
                          </m:r>
                        </m:e>
                        <m:sub>
                          <m:r>
                            <a:rPr lang="en-US" sz="2800" i="1">
                              <a:latin typeface="Cambria Math" panose="02040503050406030204" pitchFamily="18" charset="0"/>
                              <a:cs typeface="Times New Roman" panose="02020603050405020304" pitchFamily="18" charset="0"/>
                            </a:rPr>
                            <m:t>5%</m:t>
                          </m:r>
                        </m:sub>
                        <m:sup>
                          <m:r>
                            <a:rPr lang="en-US" sz="2800" i="1">
                              <a:latin typeface="Cambria Math" panose="02040503050406030204" pitchFamily="18" charset="0"/>
                              <a:cs typeface="Times New Roman" panose="02020603050405020304" pitchFamily="18" charset="0"/>
                            </a:rPr>
                            <m:t>2</m:t>
                          </m:r>
                        </m:sup>
                      </m:sSubSup>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𝜈</m:t>
                          </m:r>
                          <m:r>
                            <a:rPr lang="en-US" sz="2800" i="1">
                              <a:latin typeface="Cambria Math" panose="02040503050406030204" pitchFamily="18" charset="0"/>
                              <a:cs typeface="Times New Roman" panose="02020603050405020304" pitchFamily="18" charset="0"/>
                            </a:rPr>
                            <m:t>=5</m:t>
                          </m:r>
                        </m:e>
                      </m:d>
                    </m:oMath>
                  </m:oMathPara>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Conclusion:</a:t>
                </a:r>
              </a:p>
              <a:p>
                <a:r>
                  <a:rPr lang="en-IN" sz="2800" dirty="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accidents are distributed normally</a:t>
                </a:r>
                <a:endParaRPr lang="en-IN" sz="28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551B86B6-4D00-4103-2AD0-FB807CFFBDCF}"/>
                  </a:ext>
                </a:extLst>
              </p:cNvPr>
              <p:cNvSpPr txBox="1">
                <a:spLocks noRot="1" noChangeAspect="1" noMove="1" noResize="1" noEditPoints="1" noAdjustHandles="1" noChangeArrowheads="1" noChangeShapeType="1" noTextEdit="1"/>
              </p:cNvSpPr>
              <p:nvPr/>
            </p:nvSpPr>
            <p:spPr>
              <a:xfrm>
                <a:off x="978568" y="2987211"/>
                <a:ext cx="10234863" cy="3215239"/>
              </a:xfrm>
              <a:prstGeom prst="rect">
                <a:avLst/>
              </a:prstGeom>
              <a:blipFill>
                <a:blip r:embed="rId3"/>
                <a:stretch>
                  <a:fillRect l="-1251" b="-5503"/>
                </a:stretch>
              </a:blipFill>
            </p:spPr>
            <p:txBody>
              <a:bodyPr/>
              <a:lstStyle/>
              <a:p>
                <a:r>
                  <a:rPr lang="en-IN">
                    <a:noFill/>
                  </a:rPr>
                  <a:t> </a:t>
                </a:r>
              </a:p>
            </p:txBody>
          </p:sp>
        </mc:Fallback>
      </mc:AlternateContent>
    </p:spTree>
    <p:extLst>
      <p:ext uri="{BB962C8B-B14F-4D97-AF65-F5344CB8AC3E}">
        <p14:creationId xmlns:p14="http://schemas.microsoft.com/office/powerpoint/2010/main" val="1503324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7708C-6B7D-A9C4-F468-A10B1939DCCC}"/>
              </a:ext>
            </a:extLst>
          </p:cNvPr>
          <p:cNvPicPr>
            <a:picLocks noChangeAspect="1"/>
          </p:cNvPicPr>
          <p:nvPr/>
        </p:nvPicPr>
        <p:blipFill>
          <a:blip r:embed="rId2"/>
          <a:stretch>
            <a:fillRect/>
          </a:stretch>
        </p:blipFill>
        <p:spPr>
          <a:xfrm>
            <a:off x="267129" y="165809"/>
            <a:ext cx="11164584" cy="1088371"/>
          </a:xfrm>
          <a:prstGeom prst="rect">
            <a:avLst/>
          </a:prstGeom>
        </p:spPr>
      </p:pic>
      <p:pic>
        <p:nvPicPr>
          <p:cNvPr id="5" name="Picture 4">
            <a:extLst>
              <a:ext uri="{FF2B5EF4-FFF2-40B4-BE49-F238E27FC236}">
                <a16:creationId xmlns:a16="http://schemas.microsoft.com/office/drawing/2014/main" id="{64A3D160-1BEA-0DDB-08D8-1A9E9D2B6A85}"/>
              </a:ext>
            </a:extLst>
          </p:cNvPr>
          <p:cNvPicPr>
            <a:picLocks noChangeAspect="1"/>
          </p:cNvPicPr>
          <p:nvPr/>
        </p:nvPicPr>
        <p:blipFill>
          <a:blip r:embed="rId3"/>
          <a:stretch>
            <a:fillRect/>
          </a:stretch>
        </p:blipFill>
        <p:spPr>
          <a:xfrm>
            <a:off x="267129" y="1251962"/>
            <a:ext cx="11164584" cy="5497334"/>
          </a:xfrm>
          <a:prstGeom prst="rect">
            <a:avLst/>
          </a:prstGeom>
        </p:spPr>
      </p:pic>
    </p:spTree>
    <p:extLst>
      <p:ext uri="{BB962C8B-B14F-4D97-AF65-F5344CB8AC3E}">
        <p14:creationId xmlns:p14="http://schemas.microsoft.com/office/powerpoint/2010/main" val="13453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1ABE17-D398-81C9-80BF-428DD6EA4994}"/>
                  </a:ext>
                </a:extLst>
              </p14:cNvPr>
              <p14:cNvContentPartPr/>
              <p14:nvPr/>
            </p14:nvContentPartPr>
            <p14:xfrm>
              <a:off x="1004169" y="1067424"/>
              <a:ext cx="528480" cy="320040"/>
            </p14:xfrm>
          </p:contentPart>
        </mc:Choice>
        <mc:Fallback xmlns="">
          <p:pic>
            <p:nvPicPr>
              <p:cNvPr id="4" name="Ink 3">
                <a:extLst>
                  <a:ext uri="{FF2B5EF4-FFF2-40B4-BE49-F238E27FC236}">
                    <a16:creationId xmlns:a16="http://schemas.microsoft.com/office/drawing/2014/main" id="{AE1ABE17-D398-81C9-80BF-428DD6EA4994}"/>
                  </a:ext>
                </a:extLst>
              </p:cNvPr>
              <p:cNvPicPr/>
              <p:nvPr/>
            </p:nvPicPr>
            <p:blipFill>
              <a:blip r:embed="rId3"/>
              <a:stretch>
                <a:fillRect/>
              </a:stretch>
            </p:blipFill>
            <p:spPr>
              <a:xfrm>
                <a:off x="941169" y="1004784"/>
                <a:ext cx="654120" cy="445680"/>
              </a:xfrm>
              <a:prstGeom prst="rect">
                <a:avLst/>
              </a:prstGeom>
            </p:spPr>
          </p:pic>
        </mc:Fallback>
      </mc:AlternateContent>
      <p:grpSp>
        <p:nvGrpSpPr>
          <p:cNvPr id="6" name="Group 5">
            <a:extLst>
              <a:ext uri="{FF2B5EF4-FFF2-40B4-BE49-F238E27FC236}">
                <a16:creationId xmlns:a16="http://schemas.microsoft.com/office/drawing/2014/main" id="{0B9BB7DD-228F-F4BA-54F6-572AE720EE72}"/>
              </a:ext>
            </a:extLst>
          </p:cNvPr>
          <p:cNvGrpSpPr/>
          <p:nvPr/>
        </p:nvGrpSpPr>
        <p:grpSpPr>
          <a:xfrm>
            <a:off x="443288" y="1017141"/>
            <a:ext cx="10904158" cy="2498230"/>
            <a:chOff x="443288" y="1017141"/>
            <a:chExt cx="10904158" cy="2498230"/>
          </a:xfrm>
        </p:grpSpPr>
        <p:pic>
          <p:nvPicPr>
            <p:cNvPr id="3" name="Picture 2">
              <a:extLst>
                <a:ext uri="{FF2B5EF4-FFF2-40B4-BE49-F238E27FC236}">
                  <a16:creationId xmlns:a16="http://schemas.microsoft.com/office/drawing/2014/main" id="{14EA04AA-EB50-895B-BA64-C1BB0A5C7CC6}"/>
                </a:ext>
              </a:extLst>
            </p:cNvPr>
            <p:cNvPicPr>
              <a:picLocks noChangeAspect="1"/>
            </p:cNvPicPr>
            <p:nvPr/>
          </p:nvPicPr>
          <p:blipFill>
            <a:blip r:embed="rId4"/>
            <a:stretch>
              <a:fillRect/>
            </a:stretch>
          </p:blipFill>
          <p:spPr>
            <a:xfrm>
              <a:off x="443288" y="1017141"/>
              <a:ext cx="10904158" cy="249823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A26E26E-4BBA-71E9-C8BB-6CA9C5F607AD}"/>
                    </a:ext>
                  </a:extLst>
                </p14:cNvPr>
                <p14:cNvContentPartPr/>
                <p14:nvPr/>
              </p14:nvContentPartPr>
              <p14:xfrm>
                <a:off x="1058169" y="1098384"/>
                <a:ext cx="2449800" cy="227520"/>
              </p14:xfrm>
            </p:contentPart>
          </mc:Choice>
          <mc:Fallback xmlns="">
            <p:pic>
              <p:nvPicPr>
                <p:cNvPr id="5" name="Ink 4">
                  <a:extLst>
                    <a:ext uri="{FF2B5EF4-FFF2-40B4-BE49-F238E27FC236}">
                      <a16:creationId xmlns:a16="http://schemas.microsoft.com/office/drawing/2014/main" id="{4A26E26E-4BBA-71E9-C8BB-6CA9C5F607AD}"/>
                    </a:ext>
                  </a:extLst>
                </p:cNvPr>
                <p:cNvPicPr/>
                <p:nvPr/>
              </p:nvPicPr>
              <p:blipFill>
                <a:blip r:embed="rId6"/>
                <a:stretch>
                  <a:fillRect/>
                </a:stretch>
              </p:blipFill>
              <p:spPr>
                <a:xfrm>
                  <a:off x="995169" y="1035744"/>
                  <a:ext cx="2575440" cy="353160"/>
                </a:xfrm>
                <a:prstGeom prst="rect">
                  <a:avLst/>
                </a:prstGeom>
              </p:spPr>
            </p:pic>
          </mc:Fallback>
        </mc:AlternateContent>
      </p:grpSp>
    </p:spTree>
    <p:extLst>
      <p:ext uri="{BB962C8B-B14F-4D97-AF65-F5344CB8AC3E}">
        <p14:creationId xmlns:p14="http://schemas.microsoft.com/office/powerpoint/2010/main" val="238625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5787E-D9DB-E2C3-D9F7-5B3B8A70DEB8}"/>
              </a:ext>
            </a:extLst>
          </p:cNvPr>
          <p:cNvSpPr txBox="1"/>
          <p:nvPr/>
        </p:nvSpPr>
        <p:spPr>
          <a:xfrm>
            <a:off x="308225" y="287677"/>
            <a:ext cx="11691991" cy="4832092"/>
          </a:xfrm>
          <a:prstGeom prst="rect">
            <a:avLst/>
          </a:prstGeom>
          <a:noFill/>
        </p:spPr>
        <p:txBody>
          <a:bodyPr wrap="square">
            <a:spAutoFit/>
          </a:bodyPr>
          <a:lstStyle/>
          <a:p>
            <a:pPr algn="just"/>
            <a:r>
              <a:rPr lang="en-US" sz="2800" b="0" u="none" strike="noStrike" baseline="0" dirty="0">
                <a:solidFill>
                  <a:srgbClr val="FF0000"/>
                </a:solidFill>
                <a:latin typeface="Times New Roman" panose="02020603050405020304" pitchFamily="18" charset="0"/>
                <a:cs typeface="Times New Roman" panose="02020603050405020304" pitchFamily="18" charset="0"/>
              </a:rPr>
              <a:t>A survey of 320 families with 5 children each revealed </a:t>
            </a:r>
            <a:r>
              <a:rPr lang="en-IN" sz="2800" b="0" u="none" strike="noStrike" baseline="0" dirty="0">
                <a:solidFill>
                  <a:srgbClr val="FF0000"/>
                </a:solidFill>
                <a:latin typeface="Times New Roman" panose="02020603050405020304" pitchFamily="18" charset="0"/>
                <a:cs typeface="Times New Roman" panose="02020603050405020304" pitchFamily="18" charset="0"/>
              </a:rPr>
              <a:t>the following distribution: </a:t>
            </a: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r>
              <a:rPr lang="en-US" sz="2800" b="0" u="none" strike="noStrike" baseline="0" dirty="0">
                <a:solidFill>
                  <a:srgbClr val="FF0000"/>
                </a:solidFill>
                <a:latin typeface="Times New Roman" panose="02020603050405020304" pitchFamily="18" charset="0"/>
                <a:cs typeface="Times New Roman" panose="02020603050405020304" pitchFamily="18" charset="0"/>
              </a:rPr>
              <a:t>Is this result consistent with the hypothesis that male and female births are </a:t>
            </a:r>
            <a:r>
              <a:rPr lang="en-IN" sz="2800" b="0" u="none" strike="noStrike" baseline="0" dirty="0">
                <a:solidFill>
                  <a:srgbClr val="FF0000"/>
                </a:solidFill>
                <a:latin typeface="Times New Roman" panose="02020603050405020304" pitchFamily="18" charset="0"/>
                <a:cs typeface="Times New Roman" panose="02020603050405020304" pitchFamily="18" charset="0"/>
              </a:rPr>
              <a:t>equally probable?</a:t>
            </a:r>
          </a:p>
          <a:p>
            <a:pPr algn="just"/>
            <a:endParaRPr lang="en-IN" sz="2800"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1E71C8D5-E7BC-8782-81D7-3B8D61F13482}"/>
              </a:ext>
            </a:extLst>
          </p:cNvPr>
          <p:cNvGraphicFramePr>
            <a:graphicFrameLocks noGrp="1"/>
          </p:cNvGraphicFramePr>
          <p:nvPr>
            <p:extLst>
              <p:ext uri="{D42A27DB-BD31-4B8C-83A1-F6EECF244321}">
                <p14:modId xmlns:p14="http://schemas.microsoft.com/office/powerpoint/2010/main" val="1708646946"/>
              </p:ext>
            </p:extLst>
          </p:nvPr>
        </p:nvGraphicFramePr>
        <p:xfrm>
          <a:off x="565079" y="1233373"/>
          <a:ext cx="11499608" cy="2052000"/>
        </p:xfrm>
        <a:graphic>
          <a:graphicData uri="http://schemas.openxmlformats.org/drawingml/2006/table">
            <a:tbl>
              <a:tblPr firstRow="1" bandRow="1">
                <a:tableStyleId>{2D5ABB26-0587-4C30-8999-92F81FD0307C}</a:tableStyleId>
              </a:tblPr>
              <a:tblGrid>
                <a:gridCol w="2018030">
                  <a:extLst>
                    <a:ext uri="{9D8B030D-6E8A-4147-A177-3AD203B41FA5}">
                      <a16:colId xmlns:a16="http://schemas.microsoft.com/office/drawing/2014/main" val="1388020979"/>
                    </a:ext>
                  </a:extLst>
                </a:gridCol>
                <a:gridCol w="1580263">
                  <a:extLst>
                    <a:ext uri="{9D8B030D-6E8A-4147-A177-3AD203B41FA5}">
                      <a16:colId xmlns:a16="http://schemas.microsoft.com/office/drawing/2014/main" val="47918750"/>
                    </a:ext>
                  </a:extLst>
                </a:gridCol>
                <a:gridCol w="1580263">
                  <a:extLst>
                    <a:ext uri="{9D8B030D-6E8A-4147-A177-3AD203B41FA5}">
                      <a16:colId xmlns:a16="http://schemas.microsoft.com/office/drawing/2014/main" val="776518863"/>
                    </a:ext>
                  </a:extLst>
                </a:gridCol>
                <a:gridCol w="1580263">
                  <a:extLst>
                    <a:ext uri="{9D8B030D-6E8A-4147-A177-3AD203B41FA5}">
                      <a16:colId xmlns:a16="http://schemas.microsoft.com/office/drawing/2014/main" val="2213938501"/>
                    </a:ext>
                  </a:extLst>
                </a:gridCol>
                <a:gridCol w="1580263">
                  <a:extLst>
                    <a:ext uri="{9D8B030D-6E8A-4147-A177-3AD203B41FA5}">
                      <a16:colId xmlns:a16="http://schemas.microsoft.com/office/drawing/2014/main" val="2415462696"/>
                    </a:ext>
                  </a:extLst>
                </a:gridCol>
                <a:gridCol w="1580263">
                  <a:extLst>
                    <a:ext uri="{9D8B030D-6E8A-4147-A177-3AD203B41FA5}">
                      <a16:colId xmlns:a16="http://schemas.microsoft.com/office/drawing/2014/main" val="1674841334"/>
                    </a:ext>
                  </a:extLst>
                </a:gridCol>
                <a:gridCol w="1580263">
                  <a:extLst>
                    <a:ext uri="{9D8B030D-6E8A-4147-A177-3AD203B41FA5}">
                      <a16:colId xmlns:a16="http://schemas.microsoft.com/office/drawing/2014/main" val="1368807658"/>
                    </a:ext>
                  </a:extLst>
                </a:gridCol>
              </a:tblGrid>
              <a:tr h="684000">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No of boys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7076163"/>
                  </a:ext>
                </a:extLst>
              </a:tr>
              <a:tr h="684000">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No of girls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882488"/>
                  </a:ext>
                </a:extLst>
              </a:tr>
              <a:tr h="684000">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No of families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a:solidFill>
                            <a:srgbClr val="FF0000"/>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0908026"/>
                  </a:ext>
                </a:extLst>
              </a:tr>
            </a:tbl>
          </a:graphicData>
        </a:graphic>
      </p:graphicFrame>
    </p:spTree>
    <p:extLst>
      <p:ext uri="{BB962C8B-B14F-4D97-AF65-F5344CB8AC3E}">
        <p14:creationId xmlns:p14="http://schemas.microsoft.com/office/powerpoint/2010/main" val="245006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75D5D3-1F3C-E2C5-BCFC-FCD80D7C5908}"/>
                  </a:ext>
                </a:extLst>
              </p:cNvPr>
              <p:cNvSpPr txBox="1"/>
              <p:nvPr/>
            </p:nvSpPr>
            <p:spPr>
              <a:xfrm>
                <a:off x="313362" y="180872"/>
                <a:ext cx="10757043"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Level of significance and </a:t>
                </a:r>
                <a14:m>
                  <m:oMath xmlns:m="http://schemas.openxmlformats.org/officeDocument/2006/math">
                    <m:r>
                      <a:rPr lang="en-US" sz="2800" b="1" i="1" smtClean="0">
                        <a:latin typeface="Cambria Math" panose="02040503050406030204" pitchFamily="18" charset="0"/>
                      </a:rPr>
                      <m:t>𝜶</m:t>
                    </m:r>
                  </m:oMath>
                </a14:m>
                <a:r>
                  <a:rPr lang="en-IN" sz="2800" b="1" dirty="0">
                    <a:latin typeface="Times New Roman" panose="02020603050405020304" pitchFamily="18" charset="0"/>
                    <a:cs typeface="Times New Roman" panose="02020603050405020304" pitchFamily="18" charset="0"/>
                  </a:rPr>
                  <a:t> critical region:</a:t>
                </a:r>
              </a:p>
              <a:p>
                <a:endParaRPr lang="en-IN" sz="2800" b="1"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1575D5D3-1F3C-E2C5-BCFC-FCD80D7C5908}"/>
                  </a:ext>
                </a:extLst>
              </p:cNvPr>
              <p:cNvSpPr txBox="1">
                <a:spLocks noRot="1" noChangeAspect="1" noMove="1" noResize="1" noEditPoints="1" noAdjustHandles="1" noChangeArrowheads="1" noChangeShapeType="1" noTextEdit="1"/>
              </p:cNvSpPr>
              <p:nvPr/>
            </p:nvSpPr>
            <p:spPr>
              <a:xfrm>
                <a:off x="313362" y="180872"/>
                <a:ext cx="10757043" cy="954107"/>
              </a:xfrm>
              <a:prstGeom prst="rect">
                <a:avLst/>
              </a:prstGeom>
              <a:blipFill>
                <a:blip r:embed="rId2"/>
                <a:stretch>
                  <a:fillRect l="-1133" t="-7051"/>
                </a:stretch>
              </a:blipFill>
            </p:spPr>
            <p:txBody>
              <a:bodyPr/>
              <a:lstStyle/>
              <a:p>
                <a:r>
                  <a:rPr lang="en-IN">
                    <a:noFill/>
                  </a:rPr>
                  <a:t> </a:t>
                </a:r>
              </a:p>
            </p:txBody>
          </p:sp>
        </mc:Fallback>
      </mc:AlternateContent>
      <p:pic>
        <p:nvPicPr>
          <p:cNvPr id="5" name="Picture 4"/>
          <p:cNvPicPr>
            <a:picLocks noChangeAspect="1"/>
          </p:cNvPicPr>
          <p:nvPr/>
        </p:nvPicPr>
        <p:blipFill>
          <a:blip r:embed="rId3"/>
          <a:srcRect l="10355" t="9939"/>
          <a:stretch/>
        </p:blipFill>
        <p:spPr>
          <a:xfrm>
            <a:off x="381515" y="719910"/>
            <a:ext cx="5310369" cy="2958734"/>
          </a:xfrm>
          <a:prstGeom prst="rect">
            <a:avLst/>
          </a:prstGeom>
        </p:spPr>
      </p:pic>
      <p:pic>
        <p:nvPicPr>
          <p:cNvPr id="6" name="Picture 5"/>
          <p:cNvPicPr>
            <a:picLocks noChangeAspect="1"/>
          </p:cNvPicPr>
          <p:nvPr/>
        </p:nvPicPr>
        <p:blipFill>
          <a:blip r:embed="rId4"/>
          <a:srcRect l="4060" r="3324"/>
          <a:stretch/>
        </p:blipFill>
        <p:spPr>
          <a:xfrm>
            <a:off x="5916543" y="719910"/>
            <a:ext cx="5893942" cy="2958734"/>
          </a:xfrm>
          <a:prstGeom prst="rect">
            <a:avLst/>
          </a:prstGeom>
        </p:spPr>
      </p:pic>
      <p:pic>
        <p:nvPicPr>
          <p:cNvPr id="7" name="Picture 6"/>
          <p:cNvPicPr>
            <a:picLocks noChangeAspect="1"/>
          </p:cNvPicPr>
          <p:nvPr/>
        </p:nvPicPr>
        <p:blipFill>
          <a:blip r:embed="rId5"/>
          <a:srcRect l="5632" r="2086"/>
          <a:stretch/>
        </p:blipFill>
        <p:spPr>
          <a:xfrm>
            <a:off x="2886354" y="3740628"/>
            <a:ext cx="5611060" cy="3117372"/>
          </a:xfrm>
          <a:prstGeom prst="rect">
            <a:avLst/>
          </a:prstGeom>
        </p:spPr>
      </p:pic>
    </p:spTree>
    <p:extLst>
      <p:ext uri="{BB962C8B-B14F-4D97-AF65-F5344CB8AC3E}">
        <p14:creationId xmlns:p14="http://schemas.microsoft.com/office/powerpoint/2010/main" val="617877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6E2FA5-DAD2-0D41-C2E7-99BF422FE2E3}"/>
                  </a:ext>
                </a:extLst>
              </p:cNvPr>
              <p:cNvSpPr txBox="1"/>
              <p:nvPr/>
            </p:nvSpPr>
            <p:spPr>
              <a:xfrm>
                <a:off x="482885" y="297951"/>
                <a:ext cx="11332396" cy="5403146"/>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Given: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𝑁</m:t>
                    </m:r>
                    <m:r>
                      <a:rPr lang="en-IN" sz="2800" b="0" i="1" smtClean="0">
                        <a:latin typeface="Cambria Math" panose="02040503050406030204" pitchFamily="18" charset="0"/>
                        <a:cs typeface="Times New Roman" panose="02020603050405020304" pitchFamily="18" charset="0"/>
                      </a:rPr>
                      <m:t>=320, </m:t>
                    </m:r>
                    <m:r>
                      <a:rPr lang="en-IN" sz="2800" b="0" i="1" smtClean="0">
                        <a:latin typeface="Cambria Math" panose="02040503050406030204" pitchFamily="18" charset="0"/>
                        <a:cs typeface="Times New Roman" panose="02020603050405020304" pitchFamily="18" charset="0"/>
                      </a:rPr>
                      <m:t>𝑝</m:t>
                    </m:r>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
                          <a:rPr lang="en-IN" sz="2800" b="0" i="1" smtClean="0">
                            <a:latin typeface="Cambria Math" panose="02040503050406030204" pitchFamily="18" charset="0"/>
                            <a:cs typeface="Times New Roman" panose="02020603050405020304" pitchFamily="18" charset="0"/>
                          </a:rPr>
                          <m:t>2</m:t>
                        </m:r>
                      </m:den>
                    </m:f>
                  </m:oMath>
                </a14:m>
                <a:endParaRPr lang="en-IN" sz="2800" dirty="0">
                  <a:latin typeface="Times New Roman" panose="02020603050405020304" pitchFamily="18" charset="0"/>
                  <a:cs typeface="Times New Roman" panose="02020603050405020304" pitchFamily="18" charset="0"/>
                </a:endParaRPr>
              </a:p>
              <a:p>
                <a:pPr algn="l"/>
                <a:r>
                  <a:rPr lang="en-US" sz="2800" b="0" u="none" strike="noStrike" baseline="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sz="2800" b="0" i="1" u="none" strike="noStrike" baseline="0" smtClean="0">
                            <a:latin typeface="Cambria Math" panose="02040503050406030204" pitchFamily="18" charset="0"/>
                            <a:cs typeface="Times New Roman" panose="02020603050405020304" pitchFamily="18" charset="0"/>
                          </a:rPr>
                        </m:ctrlPr>
                      </m:sSubPr>
                      <m:e>
                        <m:r>
                          <a:rPr lang="en-IN" sz="2800" b="0" i="1" u="none" strike="noStrike" baseline="0" smtClean="0">
                            <a:latin typeface="Cambria Math" panose="02040503050406030204" pitchFamily="18" charset="0"/>
                            <a:cs typeface="Times New Roman" panose="02020603050405020304" pitchFamily="18" charset="0"/>
                          </a:rPr>
                          <m:t>𝐻</m:t>
                        </m:r>
                      </m:e>
                      <m:sub>
                        <m:r>
                          <a:rPr lang="en-IN" sz="2800" b="0" i="1" u="none" strike="noStrike" baseline="0" smtClean="0">
                            <a:latin typeface="Cambria Math" panose="02040503050406030204" pitchFamily="18" charset="0"/>
                            <a:cs typeface="Times New Roman" panose="02020603050405020304" pitchFamily="18" charset="0"/>
                          </a:rPr>
                          <m:t>0</m:t>
                        </m:r>
                      </m:sub>
                    </m:sSub>
                  </m:oMath>
                </a14:m>
                <a:r>
                  <a:rPr lang="en-US" sz="2800" b="0" u="none" strike="noStrike" baseline="0" dirty="0">
                    <a:latin typeface="Times New Roman" panose="02020603050405020304" pitchFamily="18" charset="0"/>
                    <a:cs typeface="Times New Roman" panose="02020603050405020304" pitchFamily="18" charset="0"/>
                  </a:rPr>
                  <a:t>: the data are consistent with the hypothesis of equal probability for male and female births. i.e., </a:t>
                </a:r>
                <a:r>
                  <a:rPr lang="en-US" sz="2800" b="0" i="1" u="none" strike="noStrike" baseline="0" dirty="0">
                    <a:latin typeface="Times New Roman" panose="02020603050405020304" pitchFamily="18" charset="0"/>
                    <a:cs typeface="Times New Roman" panose="02020603050405020304" pitchFamily="18" charset="0"/>
                  </a:rPr>
                  <a:t>p=q=</a:t>
                </a:r>
                <a14:m>
                  <m:oMath xmlns:m="http://schemas.openxmlformats.org/officeDocument/2006/math">
                    <m:f>
                      <m:fPr>
                        <m:ctrlPr>
                          <a:rPr lang="en-IN" sz="2800" b="0" i="1" u="none" strike="noStrike" baseline="0" smtClean="0">
                            <a:latin typeface="Cambria Math" panose="02040503050406030204" pitchFamily="18" charset="0"/>
                          </a:rPr>
                        </m:ctrlPr>
                      </m:fPr>
                      <m:num>
                        <m:r>
                          <a:rPr lang="en-IN" sz="2800" b="0" i="1" u="none" strike="noStrike" baseline="0" smtClean="0">
                            <a:latin typeface="Cambria Math" panose="02040503050406030204" pitchFamily="18" charset="0"/>
                          </a:rPr>
                          <m:t>1</m:t>
                        </m:r>
                      </m:num>
                      <m:den>
                        <m:r>
                          <a:rPr lang="en-IN" sz="2800" b="0" i="1" u="none" strike="noStrike" baseline="0" smtClean="0">
                            <a:latin typeface="Cambria Math" panose="02040503050406030204" pitchFamily="18" charset="0"/>
                          </a:rPr>
                          <m:t>2</m:t>
                        </m:r>
                      </m:den>
                    </m:f>
                  </m:oMath>
                </a14:m>
                <a:endParaRPr lang="en-IN" sz="2800" b="0" i="1" u="none" strike="noStrike" baseline="0" dirty="0">
                  <a:latin typeface="Times New Roman" panose="02020603050405020304" pitchFamily="18" charset="0"/>
                  <a:cs typeface="Times New Roman" panose="02020603050405020304" pitchFamily="18" charset="0"/>
                </a:endParaRPr>
              </a:p>
              <a:p>
                <a:pPr algn="l"/>
                <a:endParaRPr lang="en-IN" sz="2800" b="0" i="1" u="none" strike="noStrike" baseline="0"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The binomial distribution to calculate theoretical frequency given is </a:t>
                </a:r>
              </a:p>
              <a:p>
                <a:pPr algn="l"/>
                <a14:m>
                  <m:oMathPara xmlns:m="http://schemas.openxmlformats.org/officeDocument/2006/math">
                    <m:oMathParaPr>
                      <m:jc m:val="centerGroup"/>
                    </m:oMathParaPr>
                    <m:oMath xmlns:m="http://schemas.openxmlformats.org/officeDocument/2006/math">
                      <m:r>
                        <a:rPr lang="en-IN" sz="2800" b="0" i="1" u="none" strike="noStrike" baseline="0" smtClean="0">
                          <a:latin typeface="Cambria Math" panose="02040503050406030204" pitchFamily="18" charset="0"/>
                          <a:cs typeface="Times New Roman" panose="02020603050405020304" pitchFamily="18" charset="0"/>
                        </a:rPr>
                        <m:t>𝑓</m:t>
                      </m:r>
                      <m:d>
                        <m:dPr>
                          <m:ctrlPr>
                            <a:rPr lang="en-IN" sz="2800" b="0" i="1" u="none" strike="noStrike" baseline="0" smtClean="0">
                              <a:latin typeface="Cambria Math" panose="02040503050406030204" pitchFamily="18" charset="0"/>
                              <a:cs typeface="Times New Roman" panose="02020603050405020304" pitchFamily="18" charset="0"/>
                            </a:rPr>
                          </m:ctrlPr>
                        </m:dPr>
                        <m:e>
                          <m:r>
                            <a:rPr lang="en-IN" sz="2800" b="0" i="1" u="none" strike="noStrike" baseline="0" smtClean="0">
                              <a:latin typeface="Cambria Math" panose="02040503050406030204" pitchFamily="18" charset="0"/>
                              <a:cs typeface="Times New Roman" panose="02020603050405020304" pitchFamily="18" charset="0"/>
                            </a:rPr>
                            <m:t>𝑟</m:t>
                          </m:r>
                        </m:e>
                      </m:d>
                      <m:r>
                        <a:rPr lang="en-IN" sz="2800" b="0" i="1" u="none" strike="noStrike" baseline="0" smtClean="0">
                          <a:latin typeface="Cambria Math" panose="02040503050406030204" pitchFamily="18" charset="0"/>
                          <a:cs typeface="Times New Roman" panose="02020603050405020304" pitchFamily="18" charset="0"/>
                        </a:rPr>
                        <m:t>=</m:t>
                      </m:r>
                      <m:r>
                        <a:rPr lang="en-IN" sz="2800" b="0" i="1" u="none" strike="noStrike" baseline="0" smtClean="0">
                          <a:latin typeface="Cambria Math" panose="02040503050406030204" pitchFamily="18" charset="0"/>
                          <a:cs typeface="Times New Roman" panose="02020603050405020304" pitchFamily="18" charset="0"/>
                        </a:rPr>
                        <m:t>𝑁</m:t>
                      </m:r>
                      <m:r>
                        <a:rPr lang="en-IN" sz="2800" b="0" i="1" u="none" strike="noStrike" baseline="0" smtClean="0">
                          <a:latin typeface="Cambria Math" panose="02040503050406030204" pitchFamily="18" charset="0"/>
                          <a:cs typeface="Times New Roman" panose="02020603050405020304" pitchFamily="18" charset="0"/>
                        </a:rPr>
                        <m:t>×</m:t>
                      </m:r>
                      <m:r>
                        <a:rPr lang="en-IN" sz="2800" b="0" i="1" u="none" strike="noStrike" baseline="0" smtClean="0">
                          <a:latin typeface="Cambria Math" panose="02040503050406030204" pitchFamily="18" charset="0"/>
                          <a:cs typeface="Times New Roman" panose="02020603050405020304" pitchFamily="18" charset="0"/>
                        </a:rPr>
                        <m:t>𝑃</m:t>
                      </m:r>
                      <m:d>
                        <m:dPr>
                          <m:ctrlPr>
                            <a:rPr lang="en-IN" sz="2800" b="0" i="1" u="none" strike="noStrike" baseline="0" smtClean="0">
                              <a:latin typeface="Cambria Math" panose="02040503050406030204" pitchFamily="18" charset="0"/>
                              <a:cs typeface="Times New Roman" panose="02020603050405020304" pitchFamily="18" charset="0"/>
                            </a:rPr>
                          </m:ctrlPr>
                        </m:dPr>
                        <m:e>
                          <m:r>
                            <a:rPr lang="en-IN" sz="2800" b="0" i="1" u="none" strike="noStrike" baseline="0" smtClean="0">
                              <a:latin typeface="Cambria Math" panose="02040503050406030204" pitchFamily="18" charset="0"/>
                              <a:cs typeface="Times New Roman" panose="02020603050405020304" pitchFamily="18" charset="0"/>
                            </a:rPr>
                            <m:t>𝑋</m:t>
                          </m:r>
                        </m:e>
                      </m:d>
                      <m:r>
                        <a:rPr lang="en-IN" sz="2800" b="0" i="0" u="none" strike="noStrike" baseline="0" smtClean="0">
                          <a:latin typeface="Cambria Math" panose="02040503050406030204" pitchFamily="18" charset="0"/>
                          <a:cs typeface="Times New Roman" panose="02020603050405020304" pitchFamily="18" charset="0"/>
                        </a:rPr>
                        <m:t>  </m:t>
                      </m:r>
                      <m:r>
                        <a:rPr lang="en-IN" sz="2800" b="0" i="1" u="none" strike="noStrike" baseline="0" smtClean="0">
                          <a:latin typeface="Cambria Math" panose="02040503050406030204" pitchFamily="18" charset="0"/>
                          <a:cs typeface="Times New Roman" panose="02020603050405020304" pitchFamily="18" charset="0"/>
                        </a:rPr>
                        <m:t>𝑟</m:t>
                      </m:r>
                      <m:r>
                        <a:rPr lang="en-IN" sz="2800" b="0" i="0" u="none" strike="noStrike" baseline="0" smtClean="0">
                          <a:latin typeface="Cambria Math" panose="02040503050406030204" pitchFamily="18" charset="0"/>
                          <a:cs typeface="Times New Roman" panose="02020603050405020304" pitchFamily="18" charset="0"/>
                        </a:rPr>
                        <m:t>=0, 1, 2, 3, 4</m:t>
                      </m:r>
                    </m:oMath>
                  </m:oMathPara>
                </a14:m>
                <a:endParaRPr lang="en-IN" sz="2800" b="0" u="none" strike="noStrike" baseline="0" dirty="0">
                  <a:latin typeface="Times New Roman" panose="02020603050405020304" pitchFamily="18" charset="0"/>
                  <a:cs typeface="Times New Roman" panose="02020603050405020304" pitchFamily="18" charset="0"/>
                </a:endParaRPr>
              </a:p>
              <a:p>
                <a:pPr algn="l"/>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𝑃</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𝑋</m:t>
                        </m:r>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𝑥</m:t>
                        </m:r>
                      </m:e>
                    </m:d>
                    <m:r>
                      <a:rPr lang="en-IN" sz="2800" b="0" i="1" smtClean="0">
                        <a:latin typeface="Cambria Math" panose="02040503050406030204" pitchFamily="18" charset="0"/>
                        <a:cs typeface="Times New Roman" panose="02020603050405020304" pitchFamily="18" charset="0"/>
                      </a:rPr>
                      <m:t>=</m:t>
                    </m:r>
                    <m:d>
                      <m:dPr>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𝑛</m:t>
                              </m:r>
                            </m:e>
                          </m:mr>
                          <m:mr>
                            <m:e>
                              <m:r>
                                <a:rPr lang="en-IN" sz="2800" b="0" i="1" smtClean="0">
                                  <a:latin typeface="Cambria Math" panose="02040503050406030204" pitchFamily="18" charset="0"/>
                                  <a:cs typeface="Times New Roman" panose="02020603050405020304" pitchFamily="18" charset="0"/>
                                </a:rPr>
                                <m:t>𝑥</m:t>
                              </m:r>
                            </m:e>
                          </m:mr>
                        </m:m>
                      </m:e>
                    </m:d>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𝑝</m:t>
                        </m:r>
                      </m:e>
                      <m:sup>
                        <m:r>
                          <a:rPr lang="en-IN" sz="2800" b="0" i="1" smtClean="0">
                            <a:latin typeface="Cambria Math" panose="02040503050406030204" pitchFamily="18" charset="0"/>
                            <a:cs typeface="Times New Roman" panose="02020603050405020304" pitchFamily="18" charset="0"/>
                          </a:rPr>
                          <m:t>𝑥</m:t>
                        </m:r>
                      </m:sup>
                    </m:sSup>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𝑞</m:t>
                        </m:r>
                      </m:e>
                      <m:sup>
                        <m:r>
                          <a:rPr lang="en-IN" sz="2800" b="0" i="1" smtClean="0">
                            <a:latin typeface="Cambria Math" panose="02040503050406030204" pitchFamily="18" charset="0"/>
                            <a:cs typeface="Times New Roman" panose="02020603050405020304" pitchFamily="18" charset="0"/>
                          </a:rPr>
                          <m:t>1−</m:t>
                        </m:r>
                        <m:r>
                          <a:rPr lang="en-IN" sz="2800" b="0" i="1" smtClean="0">
                            <a:latin typeface="Cambria Math" panose="02040503050406030204" pitchFamily="18" charset="0"/>
                            <a:cs typeface="Times New Roman" panose="02020603050405020304" pitchFamily="18" charset="0"/>
                          </a:rPr>
                          <m:t>𝑥</m:t>
                        </m:r>
                      </m:sup>
                    </m:sSup>
                    <m:r>
                      <a:rPr lang="en-IN" sz="2800" b="0" i="1" smtClean="0">
                        <a:latin typeface="Cambria Math" panose="02040503050406030204" pitchFamily="18" charset="0"/>
                        <a:cs typeface="Times New Roman" panose="02020603050405020304" pitchFamily="18" charset="0"/>
                      </a:rPr>
                      <m:t> , </m:t>
                    </m:r>
                    <m:r>
                      <a:rPr lang="en-IN" sz="2800" b="0" i="1" smtClean="0">
                        <a:latin typeface="Cambria Math" panose="02040503050406030204" pitchFamily="18" charset="0"/>
                        <a:cs typeface="Times New Roman" panose="02020603050405020304" pitchFamily="18" charset="0"/>
                      </a:rPr>
                      <m:t>𝑛</m:t>
                    </m:r>
                    <m:r>
                      <a:rPr lang="en-IN" sz="2800" b="0" i="1" smtClean="0">
                        <a:latin typeface="Cambria Math" panose="02040503050406030204" pitchFamily="18" charset="0"/>
                        <a:cs typeface="Times New Roman" panose="02020603050405020304" pitchFamily="18" charset="0"/>
                      </a:rPr>
                      <m:t>=5</m:t>
                    </m:r>
                  </m:oMath>
                </a14:m>
                <a:endParaRPr lang="en-IN" sz="2800" dirty="0">
                  <a:latin typeface="Times New Roman" panose="02020603050405020304" pitchFamily="18" charset="0"/>
                  <a:cs typeface="Times New Roman" panose="02020603050405020304" pitchFamily="18" charset="0"/>
                </a:endParaRPr>
              </a:p>
              <a:p>
                <a:pPr algn="l"/>
                <a:endParaRPr lang="en-IN" sz="2800" dirty="0">
                  <a:latin typeface="Times New Roman" panose="02020603050405020304" pitchFamily="18" charset="0"/>
                  <a:cs typeface="Times New Roman" panose="02020603050405020304" pitchFamily="18" charset="0"/>
                </a:endParaRPr>
              </a:p>
              <a:p>
                <a:pPr algn="l"/>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0</m:t>
                          </m:r>
                        </m:e>
                      </m:d>
                      <m:r>
                        <a:rPr lang="en-IN" sz="2800" b="0" i="1" smtClean="0">
                          <a:latin typeface="Cambria Math" panose="02040503050406030204" pitchFamily="18" charset="0"/>
                          <a:cs typeface="Times New Roman" panose="02020603050405020304" pitchFamily="18" charset="0"/>
                        </a:rPr>
                        <m:t>=10,   </m:t>
                      </m:r>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1</m:t>
                          </m:r>
                        </m:e>
                      </m:d>
                      <m:r>
                        <a:rPr lang="en-IN" sz="2800" b="0" i="1" smtClean="0">
                          <a:latin typeface="Cambria Math" panose="02040503050406030204" pitchFamily="18" charset="0"/>
                          <a:cs typeface="Times New Roman" panose="02020603050405020304" pitchFamily="18" charset="0"/>
                        </a:rPr>
                        <m:t>=50, </m:t>
                      </m:r>
                    </m:oMath>
                  </m:oMathPara>
                </a14:m>
                <a:endParaRPr lang="en-IN" sz="2800" b="0" dirty="0">
                  <a:latin typeface="Times New Roman" panose="02020603050405020304" pitchFamily="18" charset="0"/>
                  <a:cs typeface="Times New Roman" panose="02020603050405020304" pitchFamily="18" charset="0"/>
                </a:endParaRPr>
              </a:p>
              <a:p>
                <a:pPr algn="l"/>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2</m:t>
                          </m:r>
                        </m:e>
                      </m:d>
                      <m:r>
                        <a:rPr lang="en-IN" sz="2800" b="0" i="1" smtClean="0">
                          <a:latin typeface="Cambria Math" panose="02040503050406030204" pitchFamily="18" charset="0"/>
                          <a:cs typeface="Times New Roman" panose="02020603050405020304" pitchFamily="18" charset="0"/>
                        </a:rPr>
                        <m:t>=100,   </m:t>
                      </m:r>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3</m:t>
                          </m:r>
                        </m:e>
                      </m:d>
                      <m:r>
                        <a:rPr lang="en-IN" sz="2800" b="0" i="1" smtClean="0">
                          <a:latin typeface="Cambria Math" panose="02040503050406030204" pitchFamily="18" charset="0"/>
                          <a:cs typeface="Times New Roman" panose="02020603050405020304" pitchFamily="18" charset="0"/>
                        </a:rPr>
                        <m:t>=100,                </m:t>
                      </m:r>
                    </m:oMath>
                  </m:oMathPara>
                </a14:m>
                <a:endParaRPr lang="en-IN" sz="2800" b="0" dirty="0">
                  <a:latin typeface="Times New Roman" panose="02020603050405020304" pitchFamily="18" charset="0"/>
                  <a:cs typeface="Times New Roman" panose="02020603050405020304" pitchFamily="18" charset="0"/>
                </a:endParaRPr>
              </a:p>
              <a:p>
                <a:pPr algn="l"/>
                <a:r>
                  <a:rPr lang="en-IN" sz="2800" b="0" dirty="0">
                    <a:cs typeface="Times New Roman" panose="02020603050405020304" pitchFamily="18" charset="0"/>
                  </a:rPr>
                  <a:t>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4</m:t>
                        </m:r>
                      </m:e>
                    </m:d>
                    <m:r>
                      <a:rPr lang="en-IN" sz="2800" b="0" i="1" smtClean="0">
                        <a:latin typeface="Cambria Math" panose="02040503050406030204" pitchFamily="18" charset="0"/>
                        <a:cs typeface="Times New Roman" panose="02020603050405020304" pitchFamily="18" charset="0"/>
                      </a:rPr>
                      <m:t>=50 ,           </m:t>
                    </m:r>
                    <m:r>
                      <a:rPr lang="en-IN" sz="2800" b="0" i="1" smtClean="0">
                        <a:latin typeface="Cambria Math" panose="02040503050406030204" pitchFamily="18" charset="0"/>
                        <a:cs typeface="Times New Roman" panose="02020603050405020304" pitchFamily="18" charset="0"/>
                      </a:rPr>
                      <m:t>𝑓</m:t>
                    </m:r>
                    <m:d>
                      <m:dPr>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5</m:t>
                        </m:r>
                      </m:e>
                    </m:d>
                    <m:r>
                      <a:rPr lang="en-IN" sz="2800" b="0" i="1" smtClean="0">
                        <a:latin typeface="Cambria Math" panose="02040503050406030204" pitchFamily="18" charset="0"/>
                        <a:cs typeface="Times New Roman" panose="02020603050405020304" pitchFamily="18" charset="0"/>
                      </a:rPr>
                      <m:t>=10            </m:t>
                    </m:r>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96E2FA5-DAD2-0D41-C2E7-99BF422FE2E3}"/>
                  </a:ext>
                </a:extLst>
              </p:cNvPr>
              <p:cNvSpPr txBox="1">
                <a:spLocks noRot="1" noChangeAspect="1" noMove="1" noResize="1" noEditPoints="1" noAdjustHandles="1" noChangeArrowheads="1" noChangeShapeType="1" noTextEdit="1"/>
              </p:cNvSpPr>
              <p:nvPr/>
            </p:nvSpPr>
            <p:spPr>
              <a:xfrm>
                <a:off x="482885" y="297951"/>
                <a:ext cx="11332396" cy="5403146"/>
              </a:xfrm>
              <a:prstGeom prst="rect">
                <a:avLst/>
              </a:prstGeom>
              <a:blipFill>
                <a:blip r:embed="rId2"/>
                <a:stretch>
                  <a:fillRect l="-1076"/>
                </a:stretch>
              </a:blipFill>
            </p:spPr>
            <p:txBody>
              <a:bodyPr/>
              <a:lstStyle/>
              <a:p>
                <a:r>
                  <a:rPr lang="en-IN">
                    <a:noFill/>
                  </a:rPr>
                  <a:t> </a:t>
                </a:r>
              </a:p>
            </p:txBody>
          </p:sp>
        </mc:Fallback>
      </mc:AlternateContent>
    </p:spTree>
    <p:extLst>
      <p:ext uri="{BB962C8B-B14F-4D97-AF65-F5344CB8AC3E}">
        <p14:creationId xmlns:p14="http://schemas.microsoft.com/office/powerpoint/2010/main" val="14964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2010173-0FB5-EC28-9CED-827CD0AE085F}"/>
                  </a:ext>
                </a:extLst>
              </p:cNvPr>
              <p:cNvGraphicFramePr>
                <a:graphicFrameLocks noGrp="1"/>
              </p:cNvGraphicFramePr>
              <p:nvPr>
                <p:extLst>
                  <p:ext uri="{D42A27DB-BD31-4B8C-83A1-F6EECF244321}">
                    <p14:modId xmlns:p14="http://schemas.microsoft.com/office/powerpoint/2010/main" val="76440440"/>
                  </p:ext>
                </p:extLst>
              </p:nvPr>
            </p:nvGraphicFramePr>
            <p:xfrm>
              <a:off x="5157627" y="349803"/>
              <a:ext cx="6832316" cy="4403090"/>
            </p:xfrm>
            <a:graphic>
              <a:graphicData uri="http://schemas.openxmlformats.org/drawingml/2006/table">
                <a:tbl>
                  <a:tblPr firstRow="1" bandRow="1">
                    <a:tableStyleId>{2D5ABB26-0587-4C30-8999-92F81FD0307C}</a:tableStyleId>
                  </a:tblPr>
                  <a:tblGrid>
                    <a:gridCol w="1708079">
                      <a:extLst>
                        <a:ext uri="{9D8B030D-6E8A-4147-A177-3AD203B41FA5}">
                          <a16:colId xmlns:a16="http://schemas.microsoft.com/office/drawing/2014/main" val="1134598513"/>
                        </a:ext>
                      </a:extLst>
                    </a:gridCol>
                    <a:gridCol w="1708079">
                      <a:extLst>
                        <a:ext uri="{9D8B030D-6E8A-4147-A177-3AD203B41FA5}">
                          <a16:colId xmlns:a16="http://schemas.microsoft.com/office/drawing/2014/main" val="1650083580"/>
                        </a:ext>
                      </a:extLst>
                    </a:gridCol>
                    <a:gridCol w="1708079">
                      <a:extLst>
                        <a:ext uri="{9D8B030D-6E8A-4147-A177-3AD203B41FA5}">
                          <a16:colId xmlns:a16="http://schemas.microsoft.com/office/drawing/2014/main" val="3847912601"/>
                        </a:ext>
                      </a:extLst>
                    </a:gridCol>
                    <a:gridCol w="1708079">
                      <a:extLst>
                        <a:ext uri="{9D8B030D-6E8A-4147-A177-3AD203B41FA5}">
                          <a16:colId xmlns:a16="http://schemas.microsoft.com/office/drawing/2014/main" val="1046500020"/>
                        </a:ext>
                      </a:extLst>
                    </a:gridCol>
                  </a:tblGrid>
                  <a:tr h="7055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latin typeface="Times New Roman" panose="02020603050405020304" pitchFamily="18" charset="0"/>
                              <a:cs typeface="Times New Roman" panose="02020603050405020304" pitchFamily="18" charset="0"/>
                            </a:rPr>
                            <a:t>Observed </a:t>
                          </a:r>
                          <a14:m>
                            <m:oMath xmlns:m="http://schemas.openxmlformats.org/officeDocument/2006/math">
                              <m:r>
                                <a:rPr lang="en-IN" sz="2800" b="1" smtClean="0">
                                  <a:latin typeface="Cambria Math" panose="02040503050406030204" pitchFamily="18" charset="0"/>
                                </a:rPr>
                                <m:t>(</m:t>
                              </m:r>
                              <m:r>
                                <a:rPr lang="en-IN" sz="2800" b="1" smtClean="0">
                                  <a:latin typeface="Cambria Math" panose="02040503050406030204" pitchFamily="18" charset="0"/>
                                </a:rPr>
                                <m:t>𝑶</m:t>
                              </m:r>
                              <m:r>
                                <a:rPr lang="en-IN" sz="2800" b="1" smtClean="0">
                                  <a:latin typeface="Cambria Math" panose="02040503050406030204" pitchFamily="18" charset="0"/>
                                </a:rPr>
                                <m:t>)</m:t>
                              </m:r>
                            </m:oMath>
                          </a14:m>
                          <a:endParaRPr lang="en-IN" sz="2800" dirty="0">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latin typeface="Times New Roman" panose="02020603050405020304" pitchFamily="18" charset="0"/>
                              <a:cs typeface="Times New Roman" panose="02020603050405020304" pitchFamily="18" charset="0"/>
                            </a:rPr>
                            <a:t>Expected </a:t>
                          </a:r>
                          <a14:m>
                            <m:oMath xmlns:m="http://schemas.openxmlformats.org/officeDocument/2006/math">
                              <m:r>
                                <a:rPr lang="en-IN" sz="2800" b="1" smtClean="0">
                                  <a:latin typeface="Cambria Math" panose="02040503050406030204" pitchFamily="18" charset="0"/>
                                </a:rPr>
                                <m:t>(</m:t>
                              </m:r>
                              <m:r>
                                <a:rPr lang="en-IN" sz="2800" b="1" smtClean="0">
                                  <a:latin typeface="Cambria Math" panose="02040503050406030204" pitchFamily="18" charset="0"/>
                                </a:rPr>
                                <m:t>𝑬</m:t>
                              </m:r>
                              <m:r>
                                <a:rPr lang="en-IN" sz="2800" b="1" smtClean="0">
                                  <a:latin typeface="Cambria Math" panose="02040503050406030204" pitchFamily="18" charset="0"/>
                                </a:rPr>
                                <m:t>)</m:t>
                              </m:r>
                            </m:oMath>
                          </a14:m>
                          <a:endParaRPr lang="en-IN" sz="2800" dirty="0">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IN" sz="2800" b="1" i="1" smtClean="0">
                                        <a:latin typeface="Cambria Math" panose="02040503050406030204" pitchFamily="18" charset="0"/>
                                      </a:rPr>
                                    </m:ctrlPr>
                                  </m:sSupPr>
                                  <m:e>
                                    <m:d>
                                      <m:dPr>
                                        <m:ctrlPr>
                                          <a:rPr lang="en-IN" sz="2800" b="1" i="1" smtClean="0">
                                            <a:latin typeface="Cambria Math" panose="02040503050406030204" pitchFamily="18" charset="0"/>
                                          </a:rPr>
                                        </m:ctrlPr>
                                      </m:dPr>
                                      <m:e>
                                        <m:r>
                                          <a:rPr lang="en-IN" sz="2800" b="1" smtClean="0">
                                            <a:latin typeface="Cambria Math" panose="02040503050406030204" pitchFamily="18" charset="0"/>
                                          </a:rPr>
                                          <m:t>𝑶</m:t>
                                        </m:r>
                                        <m:r>
                                          <a:rPr lang="en-IN" sz="2800" b="1" smtClean="0">
                                            <a:latin typeface="Cambria Math" panose="02040503050406030204" pitchFamily="18" charset="0"/>
                                          </a:rPr>
                                          <m:t>−</m:t>
                                        </m:r>
                                        <m:r>
                                          <a:rPr lang="en-IN" sz="2800" b="1" smtClean="0">
                                            <a:latin typeface="Cambria Math" panose="02040503050406030204" pitchFamily="18" charset="0"/>
                                          </a:rPr>
                                          <m:t>𝑬</m:t>
                                        </m:r>
                                      </m:e>
                                    </m:d>
                                  </m:e>
                                  <m:sup>
                                    <m:r>
                                      <a:rPr lang="en-IN" sz="2800" b="1" smtClean="0">
                                        <a:latin typeface="Cambria Math" panose="02040503050406030204" pitchFamily="18" charset="0"/>
                                      </a:rPr>
                                      <m:t>𝟐</m:t>
                                    </m:r>
                                  </m:sup>
                                </m:sSup>
                              </m:oMath>
                            </m:oMathPara>
                          </a14:m>
                          <a:endParaRPr lang="en-IN" sz="2800" dirty="0">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IN" sz="2800" b="1" i="1" smtClean="0">
                                        <a:latin typeface="Cambria Math" panose="02040503050406030204" pitchFamily="18" charset="0"/>
                                      </a:rPr>
                                    </m:ctrlPr>
                                  </m:fPr>
                                  <m:num>
                                    <m:sSup>
                                      <m:sSupPr>
                                        <m:ctrlPr>
                                          <a:rPr lang="en-IN" sz="2800" b="1" i="1" smtClean="0">
                                            <a:latin typeface="Cambria Math" panose="02040503050406030204" pitchFamily="18" charset="0"/>
                                          </a:rPr>
                                        </m:ctrlPr>
                                      </m:sSupPr>
                                      <m:e>
                                        <m:d>
                                          <m:dPr>
                                            <m:ctrlPr>
                                              <a:rPr lang="en-IN" sz="2800" b="1" i="1" smtClean="0">
                                                <a:latin typeface="Cambria Math" panose="02040503050406030204" pitchFamily="18" charset="0"/>
                                              </a:rPr>
                                            </m:ctrlPr>
                                          </m:dPr>
                                          <m:e>
                                            <m:r>
                                              <a:rPr lang="en-IN" sz="2800" b="1" smtClean="0">
                                                <a:latin typeface="Cambria Math" panose="02040503050406030204" pitchFamily="18" charset="0"/>
                                              </a:rPr>
                                              <m:t>𝑶</m:t>
                                            </m:r>
                                            <m:r>
                                              <a:rPr lang="en-IN" sz="2800" b="1" smtClean="0">
                                                <a:latin typeface="Cambria Math" panose="02040503050406030204" pitchFamily="18" charset="0"/>
                                              </a:rPr>
                                              <m:t>−</m:t>
                                            </m:r>
                                            <m:r>
                                              <a:rPr lang="en-IN" sz="2800" b="1" smtClean="0">
                                                <a:latin typeface="Cambria Math" panose="02040503050406030204" pitchFamily="18" charset="0"/>
                                              </a:rPr>
                                              <m:t>𝑬</m:t>
                                            </m:r>
                                          </m:e>
                                        </m:d>
                                      </m:e>
                                      <m:sup>
                                        <m:r>
                                          <a:rPr lang="en-IN" sz="2800" b="1" smtClean="0">
                                            <a:latin typeface="Cambria Math" panose="02040503050406030204" pitchFamily="18" charset="0"/>
                                          </a:rPr>
                                          <m:t>𝟐</m:t>
                                        </m:r>
                                      </m:sup>
                                    </m:sSup>
                                  </m:num>
                                  <m:den>
                                    <m:r>
                                      <a:rPr lang="en-IN" sz="2800" b="1" smtClean="0">
                                        <a:latin typeface="Cambria Math" panose="02040503050406030204" pitchFamily="18" charset="0"/>
                                      </a:rPr>
                                      <m:t>𝐄</m:t>
                                    </m:r>
                                  </m:den>
                                </m:f>
                              </m:oMath>
                            </m:oMathPara>
                          </a14:m>
                          <a:endParaRPr lang="en-IN"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92815"/>
                      </a:ext>
                    </a:extLst>
                  </a:tr>
                  <a:tr h="294229">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14</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607702"/>
                      </a:ext>
                    </a:extLst>
                  </a:tr>
                  <a:tr h="294229">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56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50</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36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0.72</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961760"/>
                      </a:ext>
                    </a:extLst>
                  </a:tr>
                  <a:tr h="294229">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110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32145"/>
                      </a:ext>
                    </a:extLst>
                  </a:tr>
                  <a:tr h="294229">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88</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144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1.44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791705"/>
                      </a:ext>
                    </a:extLst>
                  </a:tr>
                  <a:tr h="294229">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40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50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2</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288467"/>
                      </a:ext>
                    </a:extLst>
                  </a:tr>
                  <a:tr h="294229">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12</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10</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0.4</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5510938"/>
                      </a:ext>
                    </a:extLst>
                  </a:tr>
                  <a:tr h="294229">
                    <a:tc>
                      <a:txBody>
                        <a:bodyPr/>
                        <a:lstStyle/>
                        <a:p>
                          <a:pPr algn="ctr" fontAlgn="b"/>
                          <a:r>
                            <a:rPr lang="en-IN" sz="2800" b="0" i="0" u="none" strike="noStrike" dirty="0">
                              <a:solidFill>
                                <a:srgbClr val="000000"/>
                              </a:solidFill>
                              <a:effectLst/>
                              <a:latin typeface="Times New Roman" panose="02020603050405020304" pitchFamily="18" charset="0"/>
                              <a:cs typeface="Times New Roman" panose="02020603050405020304" pitchFamily="18" charset="0"/>
                            </a:rPr>
                            <a:t>Total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i="0" u="none" strike="noStrike" dirty="0">
                              <a:solidFill>
                                <a:srgbClr val="000000"/>
                              </a:solidFill>
                              <a:effectLst/>
                              <a:latin typeface="Times New Roman" panose="02020603050405020304" pitchFamily="18" charset="0"/>
                              <a:cs typeface="Times New Roman" panose="02020603050405020304" pitchFamily="18" charset="0"/>
                            </a:rPr>
                            <a:t>7.16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740102"/>
                      </a:ext>
                    </a:extLst>
                  </a:tr>
                </a:tbl>
              </a:graphicData>
            </a:graphic>
          </p:graphicFrame>
        </mc:Choice>
        <mc:Fallback xmlns="">
          <p:graphicFrame>
            <p:nvGraphicFramePr>
              <p:cNvPr id="2" name="Table 1">
                <a:extLst>
                  <a:ext uri="{FF2B5EF4-FFF2-40B4-BE49-F238E27FC236}">
                    <a16:creationId xmlns:a16="http://schemas.microsoft.com/office/drawing/2014/main" id="{42010173-0FB5-EC28-9CED-827CD0AE085F}"/>
                  </a:ext>
                </a:extLst>
              </p:cNvPr>
              <p:cNvGraphicFramePr>
                <a:graphicFrameLocks noGrp="1"/>
              </p:cNvGraphicFramePr>
              <p:nvPr>
                <p:extLst>
                  <p:ext uri="{D42A27DB-BD31-4B8C-83A1-F6EECF244321}">
                    <p14:modId xmlns:p14="http://schemas.microsoft.com/office/powerpoint/2010/main" val="76440440"/>
                  </p:ext>
                </p:extLst>
              </p:nvPr>
            </p:nvGraphicFramePr>
            <p:xfrm>
              <a:off x="5157627" y="349803"/>
              <a:ext cx="6832316" cy="4403090"/>
            </p:xfrm>
            <a:graphic>
              <a:graphicData uri="http://schemas.openxmlformats.org/drawingml/2006/table">
                <a:tbl>
                  <a:tblPr firstRow="1" bandRow="1">
                    <a:tableStyleId>{2D5ABB26-0587-4C30-8999-92F81FD0307C}</a:tableStyleId>
                  </a:tblPr>
                  <a:tblGrid>
                    <a:gridCol w="1708079">
                      <a:extLst>
                        <a:ext uri="{9D8B030D-6E8A-4147-A177-3AD203B41FA5}">
                          <a16:colId xmlns:a16="http://schemas.microsoft.com/office/drawing/2014/main" val="1134598513"/>
                        </a:ext>
                      </a:extLst>
                    </a:gridCol>
                    <a:gridCol w="1708079">
                      <a:extLst>
                        <a:ext uri="{9D8B030D-6E8A-4147-A177-3AD203B41FA5}">
                          <a16:colId xmlns:a16="http://schemas.microsoft.com/office/drawing/2014/main" val="1650083580"/>
                        </a:ext>
                      </a:extLst>
                    </a:gridCol>
                    <a:gridCol w="1708079">
                      <a:extLst>
                        <a:ext uri="{9D8B030D-6E8A-4147-A177-3AD203B41FA5}">
                          <a16:colId xmlns:a16="http://schemas.microsoft.com/office/drawing/2014/main" val="3847912601"/>
                        </a:ext>
                      </a:extLst>
                    </a:gridCol>
                    <a:gridCol w="1708079">
                      <a:extLst>
                        <a:ext uri="{9D8B030D-6E8A-4147-A177-3AD203B41FA5}">
                          <a16:colId xmlns:a16="http://schemas.microsoft.com/office/drawing/2014/main" val="1046500020"/>
                        </a:ext>
                      </a:extLst>
                    </a:gridCol>
                  </a:tblGrid>
                  <a:tr h="1371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7" t="-4444" r="-301071" b="-237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4444" r="-200000" b="-237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714" t="-4444" r="-100714" b="-2373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714" t="-4444" r="-714" b="-237333"/>
                          </a:stretch>
                        </a:blipFill>
                      </a:tcPr>
                    </a:tc>
                    <a:extLst>
                      <a:ext uri="{0D108BD9-81ED-4DB2-BD59-A6C34878D82A}">
                        <a16:rowId xmlns:a16="http://schemas.microsoft.com/office/drawing/2014/main" val="2076992815"/>
                      </a:ext>
                    </a:extLst>
                  </a:tr>
                  <a:tr h="433070">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14</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607702"/>
                      </a:ext>
                    </a:extLst>
                  </a:tr>
                  <a:tr h="433070">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56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50</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36</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0.72</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961760"/>
                      </a:ext>
                    </a:extLst>
                  </a:tr>
                  <a:tr h="433070">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110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32145"/>
                      </a:ext>
                    </a:extLst>
                  </a:tr>
                  <a:tr h="433070">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88</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144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1.44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791705"/>
                      </a:ext>
                    </a:extLst>
                  </a:tr>
                  <a:tr h="433070">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40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50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100</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2</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288467"/>
                      </a:ext>
                    </a:extLst>
                  </a:tr>
                  <a:tr h="433070">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12</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10</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a:solidFill>
                                <a:srgbClr val="000000"/>
                              </a:solidFill>
                              <a:effectLst/>
                              <a:latin typeface="Times New Roman" panose="02020603050405020304" pitchFamily="18" charset="0"/>
                              <a:cs typeface="Times New Roman" panose="02020603050405020304" pitchFamily="18" charset="0"/>
                            </a:rPr>
                            <a:t>4</a:t>
                          </a:r>
                          <a:endParaRPr lang="en-IN" sz="2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u="none" strike="noStrike" dirty="0">
                              <a:solidFill>
                                <a:srgbClr val="000000"/>
                              </a:solidFill>
                              <a:effectLst/>
                              <a:latin typeface="Times New Roman" panose="02020603050405020304" pitchFamily="18" charset="0"/>
                              <a:cs typeface="Times New Roman" panose="02020603050405020304" pitchFamily="18" charset="0"/>
                            </a:rPr>
                            <a:t>0.4</a:t>
                          </a:r>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5510938"/>
                      </a:ext>
                    </a:extLst>
                  </a:tr>
                  <a:tr h="433070">
                    <a:tc>
                      <a:txBody>
                        <a:bodyPr/>
                        <a:lstStyle/>
                        <a:p>
                          <a:pPr algn="ctr" fontAlgn="b"/>
                          <a:r>
                            <a:rPr lang="en-IN" sz="2800" b="0" i="0" u="none" strike="noStrike" dirty="0">
                              <a:solidFill>
                                <a:srgbClr val="000000"/>
                              </a:solidFill>
                              <a:effectLst/>
                              <a:latin typeface="Times New Roman" panose="02020603050405020304" pitchFamily="18" charset="0"/>
                              <a:cs typeface="Times New Roman" panose="02020603050405020304" pitchFamily="18" charset="0"/>
                            </a:rPr>
                            <a:t>Total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0" i="0" u="none" strike="noStrike" dirty="0">
                              <a:solidFill>
                                <a:srgbClr val="000000"/>
                              </a:solidFill>
                              <a:effectLst/>
                              <a:latin typeface="Times New Roman" panose="02020603050405020304" pitchFamily="18" charset="0"/>
                              <a:cs typeface="Times New Roman" panose="02020603050405020304" pitchFamily="18" charset="0"/>
                            </a:rPr>
                            <a:t>7.16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740102"/>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51E5BE-1109-3AFD-2D5E-8DA004025AAF}"/>
                  </a:ext>
                </a:extLst>
              </p:cNvPr>
              <p:cNvSpPr txBox="1"/>
              <p:nvPr/>
            </p:nvSpPr>
            <p:spPr>
              <a:xfrm>
                <a:off x="0" y="452544"/>
                <a:ext cx="4982966" cy="30542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𝜒</m:t>
                          </m:r>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nary>
                        <m:naryPr>
                          <m:chr m:val="∑"/>
                          <m:ctrlPr>
                            <a:rPr lang="en-IN" sz="2800" i="1">
                              <a:latin typeface="Cambria Math" panose="02040503050406030204" pitchFamily="18" charset="0"/>
                            </a:rPr>
                          </m:ctrlPr>
                        </m:naryPr>
                        <m:sub>
                          <m:r>
                            <a:rPr lang="en-IN" sz="2800" i="1">
                              <a:latin typeface="Cambria Math" panose="02040503050406030204" pitchFamily="18" charset="0"/>
                            </a:rPr>
                            <m:t>𝑖</m:t>
                          </m:r>
                          <m:r>
                            <a:rPr lang="en-IN" sz="2800" i="1">
                              <a:latin typeface="Cambria Math" panose="02040503050406030204" pitchFamily="18" charset="0"/>
                            </a:rPr>
                            <m:t>=1</m:t>
                          </m:r>
                        </m:sub>
                        <m:sup>
                          <m:r>
                            <a:rPr lang="en-IN" sz="2800" i="1">
                              <a:latin typeface="Cambria Math" panose="02040503050406030204" pitchFamily="18" charset="0"/>
                            </a:rPr>
                            <m:t>𝑛</m:t>
                          </m:r>
                        </m:sup>
                        <m:e>
                          <m:d>
                            <m:dPr>
                              <m:begChr m:val="["/>
                              <m:endChr m:val="]"/>
                              <m:ctrlPr>
                                <a:rPr lang="en-IN" sz="2800" i="1">
                                  <a:latin typeface="Cambria Math" panose="02040503050406030204" pitchFamily="18" charset="0"/>
                                </a:rPr>
                              </m:ctrlPr>
                            </m:dPr>
                            <m:e>
                              <m:f>
                                <m:fPr>
                                  <m:ctrlPr>
                                    <a:rPr lang="en-IN" sz="2800" i="1">
                                      <a:latin typeface="Cambria Math" panose="02040503050406030204" pitchFamily="18" charset="0"/>
                                    </a:rPr>
                                  </m:ctrlPr>
                                </m:fPr>
                                <m:num>
                                  <m:sSup>
                                    <m:sSupPr>
                                      <m:ctrlPr>
                                        <a:rPr lang="en-IN" sz="2800" i="1">
                                          <a:latin typeface="Cambria Math" panose="02040503050406030204" pitchFamily="18" charset="0"/>
                                        </a:rPr>
                                      </m:ctrlPr>
                                    </m:sSupPr>
                                    <m:e>
                                      <m:d>
                                        <m:dPr>
                                          <m:ctrlPr>
                                            <a:rPr lang="en-IN" sz="2800" i="1">
                                              <a:latin typeface="Cambria Math" panose="02040503050406030204" pitchFamily="18" charset="0"/>
                                            </a:rPr>
                                          </m:ctrlPr>
                                        </m:dPr>
                                        <m:e>
                                          <m:sSub>
                                            <m:sSubPr>
                                              <m:ctrlPr>
                                                <a:rPr lang="en-IN" sz="2800" i="1">
                                                  <a:latin typeface="Cambria Math" panose="02040503050406030204" pitchFamily="18" charset="0"/>
                                                </a:rPr>
                                              </m:ctrlPr>
                                            </m:sSubPr>
                                            <m:e>
                                              <m:r>
                                                <a:rPr lang="en-IN" sz="2800" i="1">
                                                  <a:latin typeface="Cambria Math" panose="02040503050406030204" pitchFamily="18" charset="0"/>
                                                </a:rPr>
                                                <m:t>𝑂</m:t>
                                              </m:r>
                                            </m:e>
                                            <m:sub>
                                              <m:r>
                                                <a:rPr lang="en-IN" sz="2800" i="1">
                                                  <a:latin typeface="Cambria Math" panose="02040503050406030204" pitchFamily="18" charset="0"/>
                                                </a:rPr>
                                                <m:t>𝑖</m:t>
                                              </m:r>
                                            </m:sub>
                                          </m:sSub>
                                          <m:r>
                                            <a:rPr lang="en-IN" sz="2800" i="1">
                                              <a:latin typeface="Cambria Math" panose="02040503050406030204" pitchFamily="18" charset="0"/>
                                            </a:rPr>
                                            <m:t>−</m:t>
                                          </m:r>
                                          <m:sSub>
                                            <m:sSubPr>
                                              <m:ctrlPr>
                                                <a:rPr lang="en-IN" sz="2800" i="1">
                                                  <a:latin typeface="Cambria Math" panose="02040503050406030204" pitchFamily="18" charset="0"/>
                                                </a:rPr>
                                              </m:ctrlPr>
                                            </m:sSubPr>
                                            <m:e>
                                              <m:r>
                                                <a:rPr lang="en-IN" sz="2800" i="1">
                                                  <a:latin typeface="Cambria Math" panose="02040503050406030204" pitchFamily="18" charset="0"/>
                                                </a:rPr>
                                                <m:t>𝐸</m:t>
                                              </m:r>
                                            </m:e>
                                            <m:sub>
                                              <m:r>
                                                <a:rPr lang="en-IN" sz="2800" i="1">
                                                  <a:latin typeface="Cambria Math" panose="02040503050406030204" pitchFamily="18" charset="0"/>
                                                </a:rPr>
                                                <m:t>𝑖</m:t>
                                              </m:r>
                                            </m:sub>
                                          </m:sSub>
                                        </m:e>
                                      </m:d>
                                    </m:e>
                                    <m:sup>
                                      <m:r>
                                        <a:rPr lang="en-IN" sz="2800" i="1">
                                          <a:latin typeface="Cambria Math" panose="02040503050406030204" pitchFamily="18" charset="0"/>
                                        </a:rPr>
                                        <m:t>2</m:t>
                                      </m:r>
                                    </m:sup>
                                  </m:sSup>
                                </m:num>
                                <m:den>
                                  <m:sSub>
                                    <m:sSubPr>
                                      <m:ctrlPr>
                                        <a:rPr lang="en-IN" sz="2800" i="1">
                                          <a:latin typeface="Cambria Math" panose="02040503050406030204" pitchFamily="18" charset="0"/>
                                        </a:rPr>
                                      </m:ctrlPr>
                                    </m:sSubPr>
                                    <m:e>
                                      <m:r>
                                        <a:rPr lang="en-IN" sz="2800" i="1">
                                          <a:latin typeface="Cambria Math" panose="02040503050406030204" pitchFamily="18" charset="0"/>
                                        </a:rPr>
                                        <m:t>𝐸</m:t>
                                      </m:r>
                                    </m:e>
                                    <m:sub>
                                      <m:r>
                                        <a:rPr lang="en-IN" sz="2800" i="1">
                                          <a:latin typeface="Cambria Math" panose="02040503050406030204" pitchFamily="18" charset="0"/>
                                        </a:rPr>
                                        <m:t>𝑖</m:t>
                                      </m:r>
                                    </m:sub>
                                  </m:sSub>
                                </m:den>
                              </m:f>
                            </m:e>
                          </m:d>
                        </m:e>
                      </m:nary>
                      <m:r>
                        <a:rPr lang="en-IN" sz="2800" b="0" i="1" smtClean="0">
                          <a:latin typeface="Cambria Math" panose="02040503050406030204" pitchFamily="18" charset="0"/>
                        </a:rPr>
                        <m:t>=7.16</m:t>
                      </m:r>
                    </m:oMath>
                  </m:oMathPara>
                </a14:m>
                <a:endParaRPr lang="en-IN" sz="2800" b="0" dirty="0">
                  <a:latin typeface="Times New Roman" panose="02020603050405020304" pitchFamily="18" charset="0"/>
                  <a:cs typeface="Times New Roman" panose="02020603050405020304" pitchFamily="18" charset="0"/>
                </a:endParaRPr>
              </a:p>
              <a:p>
                <a:r>
                  <a:rPr lang="en-IN" sz="2800" dirty="0" err="1">
                    <a:latin typeface="Times New Roman" panose="02020603050405020304" pitchFamily="18" charset="0"/>
                    <a:cs typeface="Times New Roman" panose="02020603050405020304" pitchFamily="18" charset="0"/>
                  </a:rPr>
                  <a:t>d.f</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smtClean="0">
                        <a:latin typeface="Cambria Math" panose="02040503050406030204" pitchFamily="18" charset="0"/>
                      </a:rPr>
                      <m:t>𝜈</m:t>
                    </m:r>
                    <m:r>
                      <a:rPr lang="en-IN" sz="2800" b="0" i="1" smtClean="0">
                        <a:latin typeface="Cambria Math" panose="02040503050406030204" pitchFamily="18" charset="0"/>
                      </a:rPr>
                      <m:t>=6−1=5     </m:t>
                    </m:r>
                  </m:oMath>
                </a14:m>
                <a:endParaRPr lang="en-IN" sz="2800" b="0" i="1" dirty="0">
                  <a:latin typeface="Cambria Math" panose="02040503050406030204" pitchFamily="18" charset="0"/>
                </a:endParaRPr>
              </a:p>
              <a:p>
                <a14:m>
                  <m:oMath xmlns:m="http://schemas.openxmlformats.org/officeDocument/2006/math">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800" i="1">
                            <a:latin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cs typeface="Times New Roman" panose="02020603050405020304" pitchFamily="18" charset="0"/>
                          </a:rPr>
                          <m:t>𝜒</m:t>
                        </m:r>
                      </m:e>
                      <m:sub>
                        <m:r>
                          <a:rPr lang="en-US" sz="2800" i="1">
                            <a:latin typeface="Cambria Math" panose="02040503050406030204" pitchFamily="18" charset="0"/>
                            <a:cs typeface="Times New Roman" panose="02020603050405020304" pitchFamily="18" charset="0"/>
                          </a:rPr>
                          <m:t>5%</m:t>
                        </m:r>
                      </m:sub>
                      <m:sup>
                        <m:r>
                          <a:rPr lang="en-US" sz="2800" i="1">
                            <a:latin typeface="Cambria Math" panose="02040503050406030204" pitchFamily="18" charset="0"/>
                            <a:cs typeface="Times New Roman" panose="02020603050405020304" pitchFamily="18" charset="0"/>
                          </a:rPr>
                          <m:t>2</m:t>
                        </m:r>
                      </m:sup>
                    </m:sSubSup>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𝜈</m:t>
                        </m:r>
                        <m:r>
                          <a:rPr lang="en-US" sz="2800" i="1">
                            <a:latin typeface="Cambria Math" panose="02040503050406030204" pitchFamily="18" charset="0"/>
                            <a:cs typeface="Times New Roman" panose="02020603050405020304" pitchFamily="18" charset="0"/>
                          </a:rPr>
                          <m:t>=5</m:t>
                        </m:r>
                      </m:e>
                    </m:d>
                    <m:r>
                      <a:rPr lang="en-US" sz="2800" i="1">
                        <a:latin typeface="Cambria Math" panose="02040503050406030204" pitchFamily="18" charset="0"/>
                        <a:cs typeface="Times New Roman" panose="02020603050405020304" pitchFamily="18" charset="0"/>
                      </a:rPr>
                      <m:t>=11.07</m:t>
                    </m:r>
                  </m:oMath>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𝜒</m:t>
                        </m:r>
                      </m:e>
                      <m:sup>
                        <m:r>
                          <a:rPr lang="en-US" sz="2800" i="1">
                            <a:latin typeface="Cambria Math" panose="02040503050406030204" pitchFamily="18" charset="0"/>
                          </a:rPr>
                          <m:t>2</m:t>
                        </m:r>
                      </m:sup>
                    </m:sSup>
                    <m:r>
                      <a:rPr lang="en-US" sz="2800" i="1">
                        <a:latin typeface="Cambria Math" panose="02040503050406030204" pitchFamily="18" charset="0"/>
                      </a:rPr>
                      <m:t>&lt;</m:t>
                    </m:r>
                    <m:sSubSup>
                      <m:sSubSupPr>
                        <m:ctrlPr>
                          <a:rPr lang="en-US" sz="2800" i="1">
                            <a:latin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cs typeface="Times New Roman" panose="02020603050405020304" pitchFamily="18" charset="0"/>
                          </a:rPr>
                          <m:t>𝜒</m:t>
                        </m:r>
                      </m:e>
                      <m:sub>
                        <m:r>
                          <a:rPr lang="en-US" sz="2800" i="1">
                            <a:latin typeface="Cambria Math" panose="02040503050406030204" pitchFamily="18" charset="0"/>
                            <a:cs typeface="Times New Roman" panose="02020603050405020304" pitchFamily="18" charset="0"/>
                          </a:rPr>
                          <m:t>5%</m:t>
                        </m:r>
                      </m:sub>
                      <m:sup>
                        <m:r>
                          <a:rPr lang="en-US" sz="2800" i="1">
                            <a:latin typeface="Cambria Math" panose="02040503050406030204" pitchFamily="18" charset="0"/>
                            <a:cs typeface="Times New Roman" panose="02020603050405020304" pitchFamily="18" charset="0"/>
                          </a:rPr>
                          <m:t>2</m:t>
                        </m:r>
                      </m:sup>
                    </m:sSubSup>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𝜈</m:t>
                        </m:r>
                        <m:r>
                          <a:rPr lang="en-US" sz="2800" i="1">
                            <a:latin typeface="Cambria Math" panose="02040503050406030204" pitchFamily="18" charset="0"/>
                            <a:cs typeface="Times New Roman" panose="02020603050405020304" pitchFamily="18" charset="0"/>
                          </a:rPr>
                          <m:t>=5</m:t>
                        </m:r>
                      </m:e>
                    </m:d>
                  </m:oMath>
                </a14:m>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151E5BE-1109-3AFD-2D5E-8DA004025AAF}"/>
                  </a:ext>
                </a:extLst>
              </p:cNvPr>
              <p:cNvSpPr txBox="1">
                <a:spLocks noRot="1" noChangeAspect="1" noMove="1" noResize="1" noEditPoints="1" noAdjustHandles="1" noChangeArrowheads="1" noChangeShapeType="1" noTextEdit="1"/>
              </p:cNvSpPr>
              <p:nvPr/>
            </p:nvSpPr>
            <p:spPr>
              <a:xfrm>
                <a:off x="0" y="452544"/>
                <a:ext cx="4982966" cy="3054298"/>
              </a:xfrm>
              <a:prstGeom prst="rect">
                <a:avLst/>
              </a:prstGeom>
              <a:blipFill>
                <a:blip r:embed="rId3"/>
                <a:stretch>
                  <a:fillRect l="-2448"/>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022C3571-0995-CF67-EC50-BA1DB6A0BF7A}"/>
              </a:ext>
            </a:extLst>
          </p:cNvPr>
          <p:cNvSpPr txBox="1"/>
          <p:nvPr/>
        </p:nvSpPr>
        <p:spPr>
          <a:xfrm>
            <a:off x="462337" y="4869951"/>
            <a:ext cx="11342669" cy="954107"/>
          </a:xfrm>
          <a:prstGeom prst="rect">
            <a:avLst/>
          </a:prstGeom>
          <a:noFill/>
        </p:spPr>
        <p:txBody>
          <a:bodyPr wrap="square">
            <a:spAutoFit/>
          </a:bodyPr>
          <a:lstStyle/>
          <a:p>
            <a:pPr algn="l"/>
            <a:r>
              <a:rPr lang="en-IN" sz="2800" b="0" i="0" u="none" strike="noStrike" baseline="0" dirty="0">
                <a:latin typeface="Times New Roman" panose="02020603050405020304" pitchFamily="18" charset="0"/>
                <a:cs typeface="Times New Roman" panose="02020603050405020304" pitchFamily="18" charset="0"/>
              </a:rPr>
              <a:t>Conclusion: it is not significant </a:t>
            </a:r>
            <a:r>
              <a:rPr lang="en-US" sz="2800" b="0" i="0" u="none" strike="noStrike" baseline="0" dirty="0">
                <a:latin typeface="Times New Roman" panose="02020603050405020304" pitchFamily="18" charset="0"/>
                <a:cs typeface="Times New Roman" panose="02020603050405020304" pitchFamily="18" charset="0"/>
              </a:rPr>
              <a:t>at 5% level of significance and hence the null hypothesis of equal probability for male and female births may be accepted.</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41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179A8-06C3-2007-52FD-A107C60CD5F3}"/>
              </a:ext>
            </a:extLst>
          </p:cNvPr>
          <p:cNvPicPr>
            <a:picLocks noChangeAspect="1"/>
          </p:cNvPicPr>
          <p:nvPr/>
        </p:nvPicPr>
        <p:blipFill>
          <a:blip r:embed="rId2"/>
          <a:stretch>
            <a:fillRect/>
          </a:stretch>
        </p:blipFill>
        <p:spPr>
          <a:xfrm>
            <a:off x="450349" y="1815957"/>
            <a:ext cx="11291301" cy="1613043"/>
          </a:xfrm>
          <a:prstGeom prst="rect">
            <a:avLst/>
          </a:prstGeom>
        </p:spPr>
      </p:pic>
    </p:spTree>
    <p:extLst>
      <p:ext uri="{BB962C8B-B14F-4D97-AF65-F5344CB8AC3E}">
        <p14:creationId xmlns:p14="http://schemas.microsoft.com/office/powerpoint/2010/main" val="1515932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5CCD02-4F52-177E-7260-EB81DF0B90F0}"/>
              </a:ext>
            </a:extLst>
          </p:cNvPr>
          <p:cNvPicPr>
            <a:picLocks noChangeAspect="1"/>
          </p:cNvPicPr>
          <p:nvPr/>
        </p:nvPicPr>
        <p:blipFill>
          <a:blip r:embed="rId2"/>
          <a:stretch>
            <a:fillRect/>
          </a:stretch>
        </p:blipFill>
        <p:spPr>
          <a:xfrm>
            <a:off x="1203139" y="102742"/>
            <a:ext cx="8239483" cy="6496215"/>
          </a:xfrm>
          <a:prstGeom prst="rect">
            <a:avLst/>
          </a:prstGeom>
        </p:spPr>
      </p:pic>
    </p:spTree>
    <p:extLst>
      <p:ext uri="{BB962C8B-B14F-4D97-AF65-F5344CB8AC3E}">
        <p14:creationId xmlns:p14="http://schemas.microsoft.com/office/powerpoint/2010/main" val="1183694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A8382-4E50-B8DD-3F99-CF1E0FB930AB}"/>
              </a:ext>
            </a:extLst>
          </p:cNvPr>
          <p:cNvPicPr>
            <a:picLocks noChangeAspect="1"/>
          </p:cNvPicPr>
          <p:nvPr/>
        </p:nvPicPr>
        <p:blipFill>
          <a:blip r:embed="rId2"/>
          <a:stretch>
            <a:fillRect/>
          </a:stretch>
        </p:blipFill>
        <p:spPr>
          <a:xfrm>
            <a:off x="1282096" y="349321"/>
            <a:ext cx="9783171" cy="6258751"/>
          </a:xfrm>
          <a:prstGeom prst="rect">
            <a:avLst/>
          </a:prstGeom>
        </p:spPr>
      </p:pic>
    </p:spTree>
    <p:extLst>
      <p:ext uri="{BB962C8B-B14F-4D97-AF65-F5344CB8AC3E}">
        <p14:creationId xmlns:p14="http://schemas.microsoft.com/office/powerpoint/2010/main" val="1468246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FCF6A9-09C5-0D18-DFC9-DEB6AF3D8971}"/>
              </a:ext>
            </a:extLst>
          </p:cNvPr>
          <p:cNvGrpSpPr/>
          <p:nvPr/>
        </p:nvGrpSpPr>
        <p:grpSpPr>
          <a:xfrm>
            <a:off x="707072" y="216290"/>
            <a:ext cx="11180128" cy="1473276"/>
            <a:chOff x="707072" y="216290"/>
            <a:chExt cx="11180128" cy="1473276"/>
          </a:xfrm>
        </p:grpSpPr>
        <p:pic>
          <p:nvPicPr>
            <p:cNvPr id="3" name="Picture 2">
              <a:extLst>
                <a:ext uri="{FF2B5EF4-FFF2-40B4-BE49-F238E27FC236}">
                  <a16:creationId xmlns:a16="http://schemas.microsoft.com/office/drawing/2014/main" id="{1FC080A8-C273-5A86-203E-BC882B40CEA7}"/>
                </a:ext>
              </a:extLst>
            </p:cNvPr>
            <p:cNvPicPr>
              <a:picLocks noChangeAspect="1"/>
            </p:cNvPicPr>
            <p:nvPr/>
          </p:nvPicPr>
          <p:blipFill>
            <a:blip r:embed="rId2"/>
            <a:stretch>
              <a:fillRect/>
            </a:stretch>
          </p:blipFill>
          <p:spPr>
            <a:xfrm>
              <a:off x="707072" y="216290"/>
              <a:ext cx="11180128" cy="14732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CC41A98-FDB1-BF0A-AC24-7BAD661E6104}"/>
                    </a:ext>
                  </a:extLst>
                </p14:cNvPr>
                <p14:cNvContentPartPr/>
                <p14:nvPr/>
              </p14:nvContentPartPr>
              <p14:xfrm>
                <a:off x="1465689" y="308184"/>
                <a:ext cx="2233800" cy="257760"/>
              </p14:xfrm>
            </p:contentPart>
          </mc:Choice>
          <mc:Fallback xmlns="">
            <p:pic>
              <p:nvPicPr>
                <p:cNvPr id="6" name="Ink 5">
                  <a:extLst>
                    <a:ext uri="{FF2B5EF4-FFF2-40B4-BE49-F238E27FC236}">
                      <a16:creationId xmlns:a16="http://schemas.microsoft.com/office/drawing/2014/main" id="{6CC41A98-FDB1-BF0A-AC24-7BAD661E6104}"/>
                    </a:ext>
                  </a:extLst>
                </p:cNvPr>
                <p:cNvPicPr/>
                <p:nvPr/>
              </p:nvPicPr>
              <p:blipFill>
                <a:blip r:embed="rId5"/>
                <a:stretch>
                  <a:fillRect/>
                </a:stretch>
              </p:blipFill>
              <p:spPr>
                <a:xfrm>
                  <a:off x="1402689" y="245544"/>
                  <a:ext cx="2359440" cy="383400"/>
                </a:xfrm>
                <a:prstGeom prst="rect">
                  <a:avLst/>
                </a:prstGeom>
              </p:spPr>
            </p:pic>
          </mc:Fallback>
        </mc:AlternateContent>
      </p:grpSp>
      <p:pic>
        <p:nvPicPr>
          <p:cNvPr id="5" name="Picture 4">
            <a:extLst>
              <a:ext uri="{FF2B5EF4-FFF2-40B4-BE49-F238E27FC236}">
                <a16:creationId xmlns:a16="http://schemas.microsoft.com/office/drawing/2014/main" id="{972E1E08-5BEF-B546-CD3C-868C101EB780}"/>
              </a:ext>
            </a:extLst>
          </p:cNvPr>
          <p:cNvPicPr>
            <a:picLocks noChangeAspect="1"/>
          </p:cNvPicPr>
          <p:nvPr/>
        </p:nvPicPr>
        <p:blipFill>
          <a:blip r:embed="rId6"/>
          <a:stretch>
            <a:fillRect/>
          </a:stretch>
        </p:blipFill>
        <p:spPr>
          <a:xfrm>
            <a:off x="707073" y="1952090"/>
            <a:ext cx="11180127" cy="3883630"/>
          </a:xfrm>
          <a:prstGeom prst="rect">
            <a:avLst/>
          </a:prstGeom>
        </p:spPr>
      </p:pic>
    </p:spTree>
    <p:extLst>
      <p:ext uri="{BB962C8B-B14F-4D97-AF65-F5344CB8AC3E}">
        <p14:creationId xmlns:p14="http://schemas.microsoft.com/office/powerpoint/2010/main" val="19406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B3AD48-78F5-D0DB-A469-D7B2EBF7705F}"/>
              </a:ext>
            </a:extLst>
          </p:cNvPr>
          <p:cNvPicPr>
            <a:picLocks noChangeAspect="1"/>
          </p:cNvPicPr>
          <p:nvPr/>
        </p:nvPicPr>
        <p:blipFill>
          <a:blip r:embed="rId2"/>
          <a:stretch>
            <a:fillRect/>
          </a:stretch>
        </p:blipFill>
        <p:spPr>
          <a:xfrm>
            <a:off x="1050467" y="256853"/>
            <a:ext cx="10033871" cy="6308333"/>
          </a:xfrm>
          <a:prstGeom prst="rect">
            <a:avLst/>
          </a:prstGeom>
        </p:spPr>
      </p:pic>
    </p:spTree>
    <p:extLst>
      <p:ext uri="{BB962C8B-B14F-4D97-AF65-F5344CB8AC3E}">
        <p14:creationId xmlns:p14="http://schemas.microsoft.com/office/powerpoint/2010/main" val="2309504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55DEB-A7A9-B5E4-06C2-C558CD1A7DBB}"/>
              </a:ext>
            </a:extLst>
          </p:cNvPr>
          <p:cNvPicPr>
            <a:picLocks noChangeAspect="1"/>
          </p:cNvPicPr>
          <p:nvPr/>
        </p:nvPicPr>
        <p:blipFill>
          <a:blip r:embed="rId2"/>
          <a:stretch>
            <a:fillRect/>
          </a:stretch>
        </p:blipFill>
        <p:spPr>
          <a:xfrm>
            <a:off x="1144643" y="154113"/>
            <a:ext cx="9437247" cy="1546683"/>
          </a:xfrm>
          <a:prstGeom prst="rect">
            <a:avLst/>
          </a:prstGeom>
        </p:spPr>
      </p:pic>
      <p:pic>
        <p:nvPicPr>
          <p:cNvPr id="5" name="Picture 4">
            <a:extLst>
              <a:ext uri="{FF2B5EF4-FFF2-40B4-BE49-F238E27FC236}">
                <a16:creationId xmlns:a16="http://schemas.microsoft.com/office/drawing/2014/main" id="{25FF17C0-3CD8-23F0-EBC9-629B5DA40A92}"/>
              </a:ext>
            </a:extLst>
          </p:cNvPr>
          <p:cNvPicPr>
            <a:picLocks noChangeAspect="1"/>
          </p:cNvPicPr>
          <p:nvPr/>
        </p:nvPicPr>
        <p:blipFill>
          <a:blip r:embed="rId3"/>
          <a:stretch>
            <a:fillRect/>
          </a:stretch>
        </p:blipFill>
        <p:spPr>
          <a:xfrm>
            <a:off x="1082369" y="1941815"/>
            <a:ext cx="9499521" cy="2537717"/>
          </a:xfrm>
          <a:prstGeom prst="rect">
            <a:avLst/>
          </a:prstGeom>
        </p:spPr>
      </p:pic>
      <p:pic>
        <p:nvPicPr>
          <p:cNvPr id="7" name="Picture 6">
            <a:extLst>
              <a:ext uri="{FF2B5EF4-FFF2-40B4-BE49-F238E27FC236}">
                <a16:creationId xmlns:a16="http://schemas.microsoft.com/office/drawing/2014/main" id="{D3EBE62F-DAD3-CA44-931C-53A73236528C}"/>
              </a:ext>
            </a:extLst>
          </p:cNvPr>
          <p:cNvPicPr>
            <a:picLocks noChangeAspect="1"/>
          </p:cNvPicPr>
          <p:nvPr/>
        </p:nvPicPr>
        <p:blipFill>
          <a:blip r:embed="rId4"/>
          <a:stretch>
            <a:fillRect/>
          </a:stretch>
        </p:blipFill>
        <p:spPr>
          <a:xfrm>
            <a:off x="1082369" y="4479532"/>
            <a:ext cx="9499521" cy="2051896"/>
          </a:xfrm>
          <a:prstGeom prst="rect">
            <a:avLst/>
          </a:prstGeom>
        </p:spPr>
      </p:pic>
    </p:spTree>
    <p:extLst>
      <p:ext uri="{BB962C8B-B14F-4D97-AF65-F5344CB8AC3E}">
        <p14:creationId xmlns:p14="http://schemas.microsoft.com/office/powerpoint/2010/main" val="1439910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6892B-79CC-1B70-D2A9-60988CBA8AAA}"/>
              </a:ext>
            </a:extLst>
          </p:cNvPr>
          <p:cNvPicPr>
            <a:picLocks noChangeAspect="1"/>
          </p:cNvPicPr>
          <p:nvPr/>
        </p:nvPicPr>
        <p:blipFill>
          <a:blip r:embed="rId2"/>
          <a:stretch>
            <a:fillRect/>
          </a:stretch>
        </p:blipFill>
        <p:spPr>
          <a:xfrm>
            <a:off x="220935" y="1525934"/>
            <a:ext cx="11550719" cy="1761797"/>
          </a:xfrm>
          <a:prstGeom prst="rect">
            <a:avLst/>
          </a:prstGeom>
        </p:spPr>
      </p:pic>
    </p:spTree>
    <p:extLst>
      <p:ext uri="{BB962C8B-B14F-4D97-AF65-F5344CB8AC3E}">
        <p14:creationId xmlns:p14="http://schemas.microsoft.com/office/powerpoint/2010/main" val="4000906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E4FB6-531C-0FE1-C0F8-CF6DA7B948E1}"/>
              </a:ext>
            </a:extLst>
          </p:cNvPr>
          <p:cNvSpPr txBox="1"/>
          <p:nvPr/>
        </p:nvSpPr>
        <p:spPr>
          <a:xfrm>
            <a:off x="616449" y="0"/>
            <a:ext cx="11034445" cy="5693866"/>
          </a:xfrm>
          <a:prstGeom prst="rect">
            <a:avLst/>
          </a:prstGeom>
          <a:noFill/>
        </p:spPr>
        <p:txBody>
          <a:bodyPr wrap="square" rtlCol="0">
            <a:spAutoFit/>
          </a:bodyPr>
          <a:lstStyle/>
          <a:p>
            <a:pPr algn="just"/>
            <a:r>
              <a:rPr lang="en-US" sz="2800" b="1" i="0" u="none" strike="noStrike" baseline="0" dirty="0">
                <a:latin typeface="Times New Roman" panose="02020603050405020304" pitchFamily="18" charset="0"/>
                <a:cs typeface="Times New Roman" panose="02020603050405020304" pitchFamily="18" charset="0"/>
              </a:rPr>
              <a:t>The </a:t>
            </a:r>
            <a:r>
              <a:rPr lang="en-US" sz="2800" b="1" i="1" u="none" strike="noStrike" baseline="0" dirty="0">
                <a:latin typeface="Times New Roman" panose="02020603050405020304" pitchFamily="18" charset="0"/>
                <a:cs typeface="Times New Roman" panose="02020603050405020304" pitchFamily="18" charset="0"/>
              </a:rPr>
              <a:t>χ</a:t>
            </a:r>
            <a:r>
              <a:rPr lang="en-US" sz="2800" b="1" i="0" u="none" strike="noStrike" baseline="0" dirty="0">
                <a:latin typeface="Times New Roman" panose="02020603050405020304" pitchFamily="18" charset="0"/>
                <a:cs typeface="Times New Roman" panose="02020603050405020304" pitchFamily="18" charset="0"/>
              </a:rPr>
              <a:t>2 Test as a Test of Independence:</a:t>
            </a:r>
          </a:p>
          <a:p>
            <a:pPr algn="just"/>
            <a:r>
              <a:rPr lang="en-US" sz="2800" i="0" u="none" strike="noStrike" baseline="0" dirty="0">
                <a:latin typeface="Times New Roman" panose="02020603050405020304" pitchFamily="18" charset="0"/>
                <a:cs typeface="Times New Roman" panose="02020603050405020304" pitchFamily="18" charset="0"/>
              </a:rPr>
              <a:t>With the help of the </a:t>
            </a:r>
            <a:r>
              <a:rPr lang="en-US" sz="2800" i="1" u="none" strike="noStrike" baseline="0" dirty="0">
                <a:latin typeface="Times New Roman" panose="02020603050405020304" pitchFamily="18" charset="0"/>
                <a:cs typeface="Times New Roman" panose="02020603050405020304" pitchFamily="18" charset="0"/>
              </a:rPr>
              <a:t>χ</a:t>
            </a:r>
            <a:r>
              <a:rPr lang="en-US" sz="2800" i="0" u="none" strike="noStrike" baseline="0" dirty="0">
                <a:latin typeface="Times New Roman" panose="02020603050405020304" pitchFamily="18" charset="0"/>
                <a:cs typeface="Times New Roman" panose="02020603050405020304" pitchFamily="18" charset="0"/>
              </a:rPr>
              <a:t>2 test, we can find whether or not two attributes are associated. We take the null hypothesis that there is no association between the attributes under study, </a:t>
            </a:r>
            <a:r>
              <a:rPr lang="en-US" sz="2800" i="1" u="none" strike="noStrike" baseline="0" dirty="0">
                <a:latin typeface="Times New Roman" panose="02020603050405020304" pitchFamily="18" charset="0"/>
                <a:cs typeface="Times New Roman" panose="02020603050405020304" pitchFamily="18" charset="0"/>
              </a:rPr>
              <a:t>i.e.</a:t>
            </a:r>
            <a:r>
              <a:rPr lang="en-US" sz="2800" i="0" u="none" strike="noStrike" baseline="0" dirty="0">
                <a:latin typeface="Times New Roman" panose="02020603050405020304" pitchFamily="18" charset="0"/>
                <a:cs typeface="Times New Roman" panose="02020603050405020304" pitchFamily="18" charset="0"/>
              </a:rPr>
              <a:t>, we assume that the two attributes are independent. If the calculated value of </a:t>
            </a:r>
            <a:r>
              <a:rPr lang="en-US" sz="2800" i="1" u="none" strike="noStrike" baseline="0" dirty="0">
                <a:latin typeface="Times New Roman" panose="02020603050405020304" pitchFamily="18" charset="0"/>
                <a:cs typeface="Times New Roman" panose="02020603050405020304" pitchFamily="18" charset="0"/>
              </a:rPr>
              <a:t>χ</a:t>
            </a:r>
            <a:r>
              <a:rPr lang="en-US" sz="2800" i="0" u="none" strike="noStrike" baseline="0" dirty="0">
                <a:latin typeface="Times New Roman" panose="02020603050405020304" pitchFamily="18" charset="0"/>
                <a:cs typeface="Times New Roman" panose="02020603050405020304" pitchFamily="18" charset="0"/>
              </a:rPr>
              <a:t>2 is less than the table value at a specified level (generally 5%) of significance, the hypothesis holds true, </a:t>
            </a:r>
            <a:r>
              <a:rPr lang="en-US" sz="2800" i="1" u="none" strike="noStrike" baseline="0" dirty="0">
                <a:latin typeface="Times New Roman" panose="02020603050405020304" pitchFamily="18" charset="0"/>
                <a:cs typeface="Times New Roman" panose="02020603050405020304" pitchFamily="18" charset="0"/>
              </a:rPr>
              <a:t>i.e.</a:t>
            </a:r>
            <a:r>
              <a:rPr lang="en-US" sz="2800" i="0" u="none" strike="noStrike" baseline="0" dirty="0">
                <a:latin typeface="Times New Roman" panose="02020603050405020304" pitchFamily="18" charset="0"/>
                <a:cs typeface="Times New Roman" panose="02020603050405020304" pitchFamily="18" charset="0"/>
              </a:rPr>
              <a:t>, the attributes are independent and do not bear any association. On the other hand, if the calculated value of </a:t>
            </a:r>
            <a:r>
              <a:rPr lang="en-US" sz="2800" i="1" u="none" strike="noStrike" baseline="0" dirty="0">
                <a:latin typeface="Times New Roman" panose="02020603050405020304" pitchFamily="18" charset="0"/>
                <a:cs typeface="Times New Roman" panose="02020603050405020304" pitchFamily="18" charset="0"/>
              </a:rPr>
              <a:t>χ</a:t>
            </a:r>
            <a:r>
              <a:rPr lang="en-US" sz="2800" i="0" u="none" strike="noStrike" baseline="0" dirty="0">
                <a:latin typeface="Times New Roman" panose="02020603050405020304" pitchFamily="18" charset="0"/>
                <a:cs typeface="Times New Roman" panose="02020603050405020304" pitchFamily="18" charset="0"/>
              </a:rPr>
              <a:t>2 is greater than the table value at a specified level of significance, we say that the results of the experiment do not support the hypothesis. In other words, the attributes are associated. Thus a very useful application of the </a:t>
            </a:r>
            <a:r>
              <a:rPr lang="en-US" sz="2800" i="1" u="none" strike="noStrike" baseline="0" dirty="0">
                <a:latin typeface="Times New Roman" panose="02020603050405020304" pitchFamily="18" charset="0"/>
                <a:cs typeface="Times New Roman" panose="02020603050405020304" pitchFamily="18" charset="0"/>
              </a:rPr>
              <a:t>χ</a:t>
            </a:r>
            <a:r>
              <a:rPr lang="en-US" sz="2800" i="0" u="none" strike="noStrike" baseline="0" dirty="0">
                <a:latin typeface="Times New Roman" panose="02020603050405020304" pitchFamily="18" charset="0"/>
                <a:cs typeface="Times New Roman" panose="02020603050405020304" pitchFamily="18" charset="0"/>
              </a:rPr>
              <a:t>2 test is to investigate the relationship between trials or attributes, which can be classified into two or more categories.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19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D4FCA9-D953-F7CE-B912-CCDB0785134A}"/>
                  </a:ext>
                </a:extLst>
              </p:cNvPr>
              <p:cNvSpPr txBox="1"/>
              <p:nvPr/>
            </p:nvSpPr>
            <p:spPr>
              <a:xfrm>
                <a:off x="352927" y="288758"/>
                <a:ext cx="11662610" cy="5638018"/>
              </a:xfrm>
              <a:prstGeom prst="rect">
                <a:avLst/>
              </a:prstGeom>
              <a:noFill/>
            </p:spPr>
            <p:txBody>
              <a:bodyPr wrap="square">
                <a:spAutoFit/>
              </a:bodyPr>
              <a:lstStyle/>
              <a:p>
                <a:pPr algn="l"/>
                <a:r>
                  <a:rPr lang="en-US" sz="2800" b="1" dirty="0">
                    <a:latin typeface="Times New Roman" panose="02020603050405020304" pitchFamily="18" charset="0"/>
                    <a:cs typeface="Times New Roman" panose="02020603050405020304" pitchFamily="18" charset="0"/>
                  </a:rPr>
                  <a:t>t</a:t>
                </a:r>
                <a:r>
                  <a:rPr lang="en-US" sz="2800" b="1" i="0" u="none" strike="noStrike" baseline="0" dirty="0">
                    <a:latin typeface="Times New Roman" panose="02020603050405020304" pitchFamily="18" charset="0"/>
                    <a:cs typeface="Times New Roman" panose="02020603050405020304" pitchFamily="18" charset="0"/>
                  </a:rPr>
                  <a:t>-test of the mean of sample:</a:t>
                </a:r>
              </a:p>
              <a:p>
                <a:pPr algn="l"/>
                <a:r>
                  <a:rPr lang="en-US" sz="2800" b="0" i="0" u="none" strike="noStrike" baseline="0" dirty="0">
                    <a:latin typeface="Times New Roman" panose="02020603050405020304" pitchFamily="18" charset="0"/>
                    <a:cs typeface="Times New Roman" panose="02020603050405020304" pitchFamily="18" charset="0"/>
                  </a:rPr>
                  <a:t>If </a:t>
                </a:r>
                <a:r>
                  <a:rPr lang="en-US" sz="2800" b="0" i="1" u="none" strike="noStrike" baseline="0" dirty="0">
                    <a:latin typeface="Times New Roman" panose="02020603050405020304" pitchFamily="18" charset="0"/>
                    <a:cs typeface="Times New Roman" panose="02020603050405020304" pitchFamily="18" charset="0"/>
                  </a:rPr>
                  <a:t>x1, x2, …, </a:t>
                </a:r>
                <a:r>
                  <a:rPr lang="en-US" sz="2800" b="0" i="1" u="none" strike="noStrike" baseline="0" dirty="0" err="1">
                    <a:latin typeface="Times New Roman" panose="02020603050405020304" pitchFamily="18" charset="0"/>
                    <a:cs typeface="Times New Roman" panose="02020603050405020304" pitchFamily="18" charset="0"/>
                  </a:rPr>
                  <a:t>xn</a:t>
                </a:r>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is a random sample of ‘</a:t>
                </a:r>
                <a:r>
                  <a:rPr lang="en-US" sz="2800" b="0" i="1" u="none" strike="noStrike" baseline="0" dirty="0">
                    <a:latin typeface="Times New Roman" panose="02020603050405020304" pitchFamily="18" charset="0"/>
                    <a:cs typeface="Times New Roman" panose="02020603050405020304" pitchFamily="18" charset="0"/>
                  </a:rPr>
                  <a:t>n’ </a:t>
                </a:r>
                <a:r>
                  <a:rPr lang="en-US" sz="2800" b="0" i="0" u="none" strike="noStrike" baseline="0" dirty="0">
                    <a:latin typeface="Times New Roman" panose="02020603050405020304" pitchFamily="18" charset="0"/>
                    <a:cs typeface="Times New Roman" panose="02020603050405020304" pitchFamily="18" charset="0"/>
                  </a:rPr>
                  <a:t>observations drawn from a normal population with mean μ and S.D. σ . To test the significance of a mean of a small sample under the null hypothesis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𝐻</m:t>
                        </m:r>
                      </m:e>
                      <m:sub>
                        <m:r>
                          <a:rPr lang="en-US" sz="2800" b="0" i="1" u="none" strike="noStrike" baseline="0" smtClean="0">
                            <a:latin typeface="Cambria Math" panose="02040503050406030204" pitchFamily="18" charset="0"/>
                          </a:rPr>
                          <m:t>0</m:t>
                        </m:r>
                      </m:sub>
                    </m:sSub>
                    <m:r>
                      <a:rPr lang="en-US" sz="2800" b="0" i="1" u="none" strike="noStrike" baseline="0" smtClean="0">
                        <a:latin typeface="Cambria Math" panose="02040503050406030204" pitchFamily="18" charset="0"/>
                      </a:rPr>
                      <m:t>:</m:t>
                    </m:r>
                    <m:r>
                      <a:rPr lang="en-US" sz="2800" b="0" i="1" u="none" strike="noStrike" baseline="0" smtClean="0">
                        <a:latin typeface="Cambria Math" panose="02040503050406030204" pitchFamily="18" charset="0"/>
                      </a:rPr>
                      <m:t>𝜇</m:t>
                    </m:r>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𝜇</m:t>
                        </m:r>
                      </m:e>
                      <m:sub>
                        <m:r>
                          <a:rPr lang="en-US" sz="2800" b="0" i="1" u="none" strike="noStrike" baseline="0" smtClean="0">
                            <a:latin typeface="Cambria Math" panose="02040503050406030204" pitchFamily="18" charset="0"/>
                          </a:rPr>
                          <m:t>0</m:t>
                        </m:r>
                      </m:sub>
                    </m:sSub>
                  </m:oMath>
                </a14:m>
                <a:r>
                  <a:rPr lang="en-US" sz="2800" b="0" i="0" u="none" strike="noStrike" baseline="0" dirty="0">
                    <a:latin typeface="Times New Roman" panose="02020603050405020304" pitchFamily="18" charset="0"/>
                    <a:cs typeface="Times New Roman" panose="02020603050405020304" pitchFamily="18" charset="0"/>
                  </a:rPr>
                  <a:t> the test statistic is given by</a:t>
                </a:r>
              </a:p>
              <a:p>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num>
                      <m:den>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𝑠</m:t>
                            </m:r>
                            <m:r>
                              <m:rPr>
                                <m:lit/>
                              </m:rPr>
                              <a:rPr lang="en-US" sz="2800" b="0" i="1" smtClean="0">
                                <a:latin typeface="Cambria Math" panose="02040503050406030204" pitchFamily="18" charset="0"/>
                              </a:rPr>
                              <m:t> </m:t>
                            </m:r>
                          </m:num>
                          <m:den>
                            <m:r>
                              <m:rPr>
                                <m:lit/>
                              </m:rPr>
                              <a:rPr lang="en-US" sz="2800" b="0" i="1" smtClean="0">
                                <a:latin typeface="Cambria Math" panose="02040503050406030204" pitchFamily="18" charset="0"/>
                              </a:rPr>
                              <m:t> </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𝑛</m:t>
                                </m:r>
                              </m:e>
                            </m:rad>
                          </m:den>
                        </m:f>
                      </m:den>
                    </m:f>
                  </m:oMath>
                </a14:m>
                <a:r>
                  <a:rPr lang="en-IN" sz="2800" dirty="0">
                    <a:latin typeface="Times New Roman" panose="02020603050405020304" pitchFamily="18" charset="0"/>
                    <a:cs typeface="Times New Roman" panose="02020603050405020304" pitchFamily="18" charset="0"/>
                  </a:rPr>
                  <a:t>  a</a:t>
                </a:r>
                <a:r>
                  <a:rPr lang="en-US" sz="2800" dirty="0">
                    <a:latin typeface="Times New Roman" panose="02020603050405020304" pitchFamily="18" charset="0"/>
                    <a:cs typeface="Times New Roman" panose="02020603050405020304" pitchFamily="18" charset="0"/>
                  </a:rPr>
                  <a:t>nd follows t-distribution with </a:t>
                </a:r>
                <a:r>
                  <a:rPr lang="en-US" sz="2800" i="1" dirty="0">
                    <a:latin typeface="Times New Roman" panose="02020603050405020304" pitchFamily="18" charset="0"/>
                    <a:cs typeface="Times New Roman" panose="02020603050405020304" pitchFamily="18" charset="0"/>
                  </a:rPr>
                  <a:t>v=n-1 </a:t>
                </a:r>
                <a:r>
                  <a:rPr lang="en-US" sz="2800" dirty="0">
                    <a:latin typeface="Times New Roman" panose="02020603050405020304" pitchFamily="18" charset="0"/>
                    <a:cs typeface="Times New Roman" panose="02020603050405020304" pitchFamily="18" charset="0"/>
                  </a:rPr>
                  <a:t>degree of freedom.</a:t>
                </a:r>
              </a:p>
              <a:p>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𝑥</m:t>
                        </m:r>
                      </m:e>
                    </m:acc>
                    <m:r>
                      <a:rPr lang="en-US" sz="2800" b="0" i="1" u="none" strike="noStrike" baseline="0" dirty="0" smtClean="0">
                        <a:latin typeface="Cambria Math" panose="02040503050406030204" pitchFamily="18" charset="0"/>
                      </a:rPr>
                      <m:t>=</m:t>
                    </m:r>
                    <m:f>
                      <m:fPr>
                        <m:ctrlPr>
                          <a:rPr lang="en-US" sz="2800" b="0" i="1" u="none" strike="noStrike" baseline="0" dirty="0" smtClean="0">
                            <a:latin typeface="Cambria Math" panose="02040503050406030204" pitchFamily="18" charset="0"/>
                          </a:rPr>
                        </m:ctrlPr>
                      </m:fPr>
                      <m:num>
                        <m:r>
                          <a:rPr lang="en-US" sz="2800" b="0" i="1" u="none" strike="noStrike" baseline="0" dirty="0" smtClean="0">
                            <a:latin typeface="Cambria Math" panose="02040503050406030204" pitchFamily="18" charset="0"/>
                          </a:rPr>
                          <m:t>∑</m:t>
                        </m:r>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𝑥</m:t>
                            </m:r>
                          </m:e>
                          <m:sub>
                            <m:r>
                              <a:rPr lang="en-US" sz="2800" b="0" i="1" u="none" strike="noStrike" baseline="0" dirty="0" smtClean="0">
                                <a:latin typeface="Cambria Math" panose="02040503050406030204" pitchFamily="18" charset="0"/>
                              </a:rPr>
                              <m:t>𝑖</m:t>
                            </m:r>
                          </m:sub>
                        </m:sSub>
                      </m:num>
                      <m:den>
                        <m:r>
                          <a:rPr lang="en-US" sz="2800" b="0" i="1" u="none" strike="noStrike" baseline="0" dirty="0" smtClean="0">
                            <a:latin typeface="Cambria Math" panose="02040503050406030204" pitchFamily="18" charset="0"/>
                          </a:rPr>
                          <m:t>𝑛</m:t>
                        </m:r>
                      </m:den>
                    </m:f>
                  </m:oMath>
                </a14:m>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be the mean of the sample then and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d>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oMath>
                </a14:m>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be the variance of the sample</a:t>
                </a:r>
              </a:p>
              <a:p>
                <a:r>
                  <a:rPr lang="en-US" sz="2800" dirty="0">
                    <a:latin typeface="Times New Roman" panose="02020603050405020304" pitchFamily="18" charset="0"/>
                    <a:cs typeface="Times New Roman" panose="02020603050405020304" pitchFamily="18" charset="0"/>
                  </a:rPr>
                  <a:t>The alternative hypothesis in this case is either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&gt;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 (right tailed) or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&lt;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(left tailed) or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0</m:t>
                        </m:r>
                      </m:sub>
                    </m:sSub>
                  </m:oMath>
                </a14:m>
                <a:r>
                  <a:rPr lang="en-IN" sz="2800" dirty="0">
                    <a:latin typeface="Times New Roman" panose="02020603050405020304" pitchFamily="18" charset="0"/>
                    <a:cs typeface="Times New Roman" panose="02020603050405020304" pitchFamily="18" charset="0"/>
                  </a:rPr>
                  <a:t> (two-tailed).</a:t>
                </a:r>
              </a:p>
              <a:p>
                <a:r>
                  <a:rPr lang="en-US" sz="2800" dirty="0">
                    <a:latin typeface="Times New Roman" panose="02020603050405020304" pitchFamily="18" charset="0"/>
                    <a:cs typeface="Times New Roman" panose="02020603050405020304" pitchFamily="18" charset="0"/>
                  </a:rPr>
                  <a:t>The rejection region for a level α is either </a:t>
                </a:r>
                <a:r>
                  <a:rPr lang="en-US" sz="2800" i="1" dirty="0">
                    <a:latin typeface="Times New Roman" panose="02020603050405020304" pitchFamily="18" charset="0"/>
                    <a:cs typeface="Times New Roman" panose="02020603050405020304" pitchFamily="18" charset="0"/>
                  </a:rPr>
                  <a:t>t </a:t>
                </a:r>
                <a14:m>
                  <m:oMath xmlns:m="http://schemas.openxmlformats.org/officeDocument/2006/math">
                    <m:r>
                      <a:rPr lang="en-US" sz="280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𝑡</m:t>
                        </m:r>
                      </m:e>
                      <m:sub>
                        <m:r>
                          <a:rPr lang="en-US" sz="2800" i="1" dirty="0">
                            <a:latin typeface="Cambria Math" panose="02040503050406030204" pitchFamily="18" charset="0"/>
                          </a:rPr>
                          <m:t>𝛼</m:t>
                        </m:r>
                        <m:r>
                          <a:rPr lang="en-US" sz="2800" i="1" dirty="0">
                            <a:latin typeface="Cambria Math" panose="02040503050406030204" pitchFamily="18" charset="0"/>
                          </a:rPr>
                          <m:t>, </m:t>
                        </m:r>
                        <m:r>
                          <a:rPr lang="en-US" sz="2800" i="1" dirty="0">
                            <a:latin typeface="Cambria Math" panose="02040503050406030204" pitchFamily="18" charset="0"/>
                          </a:rPr>
                          <m:t>𝑛</m:t>
                        </m:r>
                        <m:r>
                          <a:rPr lang="en-US" sz="2800" i="1" dirty="0">
                            <a:latin typeface="Cambria Math" panose="02040503050406030204" pitchFamily="18" charset="0"/>
                          </a:rPr>
                          <m:t>−1</m:t>
                        </m:r>
                      </m:sub>
                    </m:sSub>
                  </m:oMath>
                </a14:m>
                <a:r>
                  <a:rPr lang="en-US" sz="2800" dirty="0">
                    <a:latin typeface="Times New Roman" panose="02020603050405020304" pitchFamily="18" charset="0"/>
                    <a:cs typeface="Times New Roman" panose="02020603050405020304" pitchFamily="18" charset="0"/>
                  </a:rPr>
                  <a:t>(</a:t>
                </a:r>
                <a:r>
                  <a:rPr lang="en-US" sz="2800" b="0" i="0" u="none" strike="noStrike" baseline="0" dirty="0">
                    <a:latin typeface="Times New Roman" panose="02020603050405020304" pitchFamily="18" charset="0"/>
                    <a:cs typeface="Times New Roman" panose="02020603050405020304" pitchFamily="18" charset="0"/>
                  </a:rPr>
                  <a:t>right-tailed), or </a:t>
                </a:r>
                <a:r>
                  <a:rPr lang="en-US" sz="2800" b="0" i="1" u="none" strike="noStrike" baseline="0" dirty="0">
                    <a:latin typeface="Times New Roman" panose="02020603050405020304" pitchFamily="18" charset="0"/>
                    <a:cs typeface="Times New Roman" panose="02020603050405020304" pitchFamily="18" charset="0"/>
                  </a:rPr>
                  <a:t>t ≤ </a:t>
                </a:r>
                <a14:m>
                  <m:oMath xmlns:m="http://schemas.openxmlformats.org/officeDocument/2006/math">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𝑡</m:t>
                        </m:r>
                      </m:e>
                      <m:sub>
                        <m:r>
                          <a:rPr lang="en-US" sz="2800" b="0" i="1" u="none" strike="noStrike" baseline="0" dirty="0" smtClean="0">
                            <a:latin typeface="Cambria Math" panose="02040503050406030204" pitchFamily="18" charset="0"/>
                          </a:rPr>
                          <m:t>𝛼</m:t>
                        </m:r>
                        <m:r>
                          <a:rPr lang="en-US" sz="2800" b="0" i="1" u="none" strike="noStrike" baseline="0" dirty="0" smtClean="0">
                            <a:latin typeface="Cambria Math" panose="02040503050406030204" pitchFamily="18" charset="0"/>
                          </a:rPr>
                          <m:t>, </m:t>
                        </m:r>
                        <m:r>
                          <a:rPr lang="en-US" sz="2800" b="0" i="1" u="none" strike="noStrike" baseline="0" dirty="0" smtClean="0">
                            <a:latin typeface="Cambria Math" panose="02040503050406030204" pitchFamily="18" charset="0"/>
                          </a:rPr>
                          <m:t>𝑛</m:t>
                        </m:r>
                        <m:r>
                          <a:rPr lang="en-US" sz="2800" b="0" i="1" u="none" strike="noStrike" baseline="0" dirty="0" smtClean="0">
                            <a:latin typeface="Cambria Math" panose="02040503050406030204" pitchFamily="18" charset="0"/>
                          </a:rPr>
                          <m:t>−1</m:t>
                        </m:r>
                      </m:sub>
                    </m:sSub>
                  </m:oMath>
                </a14:m>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(left-tailed), and or </a:t>
                </a:r>
                <a:r>
                  <a:rPr lang="en-US" sz="2800" b="0" i="1" u="none" strike="noStrike" baseline="0" dirty="0">
                    <a:latin typeface="Times New Roman" panose="02020603050405020304" pitchFamily="18" charset="0"/>
                    <a:cs typeface="Times New Roman" panose="02020603050405020304" pitchFamily="18" charset="0"/>
                  </a:rPr>
                  <a:t>t ≤ </a:t>
                </a:r>
                <a14:m>
                  <m:oMath xmlns:m="http://schemas.openxmlformats.org/officeDocument/2006/math">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𝑡</m:t>
                        </m:r>
                      </m:e>
                      <m:sub>
                        <m:f>
                          <m:fPr>
                            <m:ctrlPr>
                              <a:rPr lang="en-US" sz="2800" b="0" i="1" u="none" strike="noStrike" baseline="0" dirty="0" smtClean="0">
                                <a:latin typeface="Cambria Math" panose="02040503050406030204" pitchFamily="18" charset="0"/>
                              </a:rPr>
                            </m:ctrlPr>
                          </m:fPr>
                          <m:num>
                            <m:r>
                              <a:rPr lang="en-US" sz="2800" b="0" i="1" u="none" strike="noStrike" baseline="0" dirty="0" smtClean="0">
                                <a:latin typeface="Cambria Math" panose="02040503050406030204" pitchFamily="18" charset="0"/>
                              </a:rPr>
                              <m:t>𝛼</m:t>
                            </m:r>
                          </m:num>
                          <m:den>
                            <m:r>
                              <a:rPr lang="en-US" sz="2800" b="0" i="1" u="none" strike="noStrike" baseline="0" dirty="0" smtClean="0">
                                <a:latin typeface="Cambria Math" panose="02040503050406030204" pitchFamily="18" charset="0"/>
                              </a:rPr>
                              <m:t>2</m:t>
                            </m:r>
                          </m:den>
                        </m:f>
                        <m:r>
                          <a:rPr lang="en-US" sz="2800" b="0" i="1" u="none" strike="noStrike" baseline="0" dirty="0" smtClean="0">
                            <a:latin typeface="Cambria Math" panose="02040503050406030204" pitchFamily="18" charset="0"/>
                          </a:rPr>
                          <m:t>,, </m:t>
                        </m:r>
                        <m:r>
                          <a:rPr lang="en-US" sz="2800" b="0" i="1" u="none" strike="noStrike" baseline="0" dirty="0" smtClean="0">
                            <a:latin typeface="Cambria Math" panose="02040503050406030204" pitchFamily="18" charset="0"/>
                          </a:rPr>
                          <m:t>𝑛</m:t>
                        </m:r>
                        <m:r>
                          <a:rPr lang="en-US" sz="2800" b="0" i="1" u="none" strike="noStrike" baseline="0" dirty="0" smtClean="0">
                            <a:latin typeface="Cambria Math" panose="02040503050406030204" pitchFamily="18" charset="0"/>
                          </a:rPr>
                          <m:t>−1</m:t>
                        </m:r>
                      </m:sub>
                    </m:sSub>
                  </m:oMath>
                </a14:m>
                <a:r>
                  <a:rPr lang="en-US" sz="2800" b="0" i="1" u="none" strike="noStrike" baseline="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t </a:t>
                </a:r>
                <a14:m>
                  <m:oMath xmlns:m="http://schemas.openxmlformats.org/officeDocument/2006/math">
                    <m:r>
                      <a:rPr lang="en-US" sz="2800" i="1" dirty="0" smtClean="0">
                        <a:latin typeface="Cambria Math" panose="02040503050406030204" pitchFamily="18" charset="0"/>
                      </a:rPr>
                      <m:t>≥</m:t>
                    </m:r>
                  </m:oMath>
                </a14:m>
                <a:r>
                  <a:rPr lang="en-US" sz="28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𝑡</m:t>
                        </m:r>
                      </m:e>
                      <m:sub>
                        <m:f>
                          <m:fPr>
                            <m:ctrlPr>
                              <a:rPr lang="en-US" sz="2800" i="1" dirty="0">
                                <a:latin typeface="Cambria Math" panose="02040503050406030204" pitchFamily="18" charset="0"/>
                              </a:rPr>
                            </m:ctrlPr>
                          </m:fPr>
                          <m:num>
                            <m:r>
                              <a:rPr lang="en-US" sz="2800" i="1" dirty="0">
                                <a:latin typeface="Cambria Math" panose="02040503050406030204" pitchFamily="18" charset="0"/>
                              </a:rPr>
                              <m:t>𝛼</m:t>
                            </m:r>
                          </m:num>
                          <m:den>
                            <m:r>
                              <a:rPr lang="en-US" sz="2800" i="1" dirty="0">
                                <a:latin typeface="Cambria Math" panose="02040503050406030204" pitchFamily="18" charset="0"/>
                              </a:rPr>
                              <m:t>2</m:t>
                            </m:r>
                          </m:den>
                        </m:f>
                        <m:r>
                          <a:rPr lang="en-US" sz="2800" i="1" dirty="0">
                            <a:latin typeface="Cambria Math" panose="02040503050406030204" pitchFamily="18" charset="0"/>
                          </a:rPr>
                          <m:t>,, </m:t>
                        </m:r>
                        <m:r>
                          <a:rPr lang="en-US" sz="2800" i="1" dirty="0">
                            <a:latin typeface="Cambria Math" panose="02040503050406030204" pitchFamily="18" charset="0"/>
                          </a:rPr>
                          <m:t>𝑛</m:t>
                        </m:r>
                        <m:r>
                          <a:rPr lang="en-US" sz="2800" i="1" dirty="0">
                            <a:latin typeface="Cambria Math" panose="02040503050406030204" pitchFamily="18" charset="0"/>
                          </a:rPr>
                          <m:t>−1</m:t>
                        </m:r>
                      </m:sub>
                    </m:sSub>
                  </m:oMath>
                </a14:m>
                <a:r>
                  <a:rPr lang="en-US" sz="2800" b="0" i="0" u="none" strike="noStrike" baseline="0" dirty="0">
                    <a:latin typeface="Times New Roman" panose="02020603050405020304" pitchFamily="18" charset="0"/>
                    <a:cs typeface="Times New Roman" panose="02020603050405020304" pitchFamily="18" charset="0"/>
                  </a:rPr>
                  <a:t>(two-tailed).</a:t>
                </a:r>
                <a:endParaRPr lang="en-IN" sz="28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2D4FCA9-D953-F7CE-B912-CCDB0785134A}"/>
                  </a:ext>
                </a:extLst>
              </p:cNvPr>
              <p:cNvSpPr txBox="1">
                <a:spLocks noRot="1" noChangeAspect="1" noMove="1" noResize="1" noEditPoints="1" noAdjustHandles="1" noChangeArrowheads="1" noChangeShapeType="1" noTextEdit="1"/>
              </p:cNvSpPr>
              <p:nvPr/>
            </p:nvSpPr>
            <p:spPr>
              <a:xfrm>
                <a:off x="352927" y="288758"/>
                <a:ext cx="11662610" cy="5638018"/>
              </a:xfrm>
              <a:prstGeom prst="rect">
                <a:avLst/>
              </a:prstGeom>
              <a:blipFill>
                <a:blip r:embed="rId2"/>
                <a:stretch>
                  <a:fillRect l="-1098" t="-1081"/>
                </a:stretch>
              </a:blipFill>
            </p:spPr>
            <p:txBody>
              <a:bodyPr/>
              <a:lstStyle/>
              <a:p>
                <a:r>
                  <a:rPr lang="en-IN">
                    <a:noFill/>
                  </a:rPr>
                  <a:t> </a:t>
                </a:r>
              </a:p>
            </p:txBody>
          </p:sp>
        </mc:Fallback>
      </mc:AlternateContent>
    </p:spTree>
    <p:extLst>
      <p:ext uri="{BB962C8B-B14F-4D97-AF65-F5344CB8AC3E}">
        <p14:creationId xmlns:p14="http://schemas.microsoft.com/office/powerpoint/2010/main" val="3567792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CFE1A2-E2FC-ADA3-B776-D0B7BBFE853C}"/>
                  </a:ext>
                </a:extLst>
              </p:cNvPr>
              <p:cNvSpPr txBox="1"/>
              <p:nvPr/>
            </p:nvSpPr>
            <p:spPr>
              <a:xfrm>
                <a:off x="92467" y="195209"/>
                <a:ext cx="11948845" cy="3212611"/>
              </a:xfrm>
              <a:prstGeom prst="rect">
                <a:avLst/>
              </a:prstGeom>
              <a:noFill/>
            </p:spPr>
            <p:txBody>
              <a:bodyPr wrap="square">
                <a:spAutoFit/>
              </a:bodyPr>
              <a:lstStyle/>
              <a:p>
                <a:pPr algn="just"/>
                <a:r>
                  <a:rPr lang="en-US" sz="2800" b="0" i="0" u="none" strike="noStrike" baseline="0" dirty="0">
                    <a:latin typeface="Times New Roman" panose="02020603050405020304" pitchFamily="18" charset="0"/>
                    <a:cs typeface="Times New Roman" panose="02020603050405020304" pitchFamily="18" charset="0"/>
                  </a:rPr>
                  <a:t>The sample data are set out into a two-way table called a </a:t>
                </a:r>
                <a:r>
                  <a:rPr lang="en-US" sz="2800" b="1" i="0" u="none" strike="noStrike" baseline="0" dirty="0">
                    <a:latin typeface="Times New Roman" panose="02020603050405020304" pitchFamily="18" charset="0"/>
                    <a:cs typeface="Times New Roman" panose="02020603050405020304" pitchFamily="18" charset="0"/>
                  </a:rPr>
                  <a:t>contingency table. </a:t>
                </a:r>
                <a:r>
                  <a:rPr lang="en-US" sz="2800" b="0" i="0" u="none" strike="noStrike" baseline="0" dirty="0">
                    <a:latin typeface="Times New Roman" panose="02020603050405020304" pitchFamily="18" charset="0"/>
                    <a:cs typeface="Times New Roman" panose="02020603050405020304" pitchFamily="18" charset="0"/>
                  </a:rPr>
                  <a:t>Let us consider two attributes A and B divided into </a:t>
                </a:r>
                <a:r>
                  <a:rPr lang="en-US" sz="2800" b="0" i="1" u="none" strike="noStrike" baseline="0" dirty="0">
                    <a:latin typeface="Times New Roman" panose="02020603050405020304" pitchFamily="18" charset="0"/>
                    <a:cs typeface="Times New Roman" panose="02020603050405020304" pitchFamily="18" charset="0"/>
                  </a:rPr>
                  <a:t>r </a:t>
                </a:r>
                <a:r>
                  <a:rPr lang="en-US" sz="2800" b="0" i="0" u="none" strike="noStrike" baseline="0" dirty="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𝐴</m:t>
                        </m:r>
                      </m:e>
                      <m:sub>
                        <m:r>
                          <a:rPr lang="en-US" sz="2800" b="0" i="1" u="none" strike="noStrike" baseline="0" dirty="0" smtClean="0">
                            <a:latin typeface="Cambria Math" panose="02040503050406030204" pitchFamily="18" charset="0"/>
                            <a:cs typeface="Times New Roman" panose="02020603050405020304" pitchFamily="18" charset="0"/>
                          </a:rPr>
                          <m:t>1</m:t>
                        </m:r>
                      </m:sub>
                    </m:sSub>
                    <m:r>
                      <a:rPr lang="en-US" sz="2800" b="0" i="1" u="none" strike="noStrike" baseline="0" dirty="0" smtClean="0">
                        <a:latin typeface="Cambria Math" panose="02040503050406030204" pitchFamily="18" charset="0"/>
                        <a:cs typeface="Times New Roman" panose="02020603050405020304" pitchFamily="18" charset="0"/>
                      </a:rPr>
                      <m:t>,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𝐴</m:t>
                        </m:r>
                      </m:e>
                      <m:sub>
                        <m:r>
                          <a:rPr lang="en-US" sz="2800" b="0" i="1" u="none" strike="noStrike" baseline="0" dirty="0" smtClean="0">
                            <a:latin typeface="Cambria Math" panose="02040503050406030204" pitchFamily="18" charset="0"/>
                            <a:cs typeface="Times New Roman" panose="02020603050405020304" pitchFamily="18" charset="0"/>
                          </a:rPr>
                          <m:t>2</m:t>
                        </m:r>
                      </m:sub>
                    </m:sSub>
                    <m:r>
                      <a:rPr lang="en-US" sz="2800" b="0" i="1" u="none" strike="noStrike" baseline="0" dirty="0" smtClean="0">
                        <a:latin typeface="Cambria Math" panose="02040503050406030204" pitchFamily="18" charset="0"/>
                        <a:cs typeface="Times New Roman" panose="02020603050405020304" pitchFamily="18" charset="0"/>
                      </a:rPr>
                      <m:t>,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𝐴</m:t>
                        </m:r>
                      </m:e>
                      <m:sub>
                        <m:r>
                          <a:rPr lang="en-US" sz="2800" b="0" i="1" u="none" strike="noStrike" baseline="0" dirty="0" smtClean="0">
                            <a:latin typeface="Cambria Math" panose="02040503050406030204" pitchFamily="18" charset="0"/>
                            <a:cs typeface="Times New Roman" panose="02020603050405020304" pitchFamily="18" charset="0"/>
                          </a:rPr>
                          <m:t>3</m:t>
                        </m:r>
                      </m:sub>
                    </m:sSub>
                    <m:r>
                      <a:rPr lang="en-US" sz="2800" b="0" i="1" u="none" strike="noStrike" baseline="0" dirty="0" smtClean="0">
                        <a:latin typeface="Cambria Math" panose="02040503050406030204" pitchFamily="18" charset="0"/>
                        <a:cs typeface="Times New Roman" panose="02020603050405020304" pitchFamily="18" charset="0"/>
                      </a:rPr>
                      <m:t>, . . . ,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err="1">
                            <a:latin typeface="Cambria Math" panose="02040503050406030204" pitchFamily="18" charset="0"/>
                            <a:cs typeface="Times New Roman" panose="02020603050405020304" pitchFamily="18" charset="0"/>
                          </a:rPr>
                          <m:t>𝐴</m:t>
                        </m:r>
                      </m:e>
                      <m:sub>
                        <m:r>
                          <a:rPr lang="en-US" sz="2800" b="0" i="1" u="none" strike="noStrike" baseline="0" dirty="0" err="1">
                            <a:latin typeface="Cambria Math" panose="02040503050406030204" pitchFamily="18" charset="0"/>
                            <a:cs typeface="Times New Roman" panose="02020603050405020304" pitchFamily="18" charset="0"/>
                          </a:rPr>
                          <m:t>𝑟</m:t>
                        </m:r>
                      </m:sub>
                    </m:sSub>
                    <m:r>
                      <a:rPr lang="en-US" sz="2800" b="0" i="1" u="none" strike="noStrike" baseline="0" dirty="0">
                        <a:latin typeface="Cambria Math" panose="02040503050406030204" pitchFamily="18" charset="0"/>
                        <a:cs typeface="Times New Roman" panose="02020603050405020304" pitchFamily="18" charset="0"/>
                      </a:rPr>
                      <m:t> </m:t>
                    </m:r>
                  </m:oMath>
                </a14:m>
                <a:r>
                  <a:rPr lang="en-US" sz="2800" b="0" i="0" u="none" strike="noStrike" baseline="0" dirty="0">
                    <a:latin typeface="Times New Roman" panose="02020603050405020304" pitchFamily="18" charset="0"/>
                    <a:cs typeface="Times New Roman" panose="02020603050405020304" pitchFamily="18" charset="0"/>
                  </a:rPr>
                  <a:t>and B divided into </a:t>
                </a:r>
                <a:r>
                  <a:rPr lang="en-US" sz="2800" b="0" i="1" u="none" strike="noStrike" baseline="0" dirty="0">
                    <a:latin typeface="Times New Roman" panose="02020603050405020304" pitchFamily="18" charset="0"/>
                    <a:cs typeface="Times New Roman" panose="02020603050405020304" pitchFamily="18" charset="0"/>
                  </a:rPr>
                  <a:t>s </a:t>
                </a:r>
                <a:r>
                  <a:rPr lang="en-US" sz="2800" b="0" i="0" u="none" strike="noStrike" baseline="0" dirty="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𝐵</m:t>
                        </m:r>
                      </m:e>
                      <m:sub>
                        <m:r>
                          <a:rPr lang="en-US" sz="2800" b="0" i="1" u="none" strike="noStrike" baseline="0" dirty="0" smtClean="0">
                            <a:latin typeface="Cambria Math" panose="02040503050406030204" pitchFamily="18" charset="0"/>
                            <a:cs typeface="Times New Roman" panose="02020603050405020304" pitchFamily="18" charset="0"/>
                          </a:rPr>
                          <m:t>1</m:t>
                        </m:r>
                      </m:sub>
                    </m:sSub>
                    <m:r>
                      <a:rPr lang="en-US" sz="2800" b="0" i="1" u="none" strike="noStrike" baseline="0" dirty="0" smtClean="0">
                        <a:latin typeface="Cambria Math" panose="02040503050406030204" pitchFamily="18" charset="0"/>
                        <a:cs typeface="Times New Roman" panose="02020603050405020304" pitchFamily="18" charset="0"/>
                      </a:rPr>
                      <m:t>,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𝐵</m:t>
                        </m:r>
                      </m:e>
                      <m:sub>
                        <m:r>
                          <a:rPr lang="en-US" sz="2800" b="0" i="1" u="none" strike="noStrike" baseline="0" dirty="0" smtClean="0">
                            <a:latin typeface="Cambria Math" panose="02040503050406030204" pitchFamily="18" charset="0"/>
                            <a:cs typeface="Times New Roman" panose="02020603050405020304" pitchFamily="18" charset="0"/>
                          </a:rPr>
                          <m:t>2</m:t>
                        </m:r>
                      </m:sub>
                    </m:sSub>
                    <m:r>
                      <a:rPr lang="en-US" sz="2800" b="0" i="1" u="none" strike="noStrike" baseline="0" dirty="0" smtClean="0">
                        <a:latin typeface="Cambria Math" panose="02040503050406030204" pitchFamily="18" charset="0"/>
                        <a:cs typeface="Times New Roman" panose="02020603050405020304" pitchFamily="18" charset="0"/>
                      </a:rPr>
                      <m:t>,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𝐵</m:t>
                        </m:r>
                      </m:e>
                      <m:sub>
                        <m:r>
                          <a:rPr lang="en-US" sz="2800" b="0" i="1" u="none" strike="noStrike" baseline="0" dirty="0" smtClean="0">
                            <a:latin typeface="Cambria Math" panose="02040503050406030204" pitchFamily="18" charset="0"/>
                            <a:cs typeface="Times New Roman" panose="02020603050405020304" pitchFamily="18" charset="0"/>
                          </a:rPr>
                          <m:t>3</m:t>
                        </m:r>
                      </m:sub>
                    </m:sSub>
                    <m:r>
                      <a:rPr lang="en-US" sz="2800" b="0" i="1" u="none" strike="noStrike" baseline="0" dirty="0" smtClean="0">
                        <a:latin typeface="Cambria Math" panose="02040503050406030204" pitchFamily="18" charset="0"/>
                        <a:cs typeface="Times New Roman" panose="02020603050405020304" pitchFamily="18" charset="0"/>
                      </a:rPr>
                      <m:t>, . . . , </m:t>
                    </m:r>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𝐵</m:t>
                        </m:r>
                      </m:e>
                      <m:sub>
                        <m:r>
                          <a:rPr lang="en-US" sz="2800" b="0" i="1" u="none" strike="noStrike" baseline="0" dirty="0" smtClean="0">
                            <a:latin typeface="Cambria Math" panose="02040503050406030204" pitchFamily="18" charset="0"/>
                            <a:cs typeface="Times New Roman" panose="02020603050405020304" pitchFamily="18" charset="0"/>
                          </a:rPr>
                          <m:t>𝑠</m:t>
                        </m:r>
                      </m:sub>
                    </m:sSub>
                  </m:oMath>
                </a14:m>
                <a:r>
                  <a:rPr lang="en-US" sz="2800" b="0" i="0" u="none" strike="noStrike" baseline="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𝐴</m:t>
                        </m:r>
                      </m:e>
                      <m:sub>
                        <m:r>
                          <a:rPr lang="en-US" sz="2800" b="0" i="1" u="none" strike="noStrike" baseline="0" dirty="0" smtClean="0">
                            <a:latin typeface="Cambria Math" panose="02040503050406030204" pitchFamily="18" charset="0"/>
                            <a:cs typeface="Times New Roman" panose="02020603050405020304" pitchFamily="18" charset="0"/>
                          </a:rPr>
                          <m:t>𝑖</m:t>
                        </m:r>
                      </m:sub>
                    </m:sSub>
                  </m:oMath>
                </a14:m>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b="0" i="1" u="none" strike="noStrike" baseline="0" dirty="0" smtClean="0">
                            <a:latin typeface="Cambria Math" panose="02040503050406030204" pitchFamily="18" charset="0"/>
                            <a:cs typeface="Times New Roman" panose="02020603050405020304" pitchFamily="18" charset="0"/>
                          </a:rPr>
                        </m:ctrlPr>
                      </m:sSubPr>
                      <m:e>
                        <m:r>
                          <a:rPr lang="en-US" sz="2800" b="0" i="1" u="none" strike="noStrike" baseline="0" dirty="0" smtClean="0">
                            <a:latin typeface="Cambria Math" panose="02040503050406030204" pitchFamily="18" charset="0"/>
                            <a:cs typeface="Times New Roman" panose="02020603050405020304" pitchFamily="18" charset="0"/>
                          </a:rPr>
                          <m:t>𝐵</m:t>
                        </m:r>
                      </m:e>
                      <m:sub>
                        <m:r>
                          <a:rPr lang="en-US" sz="2800" b="0" i="1" u="none" strike="noStrike" baseline="0" dirty="0" smtClean="0">
                            <a:latin typeface="Cambria Math" panose="02040503050406030204" pitchFamily="18" charset="0"/>
                            <a:cs typeface="Times New Roman" panose="02020603050405020304" pitchFamily="18" charset="0"/>
                          </a:rPr>
                          <m:t>𝑗</m:t>
                        </m:r>
                      </m:sub>
                    </m:sSub>
                  </m:oMath>
                </a14:m>
                <a:r>
                  <a:rPr lang="en-US" sz="2800" b="0" i="0" u="none" strike="noStrike" baseline="0" dirty="0">
                    <a:latin typeface="Times New Roman" panose="02020603050405020304" pitchFamily="18" charset="0"/>
                    <a:cs typeface="Times New Roman" panose="02020603050405020304" pitchFamily="18" charset="0"/>
                  </a:rPr>
                  <a:t>) represents the number of people possessing the attributes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𝐴</m:t>
                        </m:r>
                      </m:e>
                      <m:sub>
                        <m:r>
                          <a:rPr lang="en-US" sz="2800" i="1" dirty="0">
                            <a:latin typeface="Cambria Math" panose="02040503050406030204" pitchFamily="18" charset="0"/>
                            <a:cs typeface="Times New Roman" panose="02020603050405020304" pitchFamily="18" charset="0"/>
                          </a:rPr>
                          <m:t>𝑖</m:t>
                        </m:r>
                      </m:sub>
                    </m:sSub>
                  </m:oMath>
                </a14:m>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𝐵</m:t>
                        </m:r>
                      </m:e>
                      <m:sub>
                        <m:r>
                          <a:rPr lang="en-US" sz="2800" i="1" dirty="0">
                            <a:latin typeface="Cambria Math" panose="02040503050406030204" pitchFamily="18" charset="0"/>
                            <a:cs typeface="Times New Roman" panose="02020603050405020304" pitchFamily="18" charset="0"/>
                          </a:rPr>
                          <m:t>𝑗</m:t>
                        </m:r>
                      </m:sub>
                    </m:sSub>
                  </m:oMath>
                </a14:m>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respectively, (</a:t>
                </a:r>
                <a:r>
                  <a:rPr lang="en-US" sz="2800" b="0" i="1" u="none" strike="noStrike" baseline="0" dirty="0" err="1">
                    <a:latin typeface="Times New Roman" panose="02020603050405020304" pitchFamily="18" charset="0"/>
                    <a:cs typeface="Times New Roman" panose="02020603050405020304" pitchFamily="18" charset="0"/>
                  </a:rPr>
                  <a:t>i</a:t>
                </a:r>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 1, 2, . . . , </a:t>
                </a:r>
                <a:r>
                  <a:rPr lang="en-US" sz="2800" b="0" i="1" u="none" strike="noStrike" baseline="0" dirty="0">
                    <a:latin typeface="Times New Roman" panose="02020603050405020304" pitchFamily="18" charset="0"/>
                    <a:cs typeface="Times New Roman" panose="02020603050405020304" pitchFamily="18" charset="0"/>
                  </a:rPr>
                  <a:t>r, j </a:t>
                </a:r>
                <a:r>
                  <a:rPr lang="en-US" sz="2800" b="0" i="0" u="none" strike="noStrike" baseline="0" dirty="0">
                    <a:latin typeface="Times New Roman" panose="02020603050405020304" pitchFamily="18" charset="0"/>
                    <a:cs typeface="Times New Roman" panose="02020603050405020304" pitchFamily="18" charset="0"/>
                  </a:rPr>
                  <a:t>= 1, 2, . . . , </a:t>
                </a:r>
                <a:r>
                  <a:rPr lang="en-US" sz="2800" b="0" i="1" u="none" strike="noStrike" baseline="0" dirty="0">
                    <a:latin typeface="Times New Roman" panose="02020603050405020304" pitchFamily="18" charset="0"/>
                    <a:cs typeface="Times New Roman" panose="02020603050405020304" pitchFamily="18" charset="0"/>
                  </a:rPr>
                  <a:t>s</a:t>
                </a:r>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𝐴</m:t>
                        </m:r>
                      </m:e>
                      <m:sub>
                        <m:r>
                          <a:rPr lang="en-US" sz="2800" i="1" dirty="0">
                            <a:latin typeface="Cambria Math" panose="02040503050406030204" pitchFamily="18" charset="0"/>
                            <a:cs typeface="Times New Roman" panose="02020603050405020304" pitchFamily="18" charset="0"/>
                          </a:rPr>
                          <m:t>𝑖</m:t>
                        </m:r>
                      </m:sub>
                    </m:sSub>
                  </m:oMath>
                </a14:m>
                <a:r>
                  <a:rPr lang="en-US" sz="2800" b="0" i="1"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𝐵</m:t>
                        </m:r>
                      </m:e>
                      <m:sub>
                        <m:r>
                          <a:rPr lang="en-US" sz="2800" i="1" dirty="0">
                            <a:latin typeface="Cambria Math" panose="02040503050406030204" pitchFamily="18" charset="0"/>
                            <a:cs typeface="Times New Roman" panose="02020603050405020304" pitchFamily="18" charset="0"/>
                          </a:rPr>
                          <m:t>𝑗</m:t>
                        </m:r>
                      </m:sub>
                    </m:sSub>
                  </m:oMath>
                </a14:m>
                <a:r>
                  <a:rPr lang="en-US" sz="2800" b="0" i="0" u="none" strike="noStrike" baseline="0" dirty="0">
                    <a:latin typeface="Times New Roman" panose="02020603050405020304" pitchFamily="18" charset="0"/>
                    <a:cs typeface="Times New Roman" panose="02020603050405020304" pitchFamily="18" charset="0"/>
                  </a:rPr>
                  <a:t>) represent the number of people possessing attributes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𝐴</m:t>
                        </m:r>
                      </m:e>
                      <m:sub>
                        <m:r>
                          <a:rPr lang="en-US" sz="2800" i="1" dirty="0">
                            <a:latin typeface="Cambria Math" panose="02040503050406030204" pitchFamily="18" charset="0"/>
                            <a:cs typeface="Times New Roman" panose="02020603050405020304" pitchFamily="18" charset="0"/>
                          </a:rPr>
                          <m:t>𝑖</m:t>
                        </m:r>
                      </m:sub>
                    </m:sSub>
                  </m:oMath>
                </a14:m>
                <a:r>
                  <a:rPr lang="en-US" sz="2800" b="0" i="1"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𝐵</m:t>
                        </m:r>
                      </m:e>
                      <m:sub>
                        <m:r>
                          <a:rPr lang="en-US" sz="2800" i="1" dirty="0">
                            <a:latin typeface="Cambria Math" panose="02040503050406030204" pitchFamily="18" charset="0"/>
                            <a:cs typeface="Times New Roman" panose="02020603050405020304" pitchFamily="18" charset="0"/>
                          </a:rPr>
                          <m:t>𝑗</m:t>
                        </m:r>
                      </m:sub>
                    </m:sSub>
                  </m:oMath>
                </a14:m>
                <a:r>
                  <a:rPr lang="en-US" sz="2800" b="0" i="0" u="none" strike="noStrike" baseline="0" dirty="0">
                    <a:latin typeface="Times New Roman" panose="02020603050405020304" pitchFamily="18" charset="0"/>
                    <a:cs typeface="Times New Roman" panose="02020603050405020304" pitchFamily="18" charset="0"/>
                  </a:rPr>
                  <a:t>. Also we have </a:t>
                </a:r>
                <a14:m>
                  <m:oMath xmlns:m="http://schemas.openxmlformats.org/officeDocument/2006/math">
                    <a:fld id="{825F15A7-03F4-43D7-82C5-3E23DA2F108C}" type="mathplaceholder">
                      <a:rPr lang="en-US" sz="2800" b="0" i="1" u="none" strike="noStrike" baseline="0" smtClean="0">
                        <a:latin typeface="Times New Roman" panose="02020603050405020304" pitchFamily="18" charset="0"/>
                        <a:cs typeface="Times New Roman" panose="02020603050405020304" pitchFamily="18" charset="0"/>
                      </a:rPr>
                      <a:t>Type equation here.</a:t>
                    </a:fld>
                  </m:oMath>
                </a14:m>
                <a:r>
                  <a:rPr lang="en-US" sz="2800" b="0" i="0" u="none" strike="noStrike" baseline="0" dirty="0">
                    <a:latin typeface="Times New Roman" panose="02020603050405020304" pitchFamily="18" charset="0"/>
                    <a:cs typeface="Times New Roman" panose="02020603050405020304" pitchFamily="18" charset="0"/>
                  </a:rPr>
                  <a:t>total frequency. The contingency table for </a:t>
                </a:r>
                <a:r>
                  <a:rPr lang="en-US" sz="2800" b="0" i="1" u="none" strike="noStrike" baseline="0" dirty="0">
                    <a:latin typeface="Times New Roman" panose="02020603050405020304" pitchFamily="18" charset="0"/>
                    <a:cs typeface="Times New Roman" panose="02020603050405020304" pitchFamily="18" charset="0"/>
                  </a:rPr>
                  <a:t>r </a:t>
                </a:r>
                <a:r>
                  <a:rPr lang="en-US" sz="2800" b="0" i="0" u="none" strike="noStrike" baseline="0" dirty="0">
                    <a:latin typeface="Times New Roman" panose="02020603050405020304" pitchFamily="18" charset="0"/>
                    <a:cs typeface="Times New Roman" panose="02020603050405020304" pitchFamily="18" charset="0"/>
                  </a:rPr>
                  <a:t>× </a:t>
                </a:r>
                <a:r>
                  <a:rPr lang="en-US" sz="2800" b="0" i="1" u="none" strike="noStrike" baseline="0" dirty="0">
                    <a:latin typeface="Times New Roman" panose="02020603050405020304" pitchFamily="18" charset="0"/>
                    <a:cs typeface="Times New Roman" panose="02020603050405020304" pitchFamily="18" charset="0"/>
                  </a:rPr>
                  <a:t>s </a:t>
                </a:r>
                <a:r>
                  <a:rPr lang="en-US" sz="2800" b="0" i="0" u="none" strike="noStrike" baseline="0" dirty="0">
                    <a:latin typeface="Times New Roman" panose="02020603050405020304" pitchFamily="18" charset="0"/>
                    <a:cs typeface="Times New Roman" panose="02020603050405020304" pitchFamily="18" charset="0"/>
                  </a:rPr>
                  <a:t>is given below:</a:t>
                </a: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8CFE1A2-E2FC-ADA3-B776-D0B7BBFE853C}"/>
                  </a:ext>
                </a:extLst>
              </p:cNvPr>
              <p:cNvSpPr txBox="1">
                <a:spLocks noRot="1" noChangeAspect="1" noMove="1" noResize="1" noEditPoints="1" noAdjustHandles="1" noChangeArrowheads="1" noChangeShapeType="1" noTextEdit="1"/>
              </p:cNvSpPr>
              <p:nvPr/>
            </p:nvSpPr>
            <p:spPr>
              <a:xfrm>
                <a:off x="92467" y="195209"/>
                <a:ext cx="11948845" cy="3212611"/>
              </a:xfrm>
              <a:prstGeom prst="rect">
                <a:avLst/>
              </a:prstGeom>
              <a:blipFill>
                <a:blip r:embed="rId2"/>
                <a:stretch>
                  <a:fillRect l="-1020" t="-1898" r="-1071" b="-4364"/>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5CAB192-280E-4C9B-37C6-94AA026FD1C0}"/>
              </a:ext>
            </a:extLst>
          </p:cNvPr>
          <p:cNvPicPr>
            <a:picLocks noChangeAspect="1"/>
          </p:cNvPicPr>
          <p:nvPr/>
        </p:nvPicPr>
        <p:blipFill>
          <a:blip r:embed="rId3"/>
          <a:stretch>
            <a:fillRect/>
          </a:stretch>
        </p:blipFill>
        <p:spPr>
          <a:xfrm>
            <a:off x="2368118" y="3373130"/>
            <a:ext cx="6764288" cy="3177920"/>
          </a:xfrm>
          <a:prstGeom prst="rect">
            <a:avLst/>
          </a:prstGeom>
        </p:spPr>
      </p:pic>
    </p:spTree>
    <p:extLst>
      <p:ext uri="{BB962C8B-B14F-4D97-AF65-F5344CB8AC3E}">
        <p14:creationId xmlns:p14="http://schemas.microsoft.com/office/powerpoint/2010/main" val="3017484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8324B-5B41-1D72-1A51-34EE0BFD01D3}"/>
              </a:ext>
            </a:extLst>
          </p:cNvPr>
          <p:cNvPicPr>
            <a:picLocks noChangeAspect="1"/>
          </p:cNvPicPr>
          <p:nvPr/>
        </p:nvPicPr>
        <p:blipFill>
          <a:blip r:embed="rId2"/>
          <a:stretch>
            <a:fillRect/>
          </a:stretch>
        </p:blipFill>
        <p:spPr>
          <a:xfrm>
            <a:off x="764379" y="308225"/>
            <a:ext cx="10461386" cy="6123397"/>
          </a:xfrm>
          <a:prstGeom prst="rect">
            <a:avLst/>
          </a:prstGeom>
        </p:spPr>
      </p:pic>
    </p:spTree>
    <p:extLst>
      <p:ext uri="{BB962C8B-B14F-4D97-AF65-F5344CB8AC3E}">
        <p14:creationId xmlns:p14="http://schemas.microsoft.com/office/powerpoint/2010/main" val="2841884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7A948-331E-212E-4E80-F65958968E29}"/>
              </a:ext>
            </a:extLst>
          </p:cNvPr>
          <p:cNvPicPr>
            <a:picLocks noChangeAspect="1"/>
          </p:cNvPicPr>
          <p:nvPr/>
        </p:nvPicPr>
        <p:blipFill>
          <a:blip r:embed="rId2"/>
          <a:stretch>
            <a:fillRect/>
          </a:stretch>
        </p:blipFill>
        <p:spPr>
          <a:xfrm>
            <a:off x="681493" y="215757"/>
            <a:ext cx="10305605" cy="1202077"/>
          </a:xfrm>
          <a:prstGeom prst="rect">
            <a:avLst/>
          </a:prstGeom>
        </p:spPr>
      </p:pic>
      <p:pic>
        <p:nvPicPr>
          <p:cNvPr id="5" name="Picture 4">
            <a:extLst>
              <a:ext uri="{FF2B5EF4-FFF2-40B4-BE49-F238E27FC236}">
                <a16:creationId xmlns:a16="http://schemas.microsoft.com/office/drawing/2014/main" id="{C7867D0F-3A50-F7EE-B793-E19693502B73}"/>
              </a:ext>
            </a:extLst>
          </p:cNvPr>
          <p:cNvPicPr>
            <a:picLocks noChangeAspect="1"/>
          </p:cNvPicPr>
          <p:nvPr/>
        </p:nvPicPr>
        <p:blipFill>
          <a:blip r:embed="rId3"/>
          <a:stretch>
            <a:fillRect/>
          </a:stretch>
        </p:blipFill>
        <p:spPr>
          <a:xfrm>
            <a:off x="681493" y="1417834"/>
            <a:ext cx="10305605" cy="5080712"/>
          </a:xfrm>
          <a:prstGeom prst="rect">
            <a:avLst/>
          </a:prstGeom>
        </p:spPr>
      </p:pic>
    </p:spTree>
    <p:extLst>
      <p:ext uri="{BB962C8B-B14F-4D97-AF65-F5344CB8AC3E}">
        <p14:creationId xmlns:p14="http://schemas.microsoft.com/office/powerpoint/2010/main" val="121808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5D8C4-7C1F-501C-2697-5070ACC3960E}"/>
              </a:ext>
            </a:extLst>
          </p:cNvPr>
          <p:cNvSpPr txBox="1"/>
          <p:nvPr/>
        </p:nvSpPr>
        <p:spPr>
          <a:xfrm>
            <a:off x="349321" y="143839"/>
            <a:ext cx="11668018" cy="1815882"/>
          </a:xfrm>
          <a:prstGeom prst="rect">
            <a:avLst/>
          </a:prstGeom>
          <a:noFill/>
        </p:spPr>
        <p:txBody>
          <a:bodyPr wrap="square">
            <a:spAutoFit/>
          </a:bodyPr>
          <a:lstStyle/>
          <a:p>
            <a:pPr algn="just"/>
            <a:r>
              <a:rPr lang="en-IN" sz="2800" b="0" u="none" strike="noStrike" baseline="0" dirty="0">
                <a:solidFill>
                  <a:srgbClr val="FF0000"/>
                </a:solidFill>
                <a:latin typeface="Times New Roman" panose="02020603050405020304" pitchFamily="18" charset="0"/>
                <a:cs typeface="Times New Roman" panose="02020603050405020304" pitchFamily="18" charset="0"/>
              </a:rPr>
              <a:t>Two </a:t>
            </a:r>
            <a:r>
              <a:rPr lang="en-US" sz="2800" b="0" u="none" strike="noStrike" baseline="0" dirty="0">
                <a:solidFill>
                  <a:srgbClr val="FF0000"/>
                </a:solidFill>
                <a:latin typeface="Times New Roman" panose="02020603050405020304" pitchFamily="18" charset="0"/>
                <a:cs typeface="Times New Roman" panose="02020603050405020304" pitchFamily="18" charset="0"/>
              </a:rPr>
              <a:t>sample polls of votes for two candidates A and B for a public office are taken. One from among the residents of rural areas. The results are given in the table. Examine whether the nature of the area is related to voting preference</a:t>
            </a:r>
          </a:p>
          <a:p>
            <a:pPr algn="just"/>
            <a:r>
              <a:rPr lang="en-IN" sz="2800" b="0" u="none" strike="noStrike" baseline="0" dirty="0">
                <a:solidFill>
                  <a:srgbClr val="FF0000"/>
                </a:solidFill>
                <a:latin typeface="Times New Roman" panose="02020603050405020304" pitchFamily="18" charset="0"/>
                <a:cs typeface="Times New Roman" panose="02020603050405020304" pitchFamily="18" charset="0"/>
              </a:rPr>
              <a:t>in' this election.</a:t>
            </a:r>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87D817-9937-13C2-B553-014FEA881414}"/>
              </a:ext>
            </a:extLst>
          </p:cNvPr>
          <p:cNvPicPr>
            <a:picLocks noChangeAspect="1"/>
          </p:cNvPicPr>
          <p:nvPr/>
        </p:nvPicPr>
        <p:blipFill>
          <a:blip r:embed="rId2"/>
          <a:stretch>
            <a:fillRect/>
          </a:stretch>
        </p:blipFill>
        <p:spPr>
          <a:xfrm>
            <a:off x="2969234" y="2296910"/>
            <a:ext cx="6074125" cy="3549086"/>
          </a:xfrm>
          <a:prstGeom prst="rect">
            <a:avLst/>
          </a:prstGeom>
        </p:spPr>
      </p:pic>
    </p:spTree>
    <p:extLst>
      <p:ext uri="{BB962C8B-B14F-4D97-AF65-F5344CB8AC3E}">
        <p14:creationId xmlns:p14="http://schemas.microsoft.com/office/powerpoint/2010/main" val="3811344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D85D2-7BA2-AD5E-64C8-8BFE9D764B41}"/>
              </a:ext>
            </a:extLst>
          </p:cNvPr>
          <p:cNvPicPr>
            <a:picLocks noChangeAspect="1"/>
          </p:cNvPicPr>
          <p:nvPr/>
        </p:nvPicPr>
        <p:blipFill>
          <a:blip r:embed="rId2"/>
          <a:stretch>
            <a:fillRect/>
          </a:stretch>
        </p:blipFill>
        <p:spPr>
          <a:xfrm>
            <a:off x="1684962" y="85627"/>
            <a:ext cx="8373438" cy="6686746"/>
          </a:xfrm>
          <a:prstGeom prst="rect">
            <a:avLst/>
          </a:prstGeom>
        </p:spPr>
      </p:pic>
    </p:spTree>
    <p:extLst>
      <p:ext uri="{BB962C8B-B14F-4D97-AF65-F5344CB8AC3E}">
        <p14:creationId xmlns:p14="http://schemas.microsoft.com/office/powerpoint/2010/main" val="2030625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D60347-B722-C23A-79C8-6D3B3CC86B59}"/>
              </a:ext>
            </a:extLst>
          </p:cNvPr>
          <p:cNvPicPr>
            <a:picLocks noChangeAspect="1"/>
          </p:cNvPicPr>
          <p:nvPr/>
        </p:nvPicPr>
        <p:blipFill>
          <a:blip r:embed="rId2"/>
          <a:stretch>
            <a:fillRect/>
          </a:stretch>
        </p:blipFill>
        <p:spPr>
          <a:xfrm>
            <a:off x="1005157" y="369870"/>
            <a:ext cx="10184185" cy="3554858"/>
          </a:xfrm>
          <a:prstGeom prst="rect">
            <a:avLst/>
          </a:prstGeom>
        </p:spPr>
      </p:pic>
    </p:spTree>
    <p:extLst>
      <p:ext uri="{BB962C8B-B14F-4D97-AF65-F5344CB8AC3E}">
        <p14:creationId xmlns:p14="http://schemas.microsoft.com/office/powerpoint/2010/main" val="528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D6060-82E8-18A7-2529-8038425375DC}"/>
              </a:ext>
            </a:extLst>
          </p:cNvPr>
          <p:cNvPicPr>
            <a:picLocks noChangeAspect="1"/>
          </p:cNvPicPr>
          <p:nvPr/>
        </p:nvPicPr>
        <p:blipFill>
          <a:blip r:embed="rId2"/>
          <a:stretch>
            <a:fillRect/>
          </a:stretch>
        </p:blipFill>
        <p:spPr>
          <a:xfrm>
            <a:off x="1110709" y="213524"/>
            <a:ext cx="8608644" cy="6290018"/>
          </a:xfrm>
          <a:prstGeom prst="rect">
            <a:avLst/>
          </a:prstGeom>
        </p:spPr>
      </p:pic>
    </p:spTree>
    <p:extLst>
      <p:ext uri="{BB962C8B-B14F-4D97-AF65-F5344CB8AC3E}">
        <p14:creationId xmlns:p14="http://schemas.microsoft.com/office/powerpoint/2010/main" val="321664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E502F-675A-819B-4084-8A3DF097C991}"/>
              </a:ext>
            </a:extLst>
          </p:cNvPr>
          <p:cNvPicPr>
            <a:picLocks noChangeAspect="1"/>
          </p:cNvPicPr>
          <p:nvPr/>
        </p:nvPicPr>
        <p:blipFill>
          <a:blip r:embed="rId2"/>
          <a:stretch>
            <a:fillRect/>
          </a:stretch>
        </p:blipFill>
        <p:spPr>
          <a:xfrm>
            <a:off x="2172534" y="226032"/>
            <a:ext cx="8028993" cy="3359649"/>
          </a:xfrm>
          <a:prstGeom prst="rect">
            <a:avLst/>
          </a:prstGeom>
        </p:spPr>
      </p:pic>
      <p:pic>
        <p:nvPicPr>
          <p:cNvPr id="5" name="Picture 4">
            <a:extLst>
              <a:ext uri="{FF2B5EF4-FFF2-40B4-BE49-F238E27FC236}">
                <a16:creationId xmlns:a16="http://schemas.microsoft.com/office/drawing/2014/main" id="{CD848E52-9D1F-92A4-A03B-E43FC88509B8}"/>
              </a:ext>
            </a:extLst>
          </p:cNvPr>
          <p:cNvPicPr>
            <a:picLocks noChangeAspect="1"/>
          </p:cNvPicPr>
          <p:nvPr/>
        </p:nvPicPr>
        <p:blipFill>
          <a:blip r:embed="rId3"/>
          <a:stretch>
            <a:fillRect/>
          </a:stretch>
        </p:blipFill>
        <p:spPr>
          <a:xfrm>
            <a:off x="665392" y="4208113"/>
            <a:ext cx="10861215" cy="1202088"/>
          </a:xfrm>
          <a:prstGeom prst="rect">
            <a:avLst/>
          </a:prstGeom>
        </p:spPr>
      </p:pic>
    </p:spTree>
    <p:extLst>
      <p:ext uri="{BB962C8B-B14F-4D97-AF65-F5344CB8AC3E}">
        <p14:creationId xmlns:p14="http://schemas.microsoft.com/office/powerpoint/2010/main" val="2655671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A89170-E7EC-A36A-9A4B-B404055D5C97}"/>
              </a:ext>
            </a:extLst>
          </p:cNvPr>
          <p:cNvSpPr txBox="1"/>
          <p:nvPr/>
        </p:nvSpPr>
        <p:spPr>
          <a:xfrm>
            <a:off x="164387" y="174661"/>
            <a:ext cx="11763910" cy="2246769"/>
          </a:xfrm>
          <a:prstGeom prst="rect">
            <a:avLst/>
          </a:prstGeom>
          <a:noFill/>
        </p:spPr>
        <p:txBody>
          <a:bodyPr wrap="square">
            <a:spAutoFit/>
          </a:bodyPr>
          <a:lstStyle/>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A random sample of students of Bombay University was selected and asked their opinions about ‘autonomous colleges’. The results are given below. The same number of each sex was included within each class group. Test the hypothesis at 5% level that opinions are independent of the class </a:t>
            </a:r>
            <a:r>
              <a:rPr lang="en-IN" sz="2800" b="0" u="none" strike="noStrike" baseline="0" dirty="0">
                <a:solidFill>
                  <a:srgbClr val="FF0000"/>
                </a:solidFill>
                <a:latin typeface="Times New Roman" panose="02020603050405020304" pitchFamily="18" charset="0"/>
                <a:cs typeface="Times New Roman" panose="02020603050405020304" pitchFamily="18" charset="0"/>
              </a:rPr>
              <a:t>groupings:</a:t>
            </a:r>
          </a:p>
          <a:p>
            <a:pPr algn="l"/>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6E00B4-4AF2-B0CF-D79D-2CC1618A7806}"/>
              </a:ext>
            </a:extLst>
          </p:cNvPr>
          <p:cNvPicPr>
            <a:picLocks noChangeAspect="1"/>
          </p:cNvPicPr>
          <p:nvPr/>
        </p:nvPicPr>
        <p:blipFill>
          <a:blip r:embed="rId2"/>
          <a:stretch>
            <a:fillRect/>
          </a:stretch>
        </p:blipFill>
        <p:spPr>
          <a:xfrm>
            <a:off x="1522952" y="2409772"/>
            <a:ext cx="8381336" cy="3582436"/>
          </a:xfrm>
          <a:prstGeom prst="rect">
            <a:avLst/>
          </a:prstGeom>
        </p:spPr>
      </p:pic>
    </p:spTree>
    <p:extLst>
      <p:ext uri="{BB962C8B-B14F-4D97-AF65-F5344CB8AC3E}">
        <p14:creationId xmlns:p14="http://schemas.microsoft.com/office/powerpoint/2010/main" val="3660125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22281-B345-75E6-115D-FA3ED262292A}"/>
              </a:ext>
            </a:extLst>
          </p:cNvPr>
          <p:cNvPicPr>
            <a:picLocks noChangeAspect="1"/>
          </p:cNvPicPr>
          <p:nvPr/>
        </p:nvPicPr>
        <p:blipFill>
          <a:blip r:embed="rId2"/>
          <a:stretch>
            <a:fillRect/>
          </a:stretch>
        </p:blipFill>
        <p:spPr>
          <a:xfrm>
            <a:off x="1323654" y="193423"/>
            <a:ext cx="9135438" cy="6256966"/>
          </a:xfrm>
          <a:prstGeom prst="rect">
            <a:avLst/>
          </a:prstGeom>
        </p:spPr>
      </p:pic>
    </p:spTree>
    <p:extLst>
      <p:ext uri="{BB962C8B-B14F-4D97-AF65-F5344CB8AC3E}">
        <p14:creationId xmlns:p14="http://schemas.microsoft.com/office/powerpoint/2010/main" val="848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5F7114-A095-E11B-80C4-E6EE18904D31}"/>
                  </a:ext>
                </a:extLst>
              </p:cNvPr>
              <p:cNvSpPr txBox="1"/>
              <p:nvPr/>
            </p:nvSpPr>
            <p:spPr>
              <a:xfrm>
                <a:off x="506857" y="235507"/>
                <a:ext cx="11524722" cy="6741397"/>
              </a:xfrm>
              <a:prstGeom prst="rect">
                <a:avLst/>
              </a:prstGeom>
              <a:noFill/>
            </p:spPr>
            <p:txBody>
              <a:bodyPr wrap="square">
                <a:spAutoFit/>
              </a:bodyPr>
              <a:lstStyle/>
              <a:p>
                <a:pPr algn="l"/>
                <a:r>
                  <a:rPr lang="en-US" sz="2800" b="0" u="none" strike="noStrike" baseline="0" dirty="0">
                    <a:solidFill>
                      <a:srgbClr val="FF0000"/>
                    </a:solidFill>
                    <a:latin typeface="Times New Roman" panose="02020603050405020304" pitchFamily="18" charset="0"/>
                    <a:cs typeface="Times New Roman" panose="02020603050405020304" pitchFamily="18" charset="0"/>
                  </a:rPr>
                  <a:t>A machinist is making engine parts with axle diameters of 0·700 inch. A random sample of 10 parts. shows a mean diameter of 0·742 inch with a standard deviation of 0·040 inch. Compute the statistic you would use to test whether the work is meeting the specifications. Also state how you </a:t>
                </a:r>
                <a:r>
                  <a:rPr lang="en-IN" sz="2800" b="0" u="none" strike="noStrike" baseline="0" dirty="0">
                    <a:solidFill>
                      <a:srgbClr val="FF0000"/>
                    </a:solidFill>
                    <a:latin typeface="Times New Roman" panose="02020603050405020304" pitchFamily="18" charset="0"/>
                    <a:cs typeface="Times New Roman" panose="02020603050405020304" pitchFamily="18" charset="0"/>
                  </a:rPr>
                  <a:t>would proceed further.</a:t>
                </a:r>
              </a:p>
              <a:p>
                <a:pPr algn="l"/>
                <a:endParaRPr lang="en-IN" sz="2800" dirty="0">
                  <a:latin typeface="Times New Roman" panose="02020603050405020304" pitchFamily="18" charset="0"/>
                  <a:cs typeface="Times New Roman" panose="02020603050405020304" pitchFamily="18" charset="0"/>
                </a:endParaRPr>
              </a:p>
              <a:p>
                <a:pPr algn="l"/>
                <a:r>
                  <a:rPr lang="en-IN" sz="2800" dirty="0">
                    <a:latin typeface="Times New Roman" panose="02020603050405020304" pitchFamily="18" charset="0"/>
                    <a:cs typeface="Times New Roman" panose="02020603050405020304" pitchFamily="18" charset="0"/>
                  </a:rPr>
                  <a:t>Given </a:t>
                </a:r>
                <a14:m>
                  <m:oMath xmlns:m="http://schemas.openxmlformats.org/officeDocument/2006/math">
                    <m:r>
                      <a:rPr lang="en-US" sz="2800" b="0" i="1" smtClean="0">
                        <a:latin typeface="Cambria Math" panose="02040503050406030204" pitchFamily="18" charset="0"/>
                      </a:rPr>
                      <m:t>𝜇</m:t>
                    </m:r>
                    <m:r>
                      <a:rPr lang="en-US" sz="2800" b="0" i="1" smtClean="0">
                        <a:latin typeface="Cambria Math" panose="02040503050406030204" pitchFamily="18" charset="0"/>
                      </a:rPr>
                      <m:t>=0.7</m:t>
                    </m:r>
                  </m:oMath>
                </a14:m>
                <a:r>
                  <a:rPr lang="en-IN" sz="2800" dirty="0">
                    <a:latin typeface="Times New Roman" panose="02020603050405020304" pitchFamily="18" charset="0"/>
                    <a:cs typeface="Times New Roman" panose="02020603050405020304" pitchFamily="18" charset="0"/>
                  </a:rPr>
                  <a:t> inches </a:t>
                </a:r>
                <a14:m>
                  <m:oMath xmlns:m="http://schemas.openxmlformats.org/officeDocument/2006/math">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𝑥</m:t>
                        </m:r>
                      </m:e>
                    </m:acc>
                    <m:r>
                      <a:rPr lang="en-US" sz="2800" b="0" i="1" u="none" strike="noStrike" baseline="0" dirty="0" smtClean="0">
                        <a:latin typeface="Cambria Math" panose="02040503050406030204" pitchFamily="18" charset="0"/>
                      </a:rPr>
                      <m:t>=0.742</m:t>
                    </m:r>
                  </m:oMath>
                </a14:m>
                <a:r>
                  <a:rPr lang="en-IN" sz="2800" dirty="0">
                    <a:latin typeface="Times New Roman" panose="02020603050405020304" pitchFamily="18" charset="0"/>
                    <a:cs typeface="Times New Roman" panose="02020603050405020304" pitchFamily="18" charset="0"/>
                  </a:rPr>
                  <a:t> inches, </a:t>
                </a:r>
                <a14:m>
                  <m:oMath xmlns:m="http://schemas.openxmlformats.org/officeDocument/2006/math">
                    <m:r>
                      <a:rPr lang="en-IN" sz="2800" i="1" dirty="0" smtClean="0">
                        <a:latin typeface="Cambria Math" panose="02040503050406030204" pitchFamily="18" charset="0"/>
                      </a:rPr>
                      <m:t>𝑠</m:t>
                    </m:r>
                    <m:r>
                      <a:rPr lang="en-US" sz="2800" b="0" i="1" dirty="0" smtClean="0">
                        <a:latin typeface="Cambria Math" panose="02040503050406030204" pitchFamily="18" charset="0"/>
                      </a:rPr>
                      <m:t>=0.04</m:t>
                    </m:r>
                  </m:oMath>
                </a14:m>
                <a:r>
                  <a:rPr lang="en-IN" sz="2800" dirty="0">
                    <a:latin typeface="Times New Roman" panose="02020603050405020304" pitchFamily="18" charset="0"/>
                    <a:cs typeface="Times New Roman" panose="02020603050405020304" pitchFamily="18" charset="0"/>
                  </a:rPr>
                  <a:t> inches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=10</m:t>
                    </m:r>
                  </m:oMath>
                </a14:m>
                <a:endParaRPr lang="en-US" sz="2800" b="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=0.7</m:t>
                    </m:r>
                  </m:oMath>
                </a14:m>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product is conforming to </a:t>
                </a:r>
                <a:r>
                  <a:rPr lang="en-IN" sz="2800" dirty="0">
                    <a:latin typeface="Times New Roman" panose="02020603050405020304" pitchFamily="18" charset="0"/>
                    <a:cs typeface="Times New Roman" panose="02020603050405020304" pitchFamily="18" charset="0"/>
                  </a:rPr>
                  <a:t>specifications.</a:t>
                </a:r>
              </a:p>
              <a:p>
                <a:r>
                  <a:rPr lang="en-IN" sz="2800" dirty="0">
                    <a:latin typeface="Times New Roman" panose="02020603050405020304" pitchFamily="18" charset="0"/>
                    <a:cs typeface="Times New Roman" panose="02020603050405020304" pitchFamily="18" charset="0"/>
                  </a:rPr>
                  <a:t>Alternative Hypothesis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≠0.7</m:t>
                    </m:r>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LOS: 5%</a:t>
                </a:r>
              </a:p>
              <a:p>
                <a:r>
                  <a:rPr lang="en-IN" sz="2800" dirty="0">
                    <a:latin typeface="Times New Roman" panose="02020603050405020304" pitchFamily="18" charset="0"/>
                    <a:cs typeface="Times New Roman" panose="02020603050405020304" pitchFamily="18" charset="0"/>
                  </a:rPr>
                  <a:t>Test statistic: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num>
                      <m:den>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𝑛</m:t>
                                </m:r>
                              </m:den>
                            </m:f>
                          </m:e>
                        </m:rad>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r>
                          <a:rPr lang="en-US" sz="2800" i="1">
                            <a:latin typeface="Cambria Math" panose="02040503050406030204" pitchFamily="18" charset="0"/>
                          </a:rPr>
                          <m:t>𝜇</m:t>
                        </m:r>
                      </m:num>
                      <m:den>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2</m:t>
                                    </m:r>
                                  </m:sup>
                                </m:sSup>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e>
                        </m:rad>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sub>
                    </m:sSub>
                  </m:oMath>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9</m:t>
                              </m:r>
                            </m:e>
                          </m:rad>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0.742−0.7</m:t>
                              </m:r>
                            </m:e>
                          </m:d>
                        </m:num>
                        <m:den>
                          <m:r>
                            <a:rPr lang="en-US" sz="2800" b="0" i="1" smtClean="0">
                              <a:latin typeface="Cambria Math" panose="02040503050406030204" pitchFamily="18" charset="0"/>
                            </a:rPr>
                            <m:t>0.4</m:t>
                          </m:r>
                        </m:den>
                      </m:f>
                      <m:r>
                        <a:rPr lang="en-US" sz="2800" b="0" i="1" smtClean="0">
                          <a:latin typeface="Cambria Math" panose="02040503050406030204" pitchFamily="18" charset="0"/>
                        </a:rPr>
                        <m:t>=3.15</m:t>
                      </m:r>
                    </m:oMath>
                  </m:oMathPara>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E5F7114-A095-E11B-80C4-E6EE18904D31}"/>
                  </a:ext>
                </a:extLst>
              </p:cNvPr>
              <p:cNvSpPr txBox="1">
                <a:spLocks noRot="1" noChangeAspect="1" noMove="1" noResize="1" noEditPoints="1" noAdjustHandles="1" noChangeArrowheads="1" noChangeShapeType="1" noTextEdit="1"/>
              </p:cNvSpPr>
              <p:nvPr/>
            </p:nvSpPr>
            <p:spPr>
              <a:xfrm>
                <a:off x="506857" y="235507"/>
                <a:ext cx="11524722" cy="6741397"/>
              </a:xfrm>
              <a:prstGeom prst="rect">
                <a:avLst/>
              </a:prstGeom>
              <a:blipFill>
                <a:blip r:embed="rId2"/>
                <a:stretch>
                  <a:fillRect l="-1058" t="-995"/>
                </a:stretch>
              </a:blipFill>
            </p:spPr>
            <p:txBody>
              <a:bodyPr/>
              <a:lstStyle/>
              <a:p>
                <a:r>
                  <a:rPr lang="en-IN">
                    <a:noFill/>
                  </a:rPr>
                  <a:t> </a:t>
                </a:r>
              </a:p>
            </p:txBody>
          </p:sp>
        </mc:Fallback>
      </mc:AlternateContent>
    </p:spTree>
    <p:extLst>
      <p:ext uri="{BB962C8B-B14F-4D97-AF65-F5344CB8AC3E}">
        <p14:creationId xmlns:p14="http://schemas.microsoft.com/office/powerpoint/2010/main" val="3138098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4E64A-D352-33CB-409F-05C7AA1BC24E}"/>
              </a:ext>
            </a:extLst>
          </p:cNvPr>
          <p:cNvPicPr>
            <a:picLocks noChangeAspect="1"/>
          </p:cNvPicPr>
          <p:nvPr/>
        </p:nvPicPr>
        <p:blipFill>
          <a:blip r:embed="rId2"/>
          <a:stretch>
            <a:fillRect/>
          </a:stretch>
        </p:blipFill>
        <p:spPr>
          <a:xfrm>
            <a:off x="1448656" y="115728"/>
            <a:ext cx="9051532" cy="6481217"/>
          </a:xfrm>
          <a:prstGeom prst="rect">
            <a:avLst/>
          </a:prstGeom>
        </p:spPr>
      </p:pic>
    </p:spTree>
    <p:extLst>
      <p:ext uri="{BB962C8B-B14F-4D97-AF65-F5344CB8AC3E}">
        <p14:creationId xmlns:p14="http://schemas.microsoft.com/office/powerpoint/2010/main" val="3511094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A56F27-A280-D9AA-01BC-482FD0A0E921}"/>
              </a:ext>
            </a:extLst>
          </p:cNvPr>
          <p:cNvSpPr txBox="1"/>
          <p:nvPr/>
        </p:nvSpPr>
        <p:spPr>
          <a:xfrm>
            <a:off x="287676" y="184934"/>
            <a:ext cx="11630346" cy="6124754"/>
          </a:xfrm>
          <a:prstGeom prst="rect">
            <a:avLst/>
          </a:prstGeom>
          <a:noFill/>
        </p:spPr>
        <p:txBody>
          <a:bodyPr wrap="square">
            <a:spAutoFit/>
          </a:bodyPr>
          <a:lstStyle/>
          <a:p>
            <a:r>
              <a:rPr lang="en-IN" sz="2800" b="1" dirty="0">
                <a:latin typeface="Calisto MT" panose="02040603050505030304" pitchFamily="18" charset="0"/>
              </a:rPr>
              <a:t>Design of Experiments:</a:t>
            </a:r>
          </a:p>
          <a:p>
            <a:pPr marL="0" indent="0" algn="just">
              <a:buNone/>
            </a:pPr>
            <a:r>
              <a:rPr lang="en-IN" sz="2800" dirty="0">
                <a:latin typeface="Times New Roman" panose="02020603050405020304" pitchFamily="18" charset="0"/>
                <a:cs typeface="Times New Roman" panose="02020603050405020304" pitchFamily="18" charset="0"/>
              </a:rPr>
              <a:t>A statistical experiment in any field is performed to verify a particular hypothesis.</a:t>
            </a:r>
          </a:p>
          <a:p>
            <a:pPr marL="0" indent="0" algn="just">
              <a:buNone/>
            </a:pPr>
            <a:r>
              <a:rPr lang="en-IN" sz="2800" dirty="0">
                <a:latin typeface="Times New Roman" panose="02020603050405020304" pitchFamily="18" charset="0"/>
                <a:cs typeface="Times New Roman" panose="02020603050405020304" pitchFamily="18" charset="0"/>
              </a:rPr>
              <a:t>For Example, an agricultural experiment may be performed to verify the claim that a particular manure has got the effect of increasing the yield of paddy. Here the quantity of the manure used and the amount of yield are the two variables involved directly are called as </a:t>
            </a:r>
            <a:r>
              <a:rPr lang="en-IN" sz="2800" b="1" i="1" dirty="0">
                <a:latin typeface="Times New Roman" panose="02020603050405020304" pitchFamily="18" charset="0"/>
                <a:cs typeface="Times New Roman" panose="02020603050405020304" pitchFamily="18" charset="0"/>
              </a:rPr>
              <a:t>experimental variables</a:t>
            </a:r>
            <a:r>
              <a:rPr lang="en-IN" sz="2800" dirty="0">
                <a:latin typeface="Times New Roman" panose="02020603050405020304" pitchFamily="18" charset="0"/>
                <a:cs typeface="Times New Roman" panose="02020603050405020304" pitchFamily="18" charset="0"/>
              </a:rPr>
              <a:t>.</a:t>
            </a:r>
          </a:p>
          <a:p>
            <a:pPr marL="0" indent="0" algn="just">
              <a:buNone/>
            </a:pPr>
            <a:r>
              <a:rPr lang="en-IN" sz="2800" dirty="0">
                <a:latin typeface="Times New Roman" panose="02020603050405020304" pitchFamily="18" charset="0"/>
                <a:cs typeface="Times New Roman" panose="02020603050405020304" pitchFamily="18" charset="0"/>
              </a:rPr>
              <a:t>Fertility of the soil, the quantity  of the seed used and the amount of rainfall, which also effect the yield of paddy, </a:t>
            </a:r>
            <a:r>
              <a:rPr lang="en-IN" sz="2800" b="1" i="1" dirty="0">
                <a:latin typeface="Times New Roman" panose="02020603050405020304" pitchFamily="18" charset="0"/>
                <a:cs typeface="Times New Roman" panose="02020603050405020304" pitchFamily="18" charset="0"/>
              </a:rPr>
              <a:t>extraneous variables</a:t>
            </a:r>
            <a:r>
              <a:rPr lang="en-IN" sz="2800" dirty="0">
                <a:latin typeface="Times New Roman" panose="02020603050405020304" pitchFamily="18" charset="0"/>
                <a:cs typeface="Times New Roman" panose="02020603050405020304" pitchFamily="18" charset="0"/>
              </a:rPr>
              <a:t>.</a:t>
            </a:r>
          </a:p>
          <a:p>
            <a:pPr marL="0" indent="0" algn="just">
              <a:buNone/>
            </a:pPr>
            <a:endParaRPr lang="en-IN" sz="2800" dirty="0">
              <a:latin typeface="Times New Roman" panose="02020603050405020304" pitchFamily="18" charset="0"/>
              <a:cs typeface="Times New Roman" panose="02020603050405020304" pitchFamily="18" charset="0"/>
            </a:endParaRPr>
          </a:p>
          <a:p>
            <a:pPr marL="0" indent="0" algn="just">
              <a:buNone/>
            </a:pPr>
            <a:r>
              <a:rPr lang="en-IN" sz="2800" b="1" dirty="0">
                <a:latin typeface="Times New Roman" panose="02020603050405020304" pitchFamily="18" charset="0"/>
                <a:cs typeface="Times New Roman" panose="02020603050405020304" pitchFamily="18" charset="0"/>
              </a:rPr>
              <a:t>Main Objective</a:t>
            </a:r>
            <a:r>
              <a:rPr lang="en-IN" sz="2800" dirty="0">
                <a:latin typeface="Times New Roman" panose="02020603050405020304" pitchFamily="18" charset="0"/>
                <a:cs typeface="Times New Roman" panose="02020603050405020304" pitchFamily="18" charset="0"/>
              </a:rPr>
              <a:t>:	To control the extraneous variables and hence to minimise the experimental error so that the results of the experiments could be attributed only to the experimental variables.</a:t>
            </a:r>
          </a:p>
          <a:p>
            <a:endParaRPr lang="en-IN" sz="2800" dirty="0"/>
          </a:p>
        </p:txBody>
      </p:sp>
    </p:spTree>
    <p:extLst>
      <p:ext uri="{BB962C8B-B14F-4D97-AF65-F5344CB8AC3E}">
        <p14:creationId xmlns:p14="http://schemas.microsoft.com/office/powerpoint/2010/main" val="99003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E7216C-1D4B-2912-89F4-E8AA7BEC2A51}"/>
              </a:ext>
            </a:extLst>
          </p:cNvPr>
          <p:cNvSpPr txBox="1"/>
          <p:nvPr/>
        </p:nvSpPr>
        <p:spPr>
          <a:xfrm>
            <a:off x="534255" y="328774"/>
            <a:ext cx="11178283" cy="5693866"/>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Principles of Experimental Design</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Randomisation</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Replication</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 Local Control</a:t>
            </a:r>
          </a:p>
          <a:p>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Analysis of Variance (ANOVA)</a:t>
            </a:r>
          </a:p>
          <a:p>
            <a:pPr marL="0" indent="0" algn="just">
              <a:buNone/>
            </a:pPr>
            <a:r>
              <a:rPr lang="en-US" sz="2800" dirty="0">
                <a:latin typeface="Times New Roman" panose="02020603050405020304" pitchFamily="18" charset="0"/>
                <a:cs typeface="Times New Roman" panose="02020603050405020304" pitchFamily="18" charset="0"/>
              </a:rPr>
              <a:t>It is a powerful statistical tool in tests of significance. In parametric tests, we discussed the statistical tests relating to mean of a population or equality of means of two populations. </a:t>
            </a:r>
          </a:p>
          <a:p>
            <a:pPr marL="0" indent="0" algn="just">
              <a:buNone/>
            </a:pPr>
            <a:r>
              <a:rPr lang="en-US" sz="2800" dirty="0">
                <a:latin typeface="Times New Roman" panose="02020603050405020304" pitchFamily="18" charset="0"/>
                <a:cs typeface="Times New Roman" panose="02020603050405020304" pitchFamily="18" charset="0"/>
              </a:rPr>
              <a:t>In situations, when we have three or more samples to consider at a time, an alternative procedure is needed for testing the hypothesis that all the samples are drawn from the same populations, which have the same mean.</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157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9C551E-500E-B5F2-7C3F-EAB2CC947E0E}"/>
              </a:ext>
            </a:extLst>
          </p:cNvPr>
          <p:cNvSpPr txBox="1"/>
          <p:nvPr/>
        </p:nvSpPr>
        <p:spPr>
          <a:xfrm>
            <a:off x="606175" y="287677"/>
            <a:ext cx="10900881" cy="6555641"/>
          </a:xfrm>
          <a:prstGeom prst="rect">
            <a:avLst/>
          </a:prstGeom>
          <a:noFill/>
        </p:spPr>
        <p:txBody>
          <a:bodyPr wrap="square">
            <a:spAutoFit/>
          </a:bodyPr>
          <a:lstStyle/>
          <a:p>
            <a:pPr marL="0" indent="0" algn="just">
              <a:buNone/>
            </a:pPr>
            <a:r>
              <a:rPr lang="en-US" sz="2800" b="1" i="1" dirty="0">
                <a:latin typeface="Times New Roman" panose="02020603050405020304" pitchFamily="18" charset="0"/>
                <a:cs typeface="Times New Roman" panose="02020603050405020304" pitchFamily="18" charset="0"/>
              </a:rPr>
              <a:t>Analysis of variance </a:t>
            </a:r>
            <a:r>
              <a:rPr lang="en-US" sz="2800" dirty="0">
                <a:latin typeface="Times New Roman" panose="02020603050405020304" pitchFamily="18" charset="0"/>
                <a:cs typeface="Times New Roman" panose="02020603050405020304" pitchFamily="18" charset="0"/>
              </a:rPr>
              <a:t>(ANOVA) was introduced by </a:t>
            </a:r>
            <a:r>
              <a:rPr lang="en-US" sz="2800" b="1" i="1" dirty="0">
                <a:latin typeface="Times New Roman" panose="02020603050405020304" pitchFamily="18" charset="0"/>
                <a:cs typeface="Times New Roman" panose="02020603050405020304" pitchFamily="18" charset="0"/>
              </a:rPr>
              <a:t>R.A. Fisher </a:t>
            </a:r>
            <a:r>
              <a:rPr lang="en-US" sz="2800" dirty="0">
                <a:latin typeface="Times New Roman" panose="02020603050405020304" pitchFamily="18" charset="0"/>
                <a:cs typeface="Times New Roman" panose="02020603050405020304" pitchFamily="18" charset="0"/>
              </a:rPr>
              <a:t>to deal the problem in the analysis of agricultural data. Variations in the observations are inherent in nature. The total variation in the observed data is due to the following two causes namely, (</a:t>
            </a:r>
            <a:r>
              <a:rPr lang="en-US" sz="2800" i="1"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assignable causes, and (</a:t>
            </a:r>
            <a:r>
              <a:rPr lang="en-US" sz="2800" i="1" dirty="0">
                <a:latin typeface="Times New Roman" panose="02020603050405020304" pitchFamily="18" charset="0"/>
                <a:cs typeface="Times New Roman" panose="02020603050405020304" pitchFamily="18" charset="0"/>
              </a:rPr>
              <a:t>ii</a:t>
            </a:r>
            <a:r>
              <a:rPr lang="en-US" sz="2800" dirty="0">
                <a:latin typeface="Times New Roman" panose="02020603050405020304" pitchFamily="18" charset="0"/>
                <a:cs typeface="Times New Roman" panose="02020603050405020304" pitchFamily="18" charset="0"/>
              </a:rPr>
              <a:t>) chance causes.</a:t>
            </a:r>
          </a:p>
          <a:p>
            <a:pPr marL="0" indent="0" algn="just">
              <a:buNone/>
            </a:pPr>
            <a:r>
              <a:rPr lang="en-US" sz="2800" dirty="0">
                <a:latin typeface="Times New Roman" panose="02020603050405020304" pitchFamily="18" charset="0"/>
                <a:cs typeface="Times New Roman" panose="02020603050405020304" pitchFamily="18" charset="0"/>
              </a:rPr>
              <a:t>By this technique, the total variation in the sample data can be bifurcated into variation between sample and variation within samples. The second kind of variation is due to experimental error.</a:t>
            </a:r>
          </a:p>
          <a:p>
            <a:pPr marL="0" indent="0" algn="just">
              <a:buNone/>
            </a:pPr>
            <a:endParaRPr lang="en-US"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800" b="1" dirty="0">
                <a:latin typeface="Times New Roman" panose="02020603050405020304" pitchFamily="18" charset="0"/>
                <a:cs typeface="Times New Roman" panose="02020603050405020304" pitchFamily="18" charset="0"/>
              </a:rPr>
              <a:t>Treatments: 	</a:t>
            </a:r>
          </a:p>
          <a:p>
            <a:pPr marL="0" indent="0" algn="just">
              <a:buNone/>
            </a:pPr>
            <a:r>
              <a:rPr lang="en-IN"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Various factors or methods that we adopted in a comparative experiment are termed as </a:t>
            </a:r>
            <a:r>
              <a:rPr lang="en-US" sz="2800" b="1" i="1" dirty="0">
                <a:latin typeface="Times New Roman" panose="02020603050405020304" pitchFamily="18" charset="0"/>
                <a:cs typeface="Times New Roman" panose="02020603050405020304" pitchFamily="18" charset="0"/>
              </a:rPr>
              <a:t>treatments</a:t>
            </a:r>
            <a:r>
              <a:rPr lang="en-US" sz="2800" dirty="0">
                <a:latin typeface="Times New Roman" panose="02020603050405020304" pitchFamily="18" charset="0"/>
                <a:cs typeface="Times New Roman" panose="02020603050405020304" pitchFamily="18" charset="0"/>
              </a:rPr>
              <a:t>. For example, in field experiments, different varieties of paddy seeds, different kinds of fertilizers, different methods of cultivation etc., are called treatments.</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546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29EBD-908C-0D78-AB66-7AB363D8BD5D}"/>
              </a:ext>
            </a:extLst>
          </p:cNvPr>
          <p:cNvSpPr txBox="1"/>
          <p:nvPr/>
        </p:nvSpPr>
        <p:spPr>
          <a:xfrm>
            <a:off x="390418" y="174662"/>
            <a:ext cx="11352944" cy="4832092"/>
          </a:xfrm>
          <a:prstGeom prst="rect">
            <a:avLst/>
          </a:prstGeom>
          <a:noFill/>
        </p:spPr>
        <p:txBody>
          <a:bodyPr wrap="square">
            <a:spAutoFit/>
          </a:bodyPr>
          <a:lstStyle/>
          <a:p>
            <a:pPr marL="0" indent="0" algn="just">
              <a:buNone/>
            </a:pPr>
            <a:r>
              <a:rPr lang="en-US" sz="2800" b="1" dirty="0">
                <a:latin typeface="Times New Roman" panose="02020603050405020304" pitchFamily="18" charset="0"/>
                <a:cs typeface="Times New Roman" panose="02020603050405020304" pitchFamily="18" charset="0"/>
              </a:rPr>
              <a:t>2.   </a:t>
            </a:r>
            <a:r>
              <a:rPr lang="en-IN" sz="2800" b="1" dirty="0">
                <a:latin typeface="Times New Roman" panose="02020603050405020304" pitchFamily="18" charset="0"/>
                <a:cs typeface="Times New Roman" panose="02020603050405020304" pitchFamily="18" charset="0"/>
              </a:rPr>
              <a:t>Experimental Unit</a:t>
            </a:r>
          </a:p>
          <a:p>
            <a:pPr marL="0" indent="0" algn="just">
              <a:buNone/>
            </a:pPr>
            <a:r>
              <a:rPr lang="en-US" sz="2800" dirty="0">
                <a:latin typeface="Times New Roman" panose="02020603050405020304" pitchFamily="18" charset="0"/>
                <a:cs typeface="Times New Roman" panose="02020603050405020304" pitchFamily="18" charset="0"/>
              </a:rPr>
              <a:t>	A small area of experimental material is used for applying the treatment is called an </a:t>
            </a:r>
            <a:r>
              <a:rPr lang="en-US" sz="2800" b="1" i="1" dirty="0">
                <a:latin typeface="Times New Roman" panose="02020603050405020304" pitchFamily="18" charset="0"/>
                <a:cs typeface="Times New Roman" panose="02020603050405020304" pitchFamily="18" charset="0"/>
              </a:rPr>
              <a:t>experimental unit</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latin typeface="Times New Roman" panose="02020603050405020304" pitchFamily="18" charset="0"/>
                <a:cs typeface="Times New Roman" panose="02020603050405020304" pitchFamily="18" charset="0"/>
              </a:rPr>
              <a:t>	In agricultural experiments, a cultivated land, usually called as </a:t>
            </a:r>
            <a:r>
              <a:rPr lang="en-US" sz="2800" i="1" dirty="0">
                <a:latin typeface="Times New Roman" panose="02020603050405020304" pitchFamily="18" charset="0"/>
                <a:cs typeface="Times New Roman" panose="02020603050405020304" pitchFamily="18" charset="0"/>
              </a:rPr>
              <a:t>experimental material </a:t>
            </a:r>
            <a:r>
              <a:rPr lang="en-US" sz="2800" dirty="0">
                <a:latin typeface="Times New Roman" panose="02020603050405020304" pitchFamily="18" charset="0"/>
                <a:cs typeface="Times New Roman" panose="02020603050405020304" pitchFamily="18" charset="0"/>
              </a:rPr>
              <a:t>is divided into smaller areas of plots in which, different treatment can be applied in it. Such kind of plots are called </a:t>
            </a:r>
            <a:r>
              <a:rPr lang="en-IN" sz="2800" dirty="0">
                <a:latin typeface="Times New Roman" panose="02020603050405020304" pitchFamily="18" charset="0"/>
                <a:cs typeface="Times New Roman" panose="02020603050405020304" pitchFamily="18" charset="0"/>
              </a:rPr>
              <a:t>experimental units.</a:t>
            </a:r>
          </a:p>
          <a:p>
            <a:pPr marL="0" indent="0" algn="just">
              <a:buNone/>
            </a:pPr>
            <a:r>
              <a:rPr lang="en-IN" sz="2800" b="1" dirty="0">
                <a:latin typeface="Times New Roman" panose="02020603050405020304" pitchFamily="18" charset="0"/>
                <a:cs typeface="Times New Roman" panose="02020603050405020304" pitchFamily="18" charset="0"/>
              </a:rPr>
              <a:t>3.   Blocks</a:t>
            </a:r>
          </a:p>
          <a:p>
            <a:pPr marL="0" indent="0" algn="just">
              <a:buNone/>
            </a:pPr>
            <a:r>
              <a:rPr lang="en-US" sz="2800" dirty="0">
                <a:latin typeface="Times New Roman" panose="02020603050405020304" pitchFamily="18" charset="0"/>
                <a:cs typeface="Times New Roman" panose="02020603050405020304" pitchFamily="18" charset="0"/>
              </a:rPr>
              <a:t>	In field experiments, the experimental material is firstly divided into relatively homogeneous divisions, known as </a:t>
            </a:r>
            <a:r>
              <a:rPr lang="en-US" sz="2800" i="1" dirty="0">
                <a:latin typeface="Times New Roman" panose="02020603050405020304" pitchFamily="18" charset="0"/>
                <a:cs typeface="Times New Roman" panose="02020603050405020304" pitchFamily="18" charset="0"/>
              </a:rPr>
              <a:t>Blocks</a:t>
            </a:r>
            <a:r>
              <a:rPr lang="en-US" sz="2800" dirty="0">
                <a:latin typeface="Times New Roman" panose="02020603050405020304" pitchFamily="18" charset="0"/>
                <a:cs typeface="Times New Roman" panose="02020603050405020304" pitchFamily="18" charset="0"/>
              </a:rPr>
              <a:t>. All the blocks are further divided into small plots of experimental units.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240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41FBA4-8DA4-212F-C168-D24B41E39F93}"/>
                  </a:ext>
                </a:extLst>
              </p:cNvPr>
              <p:cNvSpPr txBox="1"/>
              <p:nvPr/>
            </p:nvSpPr>
            <p:spPr>
              <a:xfrm>
                <a:off x="133563" y="143838"/>
                <a:ext cx="11969393" cy="5693866"/>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One-way ANOVA or </a:t>
                </a:r>
                <a:r>
                  <a:rPr lang="en-IN" sz="2800" b="1" u="none" strike="noStrike" baseline="0" dirty="0">
                    <a:latin typeface="Times New Roman" panose="02020603050405020304" pitchFamily="18" charset="0"/>
                  </a:rPr>
                  <a:t>Completely Randomized Design</a:t>
                </a:r>
                <a:r>
                  <a:rPr lang="en-IN" sz="2800" b="1" dirty="0">
                    <a:latin typeface="Times New Roman" panose="02020603050405020304" pitchFamily="18" charset="0"/>
                    <a:cs typeface="Times New Roman" panose="02020603050405020304" pitchFamily="18" charset="0"/>
                  </a:rPr>
                  <a:t>:</a:t>
                </a:r>
              </a:p>
              <a:p>
                <a:pPr marL="0" indent="0" algn="just">
                  <a:buNone/>
                </a:pPr>
                <a:r>
                  <a:rPr lang="en-IN" sz="2800" b="1" dirty="0">
                    <a:latin typeface="Times New Roman" panose="02020603050405020304" pitchFamily="18" charset="0"/>
                    <a:cs typeface="Times New Roman" panose="02020603050405020304" pitchFamily="18" charset="0"/>
                  </a:rPr>
                  <a:t>Aim:</a:t>
                </a:r>
              </a:p>
              <a:p>
                <a:pPr marL="0" indent="0" algn="just">
                  <a:buNone/>
                </a:pPr>
                <a:r>
                  <a:rPr lang="en-US" sz="2800" dirty="0">
                    <a:latin typeface="Times New Roman" panose="02020603050405020304" pitchFamily="18" charset="0"/>
                    <a:cs typeface="Times New Roman" panose="02020603050405020304" pitchFamily="18" charset="0"/>
                  </a:rPr>
                  <a:t>To test the significance of the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𝑡</m:t>
                    </m:r>
                    <m:r>
                      <a:rPr lang="en-IN" sz="2800" b="0" i="1" dirty="0" smtClean="0">
                        <a:latin typeface="Cambria Math" panose="02040503050406030204" pitchFamily="18" charset="0"/>
                        <a:cs typeface="Times New Roman" panose="02020603050405020304" pitchFamily="18" charset="0"/>
                      </a:rPr>
                      <m:t>−</m:t>
                    </m:r>
                  </m:oMath>
                </a14:m>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treatment effects based on the observations from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𝑛</m:t>
                    </m:r>
                    <m:r>
                      <a:rPr lang="en-IN" sz="2800" b="0" i="1" dirty="0" smtClean="0">
                        <a:latin typeface="Cambria Math" panose="02040503050406030204" pitchFamily="18" charset="0"/>
                        <a:cs typeface="Times New Roman" panose="02020603050405020304" pitchFamily="18" charset="0"/>
                      </a:rPr>
                      <m:t>−</m:t>
                    </m:r>
                  </m:oMath>
                </a14:m>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experimental </a:t>
                </a:r>
                <a:r>
                  <a:rPr lang="en-IN" sz="2800" dirty="0">
                    <a:latin typeface="Times New Roman" panose="02020603050405020304" pitchFamily="18" charset="0"/>
                    <a:cs typeface="Times New Roman" panose="02020603050405020304" pitchFamily="18" charset="0"/>
                  </a:rPr>
                  <a:t>units.</a:t>
                </a:r>
              </a:p>
              <a:p>
                <a:pPr marL="0" indent="0" algn="just">
                  <a:buNone/>
                </a:pPr>
                <a:r>
                  <a:rPr lang="en-IN" sz="2800" b="1" dirty="0">
                    <a:latin typeface="Times New Roman" panose="02020603050405020304" pitchFamily="18" charset="0"/>
                    <a:cs typeface="Times New Roman" panose="02020603050405020304" pitchFamily="18" charset="0"/>
                  </a:rPr>
                  <a:t>Source:</a:t>
                </a:r>
              </a:p>
              <a:p>
                <a:pPr marL="0" indent="0" algn="just">
                  <a:buNone/>
                </a:pPr>
                <a:r>
                  <a:rPr lang="en-US" sz="2800" dirty="0">
                    <a:latin typeface="Times New Roman" panose="02020603050405020304" pitchFamily="18" charset="0"/>
                    <a:cs typeface="Times New Roman" panose="02020603050405020304" pitchFamily="18" charset="0"/>
                  </a:rPr>
                  <a:t>Let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𝑦</m:t>
                    </m:r>
                    <m:r>
                      <a:rPr lang="en-US" sz="2800" b="0" i="1" baseline="-25000" dirty="0" smtClean="0">
                        <a:latin typeface="Cambria Math" panose="02040503050406030204" pitchFamily="18" charset="0"/>
                        <a:cs typeface="Times New Roman" panose="02020603050405020304" pitchFamily="18" charset="0"/>
                      </a:rPr>
                      <m:t>𝑖𝑗</m:t>
                    </m:r>
                  </m:oMath>
                </a14:m>
                <a:r>
                  <a:rPr lang="en-US" sz="2800"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i</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1, 2,…, </a:t>
                </a:r>
                <a:r>
                  <a:rPr lang="en-US" sz="2800" i="1" dirty="0">
                    <a:latin typeface="Times New Roman" panose="02020603050405020304" pitchFamily="18" charset="0"/>
                    <a:cs typeface="Times New Roman" panose="02020603050405020304" pitchFamily="18" charset="0"/>
                  </a:rPr>
                  <a:t>t</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j </a:t>
                </a:r>
                <a:r>
                  <a:rPr lang="en-US" sz="2800" dirty="0">
                    <a:latin typeface="Times New Roman" panose="02020603050405020304" pitchFamily="18" charset="0"/>
                    <a:cs typeface="Times New Roman" panose="02020603050405020304" pitchFamily="18" charset="0"/>
                  </a:rPr>
                  <a:t>= 1, 2,…, </a:t>
                </a:r>
                <a:r>
                  <a:rPr lang="en-US" sz="2800" i="1" dirty="0">
                    <a:latin typeface="Times New Roman" panose="02020603050405020304" pitchFamily="18" charset="0"/>
                    <a:cs typeface="Times New Roman" panose="02020603050405020304" pitchFamily="18" charset="0"/>
                  </a:rPr>
                  <a:t>r</a:t>
                </a:r>
                <a:r>
                  <a:rPr lang="en-US" sz="2800" dirty="0">
                    <a:latin typeface="Times New Roman" panose="02020603050405020304" pitchFamily="18" charset="0"/>
                    <a:cs typeface="Times New Roman" panose="02020603050405020304" pitchFamily="18" charset="0"/>
                  </a:rPr>
                  <a:t>) be the observations of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𝑡</m:t>
                    </m:r>
                    <m:r>
                      <a:rPr lang="en-IN" sz="2800" b="0" i="1" dirty="0" smtClean="0">
                        <a:latin typeface="Cambria Math" panose="02040503050406030204" pitchFamily="18" charset="0"/>
                        <a:cs typeface="Times New Roman" panose="02020603050405020304" pitchFamily="18" charset="0"/>
                      </a:rPr>
                      <m:t>−</m:t>
                    </m:r>
                  </m:oMath>
                </a14:m>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treatments, each replicated with (equal number of replications)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𝑟</m:t>
                    </m:r>
                  </m:oMath>
                </a14:m>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times in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𝑛</m:t>
                    </m:r>
                    <m:r>
                      <a:rPr lang="en-IN" sz="2800" b="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experimental units (</a:t>
                </a:r>
                <a:r>
                  <a:rPr lang="en-US" sz="2800" i="1" dirty="0">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𝑛</m:t>
                    </m:r>
                    <m:r>
                      <a:rPr lang="en-US" sz="2800" b="0" i="1" dirty="0" smtClean="0">
                        <a:latin typeface="Cambria Math" panose="02040503050406030204" pitchFamily="18" charset="0"/>
                        <a:cs typeface="Times New Roman" panose="02020603050405020304" pitchFamily="18" charset="0"/>
                      </a:rPr>
                      <m:t> = </m:t>
                    </m:r>
                    <m:r>
                      <a:rPr lang="en-US" sz="2800" b="0" i="1" dirty="0" smtClean="0">
                        <a:latin typeface="Cambria Math" panose="02040503050406030204" pitchFamily="18" charset="0"/>
                        <a:cs typeface="Times New Roman" panose="02020603050405020304" pitchFamily="18" charset="0"/>
                      </a:rPr>
                      <m:t>𝑡𝑟</m:t>
                    </m:r>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In this design, treatments are allocated at random to the experimental units over the entire experimental material. That is, the entire experimental material is divided into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𝑛</m:t>
                    </m:r>
                  </m:oMath>
                </a14:m>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experimental units and the treatments are distributed completely at random over the units.</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B41FBA4-8DA4-212F-C168-D24B41E39F93}"/>
                  </a:ext>
                </a:extLst>
              </p:cNvPr>
              <p:cNvSpPr txBox="1">
                <a:spLocks noRot="1" noChangeAspect="1" noMove="1" noResize="1" noEditPoints="1" noAdjustHandles="1" noChangeArrowheads="1" noChangeShapeType="1" noTextEdit="1"/>
              </p:cNvSpPr>
              <p:nvPr/>
            </p:nvSpPr>
            <p:spPr>
              <a:xfrm>
                <a:off x="133563" y="143838"/>
                <a:ext cx="11969393" cy="5693866"/>
              </a:xfrm>
              <a:prstGeom prst="rect">
                <a:avLst/>
              </a:prstGeom>
              <a:blipFill>
                <a:blip r:embed="rId2"/>
                <a:stretch>
                  <a:fillRect l="-1070" t="-1178" r="-1019"/>
                </a:stretch>
              </a:blipFill>
            </p:spPr>
            <p:txBody>
              <a:bodyPr/>
              <a:lstStyle/>
              <a:p>
                <a:r>
                  <a:rPr lang="en-IN">
                    <a:noFill/>
                  </a:rPr>
                  <a:t> </a:t>
                </a:r>
              </a:p>
            </p:txBody>
          </p:sp>
        </mc:Fallback>
      </mc:AlternateContent>
    </p:spTree>
    <p:extLst>
      <p:ext uri="{BB962C8B-B14F-4D97-AF65-F5344CB8AC3E}">
        <p14:creationId xmlns:p14="http://schemas.microsoft.com/office/powerpoint/2010/main" val="3076422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718BA3C-F096-966A-AF1A-C5D8F61236CF}"/>
                  </a:ext>
                </a:extLst>
              </p:cNvPr>
              <p:cNvSpPr txBox="1"/>
              <p:nvPr/>
            </p:nvSpPr>
            <p:spPr>
              <a:xfrm>
                <a:off x="215757" y="236307"/>
                <a:ext cx="11394041" cy="4873578"/>
              </a:xfrm>
              <a:prstGeom prst="rect">
                <a:avLst/>
              </a:prstGeom>
              <a:noFill/>
            </p:spPr>
            <p:txBody>
              <a:bodyPr wrap="square">
                <a:spAutoFit/>
              </a:bodyPr>
              <a:lstStyle/>
              <a:p>
                <a:pPr marL="0" indent="0">
                  <a:buNone/>
                </a:pPr>
                <a:r>
                  <a:rPr lang="en-IN" sz="2800" dirty="0">
                    <a:latin typeface="Times New Roman" panose="02020603050405020304" pitchFamily="18" charset="0"/>
                    <a:cs typeface="Times New Roman" panose="02020603050405020304" pitchFamily="18" charset="0"/>
                  </a:rPr>
                  <a:t>Null Hypothesis </a:t>
                </a:r>
                <a14:m>
                  <m:oMath xmlns:m="http://schemas.openxmlformats.org/officeDocument/2006/math">
                    <m:d>
                      <m:dPr>
                        <m:ctrlPr>
                          <a:rPr lang="en-IN" sz="2800" i="1" smtClean="0">
                            <a:latin typeface="Cambria Math" panose="02040503050406030204" pitchFamily="18" charset="0"/>
                            <a:cs typeface="Times New Roman" panose="02020603050405020304" pitchFamily="18" charset="0"/>
                          </a:rPr>
                        </m:ctrlPr>
                      </m:dPr>
                      <m:e>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𝐻</m:t>
                            </m:r>
                          </m:e>
                          <m:sub>
                            <m:r>
                              <a:rPr lang="en-IN" sz="2800" b="0" i="1" smtClean="0">
                                <a:latin typeface="Cambria Math" panose="02040503050406030204" pitchFamily="18" charset="0"/>
                                <a:cs typeface="Times New Roman" panose="02020603050405020304" pitchFamily="18" charset="0"/>
                              </a:rPr>
                              <m:t>0 </m:t>
                            </m:r>
                          </m:sub>
                        </m:sSub>
                      </m:e>
                    </m:d>
                    <m:r>
                      <a:rPr lang="en-IN" sz="2800" b="0" i="1" smtClean="0">
                        <a:latin typeface="Cambria Math" panose="02040503050406030204" pitchFamily="18" charset="0"/>
                        <a:cs typeface="Times New Roman" panose="020206030504050203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𝑘</m:t>
                    </m:r>
                    <m:r>
                      <a:rPr lang="en-IN" sz="2800" b="0" i="1" smtClean="0">
                        <a:latin typeface="Cambria Math" panose="02040503050406030204" pitchFamily="18" charset="0"/>
                        <a:cs typeface="Times New Roman" panose="02020603050405020304" pitchFamily="18" charset="0"/>
                      </a:rPr>
                      <m:t>−</m:t>
                    </m:r>
                  </m:oMath>
                </a14:m>
                <a:r>
                  <a:rPr lang="en-IN" sz="2800" dirty="0">
                    <a:latin typeface="Times New Roman" panose="02020603050405020304" pitchFamily="18" charset="0"/>
                    <a:cs typeface="Times New Roman" panose="02020603050405020304" pitchFamily="18" charset="0"/>
                  </a:rPr>
                  <a:t> treatments have equal effect. </a:t>
                </a:r>
              </a:p>
              <a:p>
                <a:pPr marL="0" indent="0">
                  <a:buNone/>
                </a:pPr>
                <a:r>
                  <a:rPr lang="en-IN" sz="2800" i="1" dirty="0">
                    <a:latin typeface="Times New Roman" panose="02020603050405020304" pitchFamily="18" charset="0"/>
                    <a:cs typeface="Times New Roman" panose="02020603050405020304" pitchFamily="18" charset="0"/>
                  </a:rPr>
                  <a:t>				i.e.,</a:t>
                </a:r>
                <a:r>
                  <a:rPr lang="en-IN" sz="28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2800"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en-IN" sz="2800" dirty="0">
                    <a:latin typeface="Times New Roman" panose="02020603050405020304" pitchFamily="18" charset="0"/>
                    <a:cs typeface="Times New Roman" panose="02020603050405020304" pitchFamily="18" charset="0"/>
                  </a:rPr>
                  <a:t>	</a:t>
                </a:r>
              </a:p>
              <a:p>
                <a:pPr marL="0" indent="0">
                  <a:buNone/>
                </a:pPr>
                <a:endParaRPr lang="en-IN" sz="2800" i="1" dirty="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Alternative Hypothesis</a:t>
                </a:r>
                <a:r>
                  <a:rPr lang="en-IN" sz="2800" i="1" dirty="0">
                    <a:latin typeface="Times New Roman" panose="02020603050405020304" pitchFamily="18" charset="0"/>
                    <a:cs typeface="Times New Roman" panose="02020603050405020304" pitchFamily="18" charset="0"/>
                  </a:rPr>
                  <a:t> </a:t>
                </a:r>
                <a14:m>
                  <m:oMath xmlns:m="http://schemas.openxmlformats.org/officeDocument/2006/math">
                    <m:d>
                      <m:dPr>
                        <m:ctrlPr>
                          <a:rPr lang="en-IN" sz="2800" i="1" smtClean="0">
                            <a:latin typeface="Cambria Math" panose="02040503050406030204" pitchFamily="18" charset="0"/>
                            <a:cs typeface="Times New Roman" panose="02020603050405020304" pitchFamily="18" charset="0"/>
                          </a:rPr>
                        </m:ctrlPr>
                      </m:dPr>
                      <m:e>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𝐻</m:t>
                            </m:r>
                          </m:e>
                          <m:sub>
                            <m:r>
                              <a:rPr lang="en-IN" sz="2800" b="0" i="1" smtClean="0">
                                <a:latin typeface="Cambria Math" panose="02040503050406030204" pitchFamily="18" charset="0"/>
                                <a:cs typeface="Times New Roman" panose="02020603050405020304" pitchFamily="18" charset="0"/>
                              </a:rPr>
                              <m:t>1</m:t>
                            </m:r>
                          </m:sub>
                        </m:sSub>
                      </m:e>
                    </m:d>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𝑘</m:t>
                    </m:r>
                    <m:r>
                      <a:rPr lang="en-IN" sz="2800" b="0" i="1" smtClean="0">
                        <a:latin typeface="Cambria Math" panose="02040503050406030204" pitchFamily="18" charset="0"/>
                        <a:cs typeface="Times New Roman" panose="02020603050405020304" pitchFamily="18" charset="0"/>
                      </a:rPr>
                      <m:t>−</m:t>
                    </m:r>
                  </m:oMath>
                </a14:m>
                <a:r>
                  <a:rPr lang="en-IN" sz="2800" dirty="0">
                    <a:latin typeface="Times New Roman" panose="02020603050405020304" pitchFamily="18" charset="0"/>
                    <a:cs typeface="Times New Roman" panose="02020603050405020304" pitchFamily="18" charset="0"/>
                  </a:rPr>
                  <a:t> treatments do not have equal effect.</a:t>
                </a:r>
              </a:p>
              <a:p>
                <a:pPr marL="0" indent="0">
                  <a:buNone/>
                </a:pPr>
                <a:r>
                  <a:rPr lang="en-IN" sz="2800" dirty="0">
                    <a:latin typeface="Times New Roman" panose="02020603050405020304" pitchFamily="18" charset="0"/>
                    <a:cs typeface="Times New Roman" panose="02020603050405020304" pitchFamily="18" charset="0"/>
                  </a:rPr>
                  <a:t>					</a:t>
                </a:r>
                <a:r>
                  <a:rPr lang="en-IN" sz="2800" i="1" dirty="0">
                    <a:latin typeface="Times New Roman" panose="02020603050405020304" pitchFamily="18" charset="0"/>
                    <a:cs typeface="Times New Roman" panose="02020603050405020304" pitchFamily="18" charset="0"/>
                  </a:rPr>
                  <a:t>i.e.,</a:t>
                </a:r>
                <a:r>
                  <a:rPr lang="en-IN" sz="28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800" b="0" i="0" smtClean="0">
                        <a:latin typeface="Cambria Math" panose="02040503050406030204" pitchFamily="18" charset="0"/>
                        <a:ea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Level of Significance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and Critical Region (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𝐹</m:t>
                    </m:r>
                    <m:r>
                      <a:rPr lang="en-US" sz="2800" b="0" i="1" baseline="-25000" dirty="0"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a:t>
                </a:r>
              </a:p>
              <a:p>
                <a:pPr marL="0" indent="0" algn="just">
                  <a:lnSpc>
                    <a:spcPct val="100000"/>
                  </a:lnSpc>
                  <a:buNone/>
                </a:pPr>
                <a:r>
                  <a:rPr lang="en-IN" sz="2800" i="1"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𝐹</m:t>
                    </m:r>
                    <m:r>
                      <a:rPr lang="en-IN" sz="2800" b="0" i="1" smtClean="0">
                        <a:latin typeface="Cambria Math" panose="02040503050406030204" pitchFamily="18" charset="0"/>
                        <a:cs typeface="Times New Roman" panose="02020603050405020304" pitchFamily="18" charset="0"/>
                      </a:rPr>
                      <m:t>&gt;</m:t>
                    </m:r>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𝐹</m:t>
                        </m:r>
                      </m:e>
                      <m:sub>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IN" sz="2800" dirty="0">
                    <a:latin typeface="Times New Roman" panose="02020603050405020304" pitchFamily="18" charset="0"/>
                    <a:cs typeface="Times New Roman" panose="02020603050405020304" pitchFamily="18" charset="0"/>
                  </a:rPr>
                  <a:t> such that  </a:t>
                </a:r>
                <a:r>
                  <a:rPr lang="en-IN" sz="2800" i="1" dirty="0">
                    <a:latin typeface="Times New Roman" panose="02020603050405020304" pitchFamily="18" charset="0"/>
                    <a:cs typeface="Times New Roman" panose="02020603050405020304" pitchFamily="18" charset="0"/>
                  </a:rPr>
                  <a:t>P </a:t>
                </a:r>
                <a:r>
                  <a:rPr lang="en-IN" sz="2800" dirty="0">
                    <a:latin typeface="Times New Roman" panose="02020603050405020304" pitchFamily="18" charset="0"/>
                    <a:cs typeface="Times New Roman" panose="02020603050405020304" pitchFamily="18" charset="0"/>
                  </a:rPr>
                  <a:t>[</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IN" sz="2800" b="0" i="1">
                            <a:latin typeface="Cambria Math" panose="02040503050406030204" pitchFamily="18" charset="0"/>
                            <a:ea typeface="Cambria Math" panose="02040503050406030204" pitchFamily="18" charset="0"/>
                            <a:cs typeface="Times New Roman" panose="02020603050405020304" pitchFamily="18" charset="0"/>
                          </a:rPr>
                          <m:t>𝑛</m:t>
                        </m:r>
                        <m:r>
                          <a:rPr lang="en-IN" sz="2800" b="0" i="1">
                            <a:latin typeface="Cambria Math" panose="02040503050406030204" pitchFamily="18" charset="0"/>
                            <a:ea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IN" sz="2800" dirty="0">
                    <a:latin typeface="Times New Roman" panose="02020603050405020304" pitchFamily="18" charset="0"/>
                    <a:cs typeface="Times New Roman" panose="02020603050405020304" pitchFamily="18" charset="0"/>
                  </a:rPr>
                  <a:t>] = </a:t>
                </a:r>
                <a14:m>
                  <m:oMath xmlns:m="http://schemas.openxmlformats.org/officeDocument/2006/math">
                    <m:r>
                      <a:rPr lang="en-IN" sz="2800" b="0" i="1" dirty="0" smtClean="0">
                        <a:latin typeface="Cambria Math" panose="02040503050406030204" pitchFamily="18" charset="0"/>
                        <a:ea typeface="Cambria Math" panose="02040503050406030204" pitchFamily="18" charset="0"/>
                        <a:cs typeface="Times New Roman" panose="02020603050405020304" pitchFamily="18" charset="0"/>
                      </a:rPr>
                      <m:t>𝛼</m:t>
                    </m:r>
                  </m:oMath>
                </a14:m>
                <a:endParaRPr lang="en-IN" sz="28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critical values of </a:t>
                </a:r>
                <a:r>
                  <a:rPr lang="en-US" sz="2800" i="1" dirty="0">
                    <a:latin typeface="Times New Roman" panose="02020603050405020304" pitchFamily="18" charset="0"/>
                    <a:cs typeface="Times New Roman" panose="02020603050405020304" pitchFamily="18" charset="0"/>
                  </a:rPr>
                  <a:t>F </a:t>
                </a:r>
                <a:r>
                  <a:rPr lang="en-US" sz="2800" dirty="0">
                    <a:latin typeface="Times New Roman" panose="02020603050405020304" pitchFamily="18" charset="0"/>
                    <a:cs typeface="Times New Roman" panose="02020603050405020304" pitchFamily="18" charset="0"/>
                  </a:rPr>
                  <a:t>at level of Significance </a:t>
                </a:r>
                <a14:m>
                  <m:oMath xmlns:m="http://schemas.openxmlformats.org/officeDocument/2006/math">
                    <m:r>
                      <a:rPr lang="en-IN" sz="2800" b="0" i="1" dirty="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and degrees of freedom </a:t>
                </a:r>
              </a:p>
              <a:p>
                <a:pPr marL="0" indent="0" algn="just">
                  <a:buNone/>
                </a:pPr>
                <a:r>
                  <a:rPr lang="en-US" sz="2800" dirty="0">
                    <a:latin typeface="Times New Roman" panose="02020603050405020304" pitchFamily="18" charset="0"/>
                    <a:cs typeface="Times New Roman" panose="02020603050405020304" pitchFamily="18" charset="0"/>
                  </a:rPr>
                  <a:t>(k</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𝑛</m:t>
                    </m:r>
                    <m:r>
                      <a:rPr lang="en-US" sz="2800" b="0" i="1" dirty="0" smtClean="0">
                        <a:latin typeface="Cambria Math" panose="02040503050406030204" pitchFamily="18" charset="0"/>
                        <a:cs typeface="Times New Roman" panose="02020603050405020304" pitchFamily="18" charset="0"/>
                      </a:rPr>
                      <m:t>–</m:t>
                    </m:r>
                    <m:r>
                      <a:rPr lang="en-IN" sz="2800" b="0" i="1" dirty="0" smtClean="0">
                        <a:latin typeface="Cambria Math" panose="02040503050406030204" pitchFamily="18" charset="0"/>
                        <a:cs typeface="Times New Roman" panose="02020603050405020304" pitchFamily="18" charset="0"/>
                      </a:rPr>
                      <m:t>𝑘</m:t>
                    </m:r>
                  </m:oMath>
                </a14:m>
                <a:r>
                  <a:rPr lang="en-US" sz="2800" dirty="0">
                    <a:latin typeface="Times New Roman" panose="02020603050405020304" pitchFamily="18" charset="0"/>
                    <a:cs typeface="Times New Roman" panose="02020603050405020304" pitchFamily="18" charset="0"/>
                  </a:rPr>
                  <a:t>), are obtained </a:t>
                </a:r>
                <a:r>
                  <a:rPr lang="en-IN" sz="2800" dirty="0">
                    <a:latin typeface="Times New Roman" panose="02020603050405020304" pitchFamily="18" charset="0"/>
                    <a:cs typeface="Times New Roman" panose="02020603050405020304" pitchFamily="18" charset="0"/>
                  </a:rPr>
                  <a:t>from Table.</a:t>
                </a:r>
              </a:p>
            </p:txBody>
          </p:sp>
        </mc:Choice>
        <mc:Fallback xmlns="">
          <p:sp>
            <p:nvSpPr>
              <p:cNvPr id="3" name="TextBox 2">
                <a:extLst>
                  <a:ext uri="{FF2B5EF4-FFF2-40B4-BE49-F238E27FC236}">
                    <a16:creationId xmlns:a16="http://schemas.microsoft.com/office/drawing/2014/main" id="{D718BA3C-F096-966A-AF1A-C5D8F61236CF}"/>
                  </a:ext>
                </a:extLst>
              </p:cNvPr>
              <p:cNvSpPr txBox="1">
                <a:spLocks noRot="1" noChangeAspect="1" noMove="1" noResize="1" noEditPoints="1" noAdjustHandles="1" noChangeArrowheads="1" noChangeShapeType="1" noTextEdit="1"/>
              </p:cNvSpPr>
              <p:nvPr/>
            </p:nvSpPr>
            <p:spPr>
              <a:xfrm>
                <a:off x="215757" y="236307"/>
                <a:ext cx="11394041" cy="4873578"/>
              </a:xfrm>
              <a:prstGeom prst="rect">
                <a:avLst/>
              </a:prstGeom>
              <a:blipFill>
                <a:blip r:embed="rId2"/>
                <a:stretch>
                  <a:fillRect l="-1070" t="-1377" b="-2628"/>
                </a:stretch>
              </a:blipFill>
            </p:spPr>
            <p:txBody>
              <a:bodyPr/>
              <a:lstStyle/>
              <a:p>
                <a:r>
                  <a:rPr lang="en-IN">
                    <a:noFill/>
                  </a:rPr>
                  <a:t> </a:t>
                </a:r>
              </a:p>
            </p:txBody>
          </p:sp>
        </mc:Fallback>
      </mc:AlternateContent>
    </p:spTree>
    <p:extLst>
      <p:ext uri="{BB962C8B-B14F-4D97-AF65-F5344CB8AC3E}">
        <p14:creationId xmlns:p14="http://schemas.microsoft.com/office/powerpoint/2010/main" val="2810975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491044-1414-4A0F-5942-4B8083AD19DD}"/>
                  </a:ext>
                </a:extLst>
              </p:cNvPr>
              <p:cNvSpPr txBox="1"/>
              <p:nvPr/>
            </p:nvSpPr>
            <p:spPr>
              <a:xfrm>
                <a:off x="328773" y="184935"/>
                <a:ext cx="11250202" cy="6300636"/>
              </a:xfrm>
              <a:prstGeom prst="rect">
                <a:avLst/>
              </a:prstGeom>
              <a:noFill/>
            </p:spPr>
            <p:txBody>
              <a:bodyPr wrap="square">
                <a:spAutoFit/>
              </a:bodyPr>
              <a:lstStyle/>
              <a:p>
                <a:pPr marL="0" indent="0">
                  <a:buNone/>
                </a:pPr>
                <a:r>
                  <a:rPr lang="en-IN" sz="2800" b="1" dirty="0">
                    <a:latin typeface="Times New Roman" panose="02020603050405020304" pitchFamily="18" charset="0"/>
                    <a:cs typeface="Times New Roman" panose="02020603050405020304" pitchFamily="18" charset="0"/>
                  </a:rPr>
                  <a:t>Method:</a:t>
                </a: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Grand total of the all the observations,   </a:t>
                </a:r>
                <a14:m>
                  <m:oMath xmlns:m="http://schemas.openxmlformats.org/officeDocument/2006/math">
                    <m:r>
                      <a:rPr lang="en-IN" sz="2800" b="1" i="0" smtClean="0">
                        <a:latin typeface="Cambria Math" panose="02040503050406030204" pitchFamily="18" charset="0"/>
                        <a:cs typeface="Times New Roman" panose="02020603050405020304" pitchFamily="18" charset="0"/>
                      </a:rPr>
                      <m:t>𝐆</m:t>
                    </m:r>
                    <m:r>
                      <a:rPr lang="en-IN" sz="2800" b="1" i="0" smtClean="0">
                        <a:latin typeface="Cambria Math" panose="02040503050406030204" pitchFamily="18" charset="0"/>
                        <a:cs typeface="Times New Roman" panose="02020603050405020304" pitchFamily="18" charset="0"/>
                      </a:rPr>
                      <m:t>=</m:t>
                    </m:r>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𝐢</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𝐣</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𝐫</m:t>
                            </m:r>
                          </m:sup>
                          <m:e>
                            <m:r>
                              <a:rPr lang="en-IN" sz="2800" b="1" i="0" smtClean="0">
                                <a:latin typeface="Cambria Math" panose="02040503050406030204" pitchFamily="18" charset="0"/>
                                <a:cs typeface="Times New Roman" panose="02020603050405020304" pitchFamily="18" charset="0"/>
                              </a:rPr>
                              <m:t> </m:t>
                            </m:r>
                            <m:sSub>
                              <m:sSubPr>
                                <m:ctrlPr>
                                  <a:rPr lang="en-IN" sz="2800" b="1" i="1" smtClean="0">
                                    <a:latin typeface="Cambria Math" panose="02040503050406030204" pitchFamily="18" charset="0"/>
                                    <a:cs typeface="Times New Roman" panose="02020603050405020304" pitchFamily="18" charset="0"/>
                                  </a:rPr>
                                </m:ctrlPr>
                              </m:sSub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sub>
                            </m:sSub>
                          </m:e>
                        </m:nary>
                      </m:e>
                    </m:nary>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b="0" dirty="0">
                    <a:latin typeface="Times New Roman" panose="02020603050405020304" pitchFamily="18" charset="0"/>
                    <a:cs typeface="Times New Roman" panose="02020603050405020304" pitchFamily="18" charset="0"/>
                  </a:rPr>
                  <a:t>Correction Factor,  </a:t>
                </a:r>
                <a:r>
                  <a:rPr lang="en-IN" sz="2800" b="1" dirty="0">
                    <a:latin typeface="Times New Roman" panose="02020603050405020304" pitchFamily="18" charset="0"/>
                    <a:cs typeface="Times New Roman" panose="02020603050405020304" pitchFamily="18" charset="0"/>
                  </a:rPr>
                  <a:t>CF = </a:t>
                </a:r>
                <a14:m>
                  <m:oMath xmlns:m="http://schemas.openxmlformats.org/officeDocument/2006/math">
                    <m:f>
                      <m:fPr>
                        <m:type m:val="skw"/>
                        <m:ctrlPr>
                          <a:rPr lang="en-IN" sz="2800" b="1" i="1" smtClean="0">
                            <a:latin typeface="Cambria Math" panose="02040503050406030204" pitchFamily="18" charset="0"/>
                            <a:cs typeface="Times New Roman" panose="02020603050405020304" pitchFamily="18" charset="0"/>
                          </a:rPr>
                        </m:ctrlPr>
                      </m:fPr>
                      <m:num>
                        <m:sSup>
                          <m:sSupPr>
                            <m:ctrlPr>
                              <a:rPr lang="en-IN" sz="2800" b="1" i="1" smtClean="0">
                                <a:latin typeface="Cambria Math" panose="02040503050406030204" pitchFamily="18" charset="0"/>
                                <a:cs typeface="Times New Roman" panose="02020603050405020304" pitchFamily="18" charset="0"/>
                              </a:rPr>
                            </m:ctrlPr>
                          </m:sSupPr>
                          <m:e>
                            <m:r>
                              <a:rPr lang="en-IN" sz="2800" b="1" i="0" smtClean="0">
                                <a:latin typeface="Cambria Math" panose="02040503050406030204" pitchFamily="18" charset="0"/>
                                <a:cs typeface="Times New Roman" panose="02020603050405020304" pitchFamily="18" charset="0"/>
                              </a:rPr>
                              <m:t>𝐆</m:t>
                            </m:r>
                          </m:e>
                          <m:sup>
                            <m:r>
                              <a:rPr lang="en-IN" sz="2800" b="1" i="0" smtClean="0">
                                <a:latin typeface="Cambria Math" panose="02040503050406030204" pitchFamily="18" charset="0"/>
                                <a:cs typeface="Times New Roman" panose="02020603050405020304" pitchFamily="18" charset="0"/>
                              </a:rPr>
                              <m:t>𝟐</m:t>
                            </m:r>
                          </m:sup>
                        </m:sSup>
                      </m:num>
                      <m:den>
                        <m:r>
                          <a:rPr lang="en-IN" sz="2800" b="1" i="0" smtClean="0">
                            <a:latin typeface="Cambria Math" panose="02040503050406030204" pitchFamily="18" charset="0"/>
                            <a:cs typeface="Times New Roman" panose="02020603050405020304" pitchFamily="18" charset="0"/>
                          </a:rPr>
                          <m:t>𝐧</m:t>
                        </m:r>
                      </m:den>
                    </m:f>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Total Sum of Squares,  </a:t>
                </a:r>
                <a14:m>
                  <m:oMath xmlns:m="http://schemas.openxmlformats.org/officeDocument/2006/math">
                    <m:r>
                      <a:rPr lang="en-IN" sz="2800" b="1" i="0" dirty="0" smtClean="0">
                        <a:latin typeface="Cambria Math" panose="02040503050406030204" pitchFamily="18" charset="0"/>
                        <a:cs typeface="Times New Roman" panose="02020603050405020304" pitchFamily="18" charset="0"/>
                      </a:rPr>
                      <m:t>𝐓𝐒𝐒</m:t>
                    </m:r>
                    <m:r>
                      <a:rPr lang="en-IN" sz="2800" b="1" i="0" dirty="0" smtClean="0">
                        <a:latin typeface="Cambria Math" panose="02040503050406030204" pitchFamily="18" charset="0"/>
                        <a:cs typeface="Times New Roman" panose="02020603050405020304" pitchFamily="18" charset="0"/>
                      </a:rPr>
                      <m:t>=</m:t>
                    </m:r>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𝐢</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𝐣</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a:latin typeface="Cambria Math" panose="02040503050406030204" pitchFamily="18" charset="0"/>
                                <a:cs typeface="Times New Roman" panose="02020603050405020304" pitchFamily="18" charset="0"/>
                              </a:rPr>
                              <m:t>𝐫</m:t>
                            </m:r>
                          </m:sup>
                          <m:e>
                            <m:r>
                              <a:rPr lang="en-IN" sz="2800" b="1">
                                <a:latin typeface="Cambria Math" panose="02040503050406030204" pitchFamily="18" charset="0"/>
                                <a:cs typeface="Times New Roman" panose="02020603050405020304" pitchFamily="18" charset="0"/>
                              </a:rPr>
                              <m:t> </m:t>
                            </m:r>
                            <m:sSubSup>
                              <m:sSubSupPr>
                                <m:ctrlPr>
                                  <a:rPr lang="en-IN" sz="2800" b="1" i="1" smtClean="0">
                                    <a:latin typeface="Cambria Math" panose="02040503050406030204" pitchFamily="18" charset="0"/>
                                    <a:cs typeface="Times New Roman" panose="02020603050405020304" pitchFamily="18" charset="0"/>
                                  </a:rPr>
                                </m:ctrlPr>
                              </m:sSubSup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sub>
                              <m:sup>
                                <m:r>
                                  <a:rPr lang="en-IN" sz="2800" b="1" i="0" smtClean="0">
                                    <a:latin typeface="Cambria Math" panose="02040503050406030204" pitchFamily="18" charset="0"/>
                                    <a:cs typeface="Times New Roman" panose="02020603050405020304" pitchFamily="18" charset="0"/>
                                  </a:rPr>
                                  <m:t>𝟐</m:t>
                                </m:r>
                              </m:sup>
                            </m:sSubSup>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𝐂𝐅</m:t>
                            </m:r>
                          </m:e>
                        </m:nary>
                      </m:e>
                    </m:nary>
                  </m:oMath>
                </a14:m>
                <a:endParaRPr lang="en-IN" sz="2800"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Sum of Squares between treatments, </a:t>
                </a:r>
                <a14:m>
                  <m:oMath xmlns:m="http://schemas.openxmlformats.org/officeDocument/2006/math">
                    <m:r>
                      <a:rPr lang="en-IN" sz="2800" b="0" i="0" dirty="0" smtClean="0">
                        <a:latin typeface="Cambria Math" panose="02040503050406030204" pitchFamily="18" charset="0"/>
                        <a:cs typeface="Times New Roman" panose="02020603050405020304" pitchFamily="18" charset="0"/>
                      </a:rPr>
                      <m:t>  </m:t>
                    </m:r>
                    <m:r>
                      <a:rPr lang="en-IN" sz="2800" b="1" i="0" dirty="0" smtClean="0">
                        <a:latin typeface="Cambria Math" panose="02040503050406030204" pitchFamily="18" charset="0"/>
                        <a:cs typeface="Times New Roman" panose="02020603050405020304" pitchFamily="18" charset="0"/>
                      </a:rPr>
                      <m:t>𝐒𝐒𝐓𝐫</m:t>
                    </m:r>
                    <m:r>
                      <a:rPr lang="en-IN" sz="2800" b="1" i="0" dirty="0" smtClean="0">
                        <a:latin typeface="Cambria Math" panose="02040503050406030204" pitchFamily="18" charset="0"/>
                        <a:cs typeface="Times New Roman" panose="02020603050405020304" pitchFamily="18" charset="0"/>
                      </a:rPr>
                      <m:t>=</m:t>
                    </m:r>
                    <m:f>
                      <m:fPr>
                        <m:ctrlPr>
                          <a:rPr lang="en-IN" sz="2800" b="1" i="1" dirty="0" smtClean="0">
                            <a:latin typeface="Cambria Math" panose="02040503050406030204" pitchFamily="18" charset="0"/>
                            <a:cs typeface="Times New Roman" panose="02020603050405020304" pitchFamily="18" charset="0"/>
                          </a:rPr>
                        </m:ctrlPr>
                      </m:fPr>
                      <m:num>
                        <m:r>
                          <a:rPr lang="en-IN" sz="2800" b="1" i="1" dirty="0" smtClean="0">
                            <a:latin typeface="Cambria Math" panose="02040503050406030204" pitchFamily="18" charset="0"/>
                            <a:cs typeface="Times New Roman" panose="02020603050405020304" pitchFamily="18" charset="0"/>
                          </a:rPr>
                          <m:t>𝟏</m:t>
                        </m:r>
                      </m:num>
                      <m:den>
                        <m:r>
                          <a:rPr lang="en-IN" sz="2800" b="1" i="1" dirty="0" smtClean="0">
                            <a:latin typeface="Cambria Math" panose="02040503050406030204" pitchFamily="18" charset="0"/>
                            <a:cs typeface="Times New Roman" panose="02020603050405020304" pitchFamily="18" charset="0"/>
                          </a:rPr>
                          <m:t>𝒓</m:t>
                        </m:r>
                      </m:den>
                    </m:f>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𝐢</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sSubSup>
                          <m:sSubSupPr>
                            <m:ctrlPr>
                              <a:rPr lang="en-IN" sz="2800" b="1" i="1">
                                <a:latin typeface="Cambria Math" panose="02040503050406030204" pitchFamily="18" charset="0"/>
                                <a:cs typeface="Times New Roman" panose="02020603050405020304" pitchFamily="18" charset="0"/>
                              </a:rPr>
                            </m:ctrlPr>
                          </m:sSubSupPr>
                          <m:e>
                            <m:r>
                              <a:rPr lang="en-IN" sz="2800" b="1">
                                <a:latin typeface="Cambria Math" panose="02040503050406030204" pitchFamily="18" charset="0"/>
                                <a:cs typeface="Times New Roman" panose="02020603050405020304" pitchFamily="18" charset="0"/>
                              </a:rPr>
                              <m:t>𝐓</m:t>
                            </m:r>
                          </m:e>
                          <m:sub>
                            <m:r>
                              <a:rPr lang="en-IN" sz="2800" b="1">
                                <a:latin typeface="Cambria Math" panose="02040503050406030204" pitchFamily="18" charset="0"/>
                                <a:cs typeface="Times New Roman" panose="02020603050405020304" pitchFamily="18" charset="0"/>
                              </a:rPr>
                              <m:t>𝐢</m:t>
                            </m:r>
                          </m:sub>
                          <m:sup>
                            <m:r>
                              <a:rPr lang="en-IN" sz="2800" b="1">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𝑇</m:t>
                        </m:r>
                      </m:e>
                      <m:sub>
                        <m:r>
                          <a:rPr lang="en-IN" sz="2800" b="0" i="1" smtClean="0">
                            <a:latin typeface="Cambria Math" panose="02040503050406030204" pitchFamily="18" charset="0"/>
                            <a:cs typeface="Times New Roman" panose="02020603050405020304" pitchFamily="18" charset="0"/>
                          </a:rPr>
                          <m:t>𝑖</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𝑖</m:t>
                        </m:r>
                      </m:e>
                      <m:sup>
                        <m:r>
                          <a:rPr lang="en-IN" sz="2800" b="0" i="1" smtClean="0">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treatment observations from all the replications(</a:t>
                </a:r>
                <a:r>
                  <a:rPr lang="en-IN" sz="2800" b="1" i="1" dirty="0">
                    <a:latin typeface="Times New Roman" panose="02020603050405020304" pitchFamily="18" charset="0"/>
                    <a:cs typeface="Times New Roman" panose="02020603050405020304" pitchFamily="18" charset="0"/>
                  </a:rPr>
                  <a:t>r</a:t>
                </a:r>
                <a:r>
                  <a:rPr lang="en-IN" sz="2800" dirty="0">
                    <a:latin typeface="Times New Roman" panose="02020603050405020304" pitchFamily="18" charset="0"/>
                    <a:cs typeface="Times New Roman" panose="02020603050405020304" pitchFamily="18" charset="0"/>
                  </a:rPr>
                  <a:t>).</a:t>
                </a:r>
              </a:p>
              <a:p>
                <a:pPr marL="514350" indent="-514350">
                  <a:lnSpc>
                    <a:spcPct val="170000"/>
                  </a:lnSpc>
                  <a:buAutoNum type="arabicPeriod" startAt="5"/>
                </a:pPr>
                <a:r>
                  <a:rPr lang="en-IN" sz="2800" dirty="0">
                    <a:latin typeface="Times New Roman" panose="02020603050405020304" pitchFamily="18" charset="0"/>
                    <a:cs typeface="Times New Roman" panose="02020603050405020304" pitchFamily="18" charset="0"/>
                  </a:rPr>
                  <a:t>Error Sum of Squares (Sum of Squares within treatments),  </a:t>
                </a:r>
                <a:r>
                  <a:rPr lang="en-IN" sz="2800" b="1" dirty="0">
                    <a:latin typeface="Times New Roman" panose="02020603050405020304" pitchFamily="18" charset="0"/>
                    <a:cs typeface="Times New Roman" panose="02020603050405020304" pitchFamily="18" charset="0"/>
                  </a:rPr>
                  <a:t>ESS = TSS – SSTr</a:t>
                </a: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2491044-1414-4A0F-5942-4B8083AD19DD}"/>
                  </a:ext>
                </a:extLst>
              </p:cNvPr>
              <p:cNvSpPr txBox="1">
                <a:spLocks noRot="1" noChangeAspect="1" noMove="1" noResize="1" noEditPoints="1" noAdjustHandles="1" noChangeArrowheads="1" noChangeShapeType="1" noTextEdit="1"/>
              </p:cNvSpPr>
              <p:nvPr/>
            </p:nvSpPr>
            <p:spPr>
              <a:xfrm>
                <a:off x="328773" y="184935"/>
                <a:ext cx="11250202" cy="6300636"/>
              </a:xfrm>
              <a:prstGeom prst="rect">
                <a:avLst/>
              </a:prstGeom>
              <a:blipFill>
                <a:blip r:embed="rId2"/>
                <a:stretch>
                  <a:fillRect l="-1138" t="-967" b="-1741"/>
                </a:stretch>
              </a:blipFill>
            </p:spPr>
            <p:txBody>
              <a:bodyPr/>
              <a:lstStyle/>
              <a:p>
                <a:r>
                  <a:rPr lang="en-IN">
                    <a:noFill/>
                  </a:rPr>
                  <a:t> </a:t>
                </a:r>
              </a:p>
            </p:txBody>
          </p:sp>
        </mc:Fallback>
      </mc:AlternateContent>
    </p:spTree>
    <p:extLst>
      <p:ext uri="{BB962C8B-B14F-4D97-AF65-F5344CB8AC3E}">
        <p14:creationId xmlns:p14="http://schemas.microsoft.com/office/powerpoint/2010/main" val="1629823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3B5D96-79B0-F8B0-1C05-9BDEB3FAC892}"/>
                  </a:ext>
                </a:extLst>
              </p:cNvPr>
              <p:cNvSpPr txBox="1"/>
              <p:nvPr/>
            </p:nvSpPr>
            <p:spPr>
              <a:xfrm>
                <a:off x="565079" y="174660"/>
                <a:ext cx="11373492" cy="6496971"/>
              </a:xfrm>
              <a:prstGeom prst="rect">
                <a:avLst/>
              </a:prstGeom>
              <a:noFill/>
            </p:spPr>
            <p:txBody>
              <a:bodyPr wrap="square">
                <a:spAutoFit/>
              </a:bodyPr>
              <a:lstStyle/>
              <a:p>
                <a:pPr marL="0" indent="0">
                  <a:buNone/>
                </a:pPr>
                <a:r>
                  <a:rPr lang="en-IN" sz="2800" b="1" dirty="0">
                    <a:latin typeface="Times New Roman" panose="02020603050405020304" pitchFamily="18" charset="0"/>
                    <a:cs typeface="Times New Roman" panose="02020603050405020304" pitchFamily="18" charset="0"/>
                  </a:rPr>
                  <a:t>Anova Table:</a:t>
                </a: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endParaRPr lang="en-IN" sz="2800" b="1" dirty="0">
                  <a:latin typeface="Times New Roman" panose="02020603050405020304" pitchFamily="18" charset="0"/>
                  <a:cs typeface="Times New Roman" panose="02020603050405020304" pitchFamily="18" charset="0"/>
                </a:endParaRPr>
              </a:p>
              <a:p>
                <a:pPr marL="0" indent="0">
                  <a:buNone/>
                </a:pPr>
                <a:r>
                  <a:rPr lang="en-IN" sz="2800" b="1" dirty="0">
                    <a:latin typeface="Times New Roman" panose="02020603050405020304" pitchFamily="18" charset="0"/>
                    <a:cs typeface="Times New Roman" panose="02020603050405020304" pitchFamily="18" charset="0"/>
                  </a:rPr>
                  <a:t>Conclusion:</a:t>
                </a:r>
              </a:p>
              <a:p>
                <a:pPr marL="0" indent="0" algn="just">
                  <a:lnSpc>
                    <a:spcPct val="160000"/>
                  </a:lnSpc>
                  <a:buNone/>
                </a:pPr>
                <a:r>
                  <a:rPr lang="en-US" sz="2800" dirty="0">
                    <a:latin typeface="Times New Roman" panose="02020603050405020304" pitchFamily="18" charset="0"/>
                    <a:cs typeface="Times New Roman" panose="02020603050405020304" pitchFamily="18" charset="0"/>
                  </a:rPr>
                  <a:t>If </a:t>
                </a:r>
                <a14:m>
                  <m:oMath xmlns:m="http://schemas.openxmlformats.org/officeDocument/2006/math">
                    <m:d>
                      <m:dPr>
                        <m:begChr m:val="|"/>
                        <m:endChr m:val="|"/>
                        <m:ctrlPr>
                          <a:rPr lang="en-IN" sz="2800" i="1" smtClean="0">
                            <a:latin typeface="Cambria Math" panose="02040503050406030204" pitchFamily="18" charset="0"/>
                            <a:cs typeface="Times New Roman" panose="02020603050405020304" pitchFamily="18" charset="0"/>
                          </a:rPr>
                        </m:ctrlPr>
                      </m:dPr>
                      <m:e>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𝐹</m:t>
                            </m:r>
                          </m:e>
                          <m:sub>
                            <m:r>
                              <a:rPr lang="en-IN" sz="2800" i="1">
                                <a:latin typeface="Cambria Math" panose="02040503050406030204" pitchFamily="18" charset="0"/>
                                <a:cs typeface="Times New Roman" panose="02020603050405020304" pitchFamily="18" charset="0"/>
                              </a:rPr>
                              <m:t>𝑐𝑎𝑙</m:t>
                            </m:r>
                          </m:sub>
                        </m:sSub>
                      </m:e>
                    </m:d>
                    <m:r>
                      <a:rPr lang="en-IN"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800" i="1" dirty="0" smtClean="0">
                            <a:latin typeface="Cambria Math" panose="02040503050406030204" pitchFamily="18" charset="0"/>
                            <a:cs typeface="Times New Roman" panose="02020603050405020304" pitchFamily="18" charset="0"/>
                          </a:rPr>
                        </m:ctrlPr>
                      </m:dPr>
                      <m:e>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𝐹</m:t>
                            </m:r>
                          </m:e>
                          <m:sub>
                            <m:r>
                              <a:rPr lang="en-IN" sz="2800" i="1">
                                <a:latin typeface="Cambria Math" panose="02040503050406030204" pitchFamily="18" charset="0"/>
                                <a:ea typeface="Cambria Math" panose="02040503050406030204" pitchFamily="18" charset="0"/>
                                <a:cs typeface="Times New Roman" panose="02020603050405020304" pitchFamily="18" charset="0"/>
                              </a:rPr>
                              <m:t>𝛼</m:t>
                            </m:r>
                            <m:r>
                              <a:rPr lang="en-IN" sz="2800" i="1">
                                <a:latin typeface="Cambria Math" panose="02040503050406030204" pitchFamily="18" charset="0"/>
                                <a:ea typeface="Cambria Math" panose="02040503050406030204" pitchFamily="18" charset="0"/>
                                <a:cs typeface="Times New Roman" panose="02020603050405020304" pitchFamily="18" charset="0"/>
                              </a:rPr>
                              <m:t>,  (</m:t>
                            </m:r>
                            <m:r>
                              <a:rPr lang="en-IN" sz="2800" i="1">
                                <a:latin typeface="Cambria Math" panose="02040503050406030204" pitchFamily="18" charset="0"/>
                                <a:ea typeface="Cambria Math" panose="02040503050406030204" pitchFamily="18" charset="0"/>
                                <a:cs typeface="Times New Roman" panose="02020603050405020304" pitchFamily="18" charset="0"/>
                              </a:rPr>
                              <m:t>𝑘</m:t>
                            </m:r>
                            <m:r>
                              <a:rPr lang="en-IN" sz="2800" i="1">
                                <a:latin typeface="Cambria Math" panose="02040503050406030204" pitchFamily="18" charset="0"/>
                                <a:ea typeface="Cambria Math" panose="02040503050406030204" pitchFamily="18" charset="0"/>
                                <a:cs typeface="Times New Roman" panose="02020603050405020304" pitchFamily="18" charset="0"/>
                              </a:rPr>
                              <m:t>−1, </m:t>
                            </m:r>
                            <m:r>
                              <a:rPr lang="en-IN" sz="2800" i="1">
                                <a:latin typeface="Cambria Math" panose="02040503050406030204" pitchFamily="18" charset="0"/>
                                <a:ea typeface="Cambria Math" panose="02040503050406030204" pitchFamily="18" charset="0"/>
                                <a:cs typeface="Times New Roman" panose="02020603050405020304" pitchFamily="18" charset="0"/>
                              </a:rPr>
                              <m:t>𝑛</m:t>
                            </m:r>
                            <m:r>
                              <a:rPr lang="en-IN" sz="2800" i="1">
                                <a:latin typeface="Cambria Math" panose="02040503050406030204" pitchFamily="18" charset="0"/>
                                <a:ea typeface="Cambria Math" panose="02040503050406030204" pitchFamily="18" charset="0"/>
                                <a:cs typeface="Times New Roman" panose="02020603050405020304" pitchFamily="18" charset="0"/>
                              </a:rPr>
                              <m:t>−</m:t>
                            </m:r>
                            <m:r>
                              <a:rPr lang="en-IN" sz="2800" i="1">
                                <a:latin typeface="Cambria Math" panose="02040503050406030204" pitchFamily="18" charset="0"/>
                                <a:ea typeface="Cambria Math" panose="02040503050406030204" pitchFamily="18" charset="0"/>
                                <a:cs typeface="Times New Roman" panose="02020603050405020304" pitchFamily="18" charset="0"/>
                              </a:rPr>
                              <m:t>𝑘</m:t>
                            </m:r>
                            <m:r>
                              <a:rPr lang="en-IN" sz="2800" i="1">
                                <a:latin typeface="Cambria Math" panose="02040503050406030204" pitchFamily="18" charset="0"/>
                                <a:ea typeface="Cambria Math" panose="02040503050406030204" pitchFamily="18" charset="0"/>
                                <a:cs typeface="Times New Roman" panose="02020603050405020304" pitchFamily="18" charset="0"/>
                              </a:rPr>
                              <m:t>)</m:t>
                            </m:r>
                          </m:sub>
                        </m:sSub>
                      </m:e>
                    </m:d>
                  </m:oMath>
                </a14:m>
                <a:r>
                  <a:rPr lang="en-US" sz="2800" dirty="0">
                    <a:latin typeface="Times New Roman" panose="02020603050405020304" pitchFamily="18" charset="0"/>
                    <a:cs typeface="Times New Roman" panose="02020603050405020304" pitchFamily="18" charset="0"/>
                  </a:rPr>
                  <a:t>, we conclude that the data do not provide us any evidence against the null hypothesis </a:t>
                </a:r>
                <a:r>
                  <a:rPr lang="en-US" sz="2800" b="1" i="1" dirty="0">
                    <a:latin typeface="Times New Roman" panose="02020603050405020304" pitchFamily="18" charset="0"/>
                    <a:cs typeface="Times New Roman" panose="02020603050405020304" pitchFamily="18" charset="0"/>
                  </a:rPr>
                  <a:t>H</a:t>
                </a:r>
                <a:r>
                  <a:rPr lang="en-US" sz="2800" b="1"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and hence it may be accepted at </a:t>
                </a:r>
                <a14:m>
                  <m:oMath xmlns:m="http://schemas.openxmlformats.org/officeDocument/2006/math">
                    <m:r>
                      <a:rPr lang="el-GR" sz="2800"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level of significance. Otherwise reject </a:t>
                </a:r>
                <a:r>
                  <a:rPr lang="en-US" sz="2800" b="1" i="1" dirty="0">
                    <a:latin typeface="Times New Roman" panose="02020603050405020304" pitchFamily="18" charset="0"/>
                    <a:cs typeface="Times New Roman" panose="02020603050405020304" pitchFamily="18" charset="0"/>
                  </a:rPr>
                  <a:t>H</a:t>
                </a:r>
                <a:r>
                  <a:rPr lang="en-US" sz="2800" b="1"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or accept </a:t>
                </a:r>
                <a:r>
                  <a:rPr lang="en-US" sz="2800" b="1" i="1" dirty="0">
                    <a:latin typeface="Times New Roman" panose="02020603050405020304" pitchFamily="18" charset="0"/>
                    <a:cs typeface="Times New Roman" panose="02020603050405020304" pitchFamily="18" charset="0"/>
                  </a:rPr>
                  <a:t>H</a:t>
                </a:r>
                <a:r>
                  <a:rPr lang="en-US" sz="2800" b="1" baseline="-25000" dirty="0">
                    <a:latin typeface="Times New Roman" panose="02020603050405020304" pitchFamily="18" charset="0"/>
                    <a:cs typeface="Times New Roman" panose="02020603050405020304" pitchFamily="18" charset="0"/>
                  </a:rPr>
                  <a:t>1</a:t>
                </a:r>
                <a:r>
                  <a:rPr lang="en-IN" sz="2800" dirty="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F3B5D96-79B0-F8B0-1C05-9BDEB3FAC892}"/>
                  </a:ext>
                </a:extLst>
              </p:cNvPr>
              <p:cNvSpPr txBox="1">
                <a:spLocks noRot="1" noChangeAspect="1" noMove="1" noResize="1" noEditPoints="1" noAdjustHandles="1" noChangeArrowheads="1" noChangeShapeType="1" noTextEdit="1"/>
              </p:cNvSpPr>
              <p:nvPr/>
            </p:nvSpPr>
            <p:spPr>
              <a:xfrm>
                <a:off x="565079" y="174660"/>
                <a:ext cx="11373492" cy="6496971"/>
              </a:xfrm>
              <a:prstGeom prst="rect">
                <a:avLst/>
              </a:prstGeom>
              <a:blipFill>
                <a:blip r:embed="rId2"/>
                <a:stretch>
                  <a:fillRect l="-1126" t="-1033" r="-1126" b="-17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F7F081E-20B7-8118-280C-23B03E7B4DAF}"/>
                  </a:ext>
                </a:extLst>
              </p:cNvPr>
              <p:cNvGraphicFramePr>
                <a:graphicFrameLocks noGrp="1"/>
              </p:cNvGraphicFramePr>
              <p:nvPr/>
            </p:nvGraphicFramePr>
            <p:xfrm>
              <a:off x="2001949" y="832832"/>
              <a:ext cx="9043830" cy="3026537"/>
            </p:xfrm>
            <a:graphic>
              <a:graphicData uri="http://schemas.openxmlformats.org/drawingml/2006/table">
                <a:tbl>
                  <a:tblPr>
                    <a:tableStyleId>{5C22544A-7EE6-4342-B048-85BDC9FD1C3A}</a:tableStyleId>
                  </a:tblPr>
                  <a:tblGrid>
                    <a:gridCol w="1808766">
                      <a:extLst>
                        <a:ext uri="{9D8B030D-6E8A-4147-A177-3AD203B41FA5}">
                          <a16:colId xmlns:a16="http://schemas.microsoft.com/office/drawing/2014/main" val="1690295596"/>
                        </a:ext>
                      </a:extLst>
                    </a:gridCol>
                    <a:gridCol w="1808766">
                      <a:extLst>
                        <a:ext uri="{9D8B030D-6E8A-4147-A177-3AD203B41FA5}">
                          <a16:colId xmlns:a16="http://schemas.microsoft.com/office/drawing/2014/main" val="4086090727"/>
                        </a:ext>
                      </a:extLst>
                    </a:gridCol>
                    <a:gridCol w="1544456">
                      <a:extLst>
                        <a:ext uri="{9D8B030D-6E8A-4147-A177-3AD203B41FA5}">
                          <a16:colId xmlns:a16="http://schemas.microsoft.com/office/drawing/2014/main" val="1202011464"/>
                        </a:ext>
                      </a:extLst>
                    </a:gridCol>
                    <a:gridCol w="2073076">
                      <a:extLst>
                        <a:ext uri="{9D8B030D-6E8A-4147-A177-3AD203B41FA5}">
                          <a16:colId xmlns:a16="http://schemas.microsoft.com/office/drawing/2014/main" val="2914778385"/>
                        </a:ext>
                      </a:extLst>
                    </a:gridCol>
                    <a:gridCol w="1808766">
                      <a:extLst>
                        <a:ext uri="{9D8B030D-6E8A-4147-A177-3AD203B41FA5}">
                          <a16:colId xmlns:a16="http://schemas.microsoft.com/office/drawing/2014/main" val="2182865456"/>
                        </a:ext>
                      </a:extLst>
                    </a:gridCol>
                  </a:tblGrid>
                  <a:tr h="781352">
                    <a:tc>
                      <a:txBody>
                        <a:bodyPr/>
                        <a:lstStyle/>
                        <a:p>
                          <a:pPr algn="ctr"/>
                          <a:r>
                            <a:rPr lang="en-IN" sz="2200" b="1" i="1" dirty="0">
                              <a:latin typeface="Times New Roman" panose="02020603050405020304" pitchFamily="18" charset="0"/>
                              <a:cs typeface="Times New Roman" panose="02020603050405020304" pitchFamily="18" charset="0"/>
                            </a:rPr>
                            <a:t>Source of</a:t>
                          </a:r>
                          <a:r>
                            <a:rPr lang="en-IN" sz="2200" b="1" i="1" baseline="0" dirty="0">
                              <a:latin typeface="Times New Roman" panose="02020603050405020304" pitchFamily="18" charset="0"/>
                              <a:cs typeface="Times New Roman" panose="02020603050405020304" pitchFamily="18" charset="0"/>
                            </a:rPr>
                            <a:t> Variation</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Degrees</a:t>
                          </a:r>
                          <a:r>
                            <a:rPr lang="en-IN" sz="2200" b="1" i="1" baseline="0" dirty="0">
                              <a:latin typeface="Times New Roman" panose="02020603050405020304" pitchFamily="18" charset="0"/>
                              <a:cs typeface="Times New Roman" panose="02020603050405020304" pitchFamily="18" charset="0"/>
                            </a:rPr>
                            <a:t> of freedom</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Mean Sum</a:t>
                          </a:r>
                          <a:r>
                            <a:rPr lang="en-IN" sz="2200" b="1" i="1" baseline="0" dirty="0">
                              <a:latin typeface="Times New Roman" panose="02020603050405020304" pitchFamily="18" charset="0"/>
                              <a:cs typeface="Times New Roman" panose="02020603050405020304" pitchFamily="18" charset="0"/>
                            </a:rPr>
                            <a:t> of Squares</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842958"/>
                      </a:ext>
                    </a:extLst>
                  </a:tr>
                  <a:tr h="867769">
                    <a:tc>
                      <a:txBody>
                        <a:bodyPr/>
                        <a:lstStyle/>
                        <a:p>
                          <a:pPr algn="ctr"/>
                          <a:r>
                            <a:rPr lang="en-IN" sz="22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𝑘</m:t>
                                </m:r>
                                <m:r>
                                  <a:rPr lang="en-IN" sz="2400" i="1" dirty="0" smtClean="0">
                                    <a:latin typeface="Cambria Math" panose="02040503050406030204" pitchFamily="18" charset="0"/>
                                    <a:cs typeface="Times New Roman" panose="02020603050405020304" pitchFamily="18" charset="0"/>
                                  </a:rPr>
                                  <m:t>−1</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𝑆𝑆𝑇𝑟</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𝑇𝑟</m:t>
                                    </m:r>
                                  </m:sub>
                                  <m:sup>
                                    <m:r>
                                      <a:rPr lang="en-IN" sz="2400" b="0" i="1" smtClean="0">
                                        <a:latin typeface="Cambria Math" panose="02040503050406030204" pitchFamily="18" charset="0"/>
                                        <a:cs typeface="Times New Roman" panose="02020603050405020304" pitchFamily="18" charset="0"/>
                                      </a:rPr>
                                      <m:t>2</m:t>
                                    </m:r>
                                  </m:sup>
                                </m:sSubSup>
                                <m:r>
                                  <a:rPr lang="en-IN" sz="2400" b="0" i="1" smtClean="0">
                                    <a:latin typeface="Cambria Math" panose="02040503050406030204" pitchFamily="18" charset="0"/>
                                    <a:cs typeface="Times New Roman" panose="02020603050405020304" pitchFamily="18" charset="0"/>
                                  </a:rPr>
                                  <m:t>=</m:t>
                                </m:r>
                                <m:f>
                                  <m:fPr>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𝑆𝑆𝑇𝑟</m:t>
                                    </m:r>
                                  </m:num>
                                  <m:den>
                                    <m:r>
                                      <a:rPr lang="en-IN" sz="2400" b="0" i="1" smtClean="0">
                                        <a:latin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cs typeface="Times New Roman" panose="02020603050405020304" pitchFamily="18" charset="0"/>
                                      </a:rPr>
                                      <m:t>−1</m:t>
                                    </m:r>
                                  </m:den>
                                </m:f>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14:m>
                            <m:oMathPara xmlns:m="http://schemas.openxmlformats.org/officeDocument/2006/math">
                              <m:oMathParaPr>
                                <m:jc m:val="centerGroup"/>
                              </m:oMathParaPr>
                              <m:oMath xmlns:m="http://schemas.openxmlformats.org/officeDocument/2006/math">
                                <m:r>
                                  <a:rPr lang="en-IN" sz="3200" i="1" smtClean="0">
                                    <a:latin typeface="Cambria Math" panose="02040503050406030204" pitchFamily="18" charset="0"/>
                                    <a:cs typeface="Times New Roman" panose="02020603050405020304" pitchFamily="18" charset="0"/>
                                  </a:rPr>
                                  <m:t>𝐹</m:t>
                                </m:r>
                                <m:r>
                                  <a:rPr lang="en-IN" sz="3200" b="0" i="1" smtClean="0">
                                    <a:latin typeface="Cambria Math" panose="02040503050406030204" pitchFamily="18" charset="0"/>
                                    <a:cs typeface="Times New Roman" panose="02020603050405020304" pitchFamily="18" charset="0"/>
                                  </a:rPr>
                                  <m:t>=</m:t>
                                </m:r>
                                <m:f>
                                  <m:fPr>
                                    <m:ctrlPr>
                                      <a:rPr lang="en-IN" sz="3200" b="0" i="1" smtClean="0">
                                        <a:latin typeface="Cambria Math" panose="02040503050406030204" pitchFamily="18" charset="0"/>
                                        <a:cs typeface="Times New Roman" panose="02020603050405020304" pitchFamily="18" charset="0"/>
                                      </a:rPr>
                                    </m:ctrlPr>
                                  </m:fPr>
                                  <m:num>
                                    <m:sSubSup>
                                      <m:sSubSupPr>
                                        <m:ctrlPr>
                                          <a:rPr lang="en-IN" sz="3200" i="1" smtClean="0">
                                            <a:latin typeface="Cambria Math" panose="02040503050406030204" pitchFamily="18" charset="0"/>
                                            <a:cs typeface="Times New Roman" panose="02020603050405020304" pitchFamily="18" charset="0"/>
                                          </a:rPr>
                                        </m:ctrlPr>
                                      </m:sSubSupPr>
                                      <m:e>
                                        <m:r>
                                          <a:rPr lang="en-IN" sz="32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3200" b="0" i="1" smtClean="0">
                                            <a:latin typeface="Cambria Math" panose="02040503050406030204" pitchFamily="18" charset="0"/>
                                            <a:cs typeface="Times New Roman" panose="02020603050405020304" pitchFamily="18" charset="0"/>
                                          </a:rPr>
                                          <m:t>𝑇𝑟</m:t>
                                        </m:r>
                                      </m:sub>
                                      <m:sup>
                                        <m:r>
                                          <a:rPr lang="en-IN" sz="3200" b="0" i="1" smtClean="0">
                                            <a:latin typeface="Cambria Math" panose="02040503050406030204" pitchFamily="18" charset="0"/>
                                            <a:cs typeface="Times New Roman" panose="02020603050405020304" pitchFamily="18" charset="0"/>
                                          </a:rPr>
                                          <m:t>2</m:t>
                                        </m:r>
                                      </m:sup>
                                    </m:sSubSup>
                                  </m:num>
                                  <m:den>
                                    <m:sSubSup>
                                      <m:sSubSupPr>
                                        <m:ctrlPr>
                                          <a:rPr lang="en-IN" sz="3200" i="1" smtClean="0">
                                            <a:latin typeface="Cambria Math" panose="02040503050406030204" pitchFamily="18" charset="0"/>
                                            <a:cs typeface="Times New Roman" panose="02020603050405020304" pitchFamily="18" charset="0"/>
                                          </a:rPr>
                                        </m:ctrlPr>
                                      </m:sSubSupPr>
                                      <m:e>
                                        <m:r>
                                          <a:rPr lang="en-IN" sz="32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3200" b="0" i="1" smtClean="0">
                                            <a:latin typeface="Cambria Math" panose="02040503050406030204" pitchFamily="18" charset="0"/>
                                            <a:cs typeface="Times New Roman" panose="02020603050405020304" pitchFamily="18" charset="0"/>
                                          </a:rPr>
                                          <m:t>𝐸</m:t>
                                        </m:r>
                                      </m:sub>
                                      <m:sup>
                                        <m:r>
                                          <a:rPr lang="en-IN" sz="3200" b="0" i="1" smtClean="0">
                                            <a:latin typeface="Cambria Math" panose="02040503050406030204" pitchFamily="18" charset="0"/>
                                            <a:cs typeface="Times New Roman" panose="02020603050405020304" pitchFamily="18" charset="0"/>
                                          </a:rPr>
                                          <m:t>2</m:t>
                                        </m:r>
                                      </m:sup>
                                    </m:sSubSup>
                                  </m:den>
                                </m:f>
                              </m:oMath>
                            </m:oMathPara>
                          </a14:m>
                          <a:endParaRPr lang="en-IN" sz="32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6626428"/>
                      </a:ext>
                    </a:extLst>
                  </a:tr>
                  <a:tr h="867839">
                    <a:tc>
                      <a:txBody>
                        <a:bodyPr/>
                        <a:lstStyle/>
                        <a:p>
                          <a:pPr algn="ctr"/>
                          <a:r>
                            <a:rPr lang="en-IN" sz="22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𝑛</m:t>
                                </m:r>
                                <m:r>
                                  <a:rPr lang="en-IN" sz="2400" i="1" dirty="0" smtClean="0">
                                    <a:latin typeface="Cambria Math" panose="02040503050406030204" pitchFamily="18" charset="0"/>
                                    <a:cs typeface="Times New Roman" panose="02020603050405020304" pitchFamily="18" charset="0"/>
                                  </a:rPr>
                                  <m:t>−</m:t>
                                </m:r>
                                <m:r>
                                  <a:rPr lang="en-IN" sz="2400" i="1" dirty="0" smtClean="0">
                                    <a:latin typeface="Cambria Math" panose="02040503050406030204" pitchFamily="18" charset="0"/>
                                    <a:cs typeface="Times New Roman" panose="02020603050405020304" pitchFamily="18" charset="0"/>
                                  </a:rPr>
                                  <m:t>𝑘</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𝑆𝑆𝐸</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𝐸</m:t>
                                    </m:r>
                                  </m:sub>
                                  <m:sup>
                                    <m:r>
                                      <a:rPr lang="en-IN" sz="2400" b="0" i="1" smtClean="0">
                                        <a:latin typeface="Cambria Math" panose="02040503050406030204" pitchFamily="18" charset="0"/>
                                        <a:cs typeface="Times New Roman" panose="02020603050405020304" pitchFamily="18" charset="0"/>
                                      </a:rPr>
                                      <m:t>2</m:t>
                                    </m:r>
                                  </m:sup>
                                </m:sSubSup>
                                <m:r>
                                  <a:rPr lang="en-IN" sz="2400" b="0" i="1" smtClean="0">
                                    <a:latin typeface="Cambria Math" panose="02040503050406030204" pitchFamily="18" charset="0"/>
                                    <a:cs typeface="Times New Roman" panose="02020603050405020304" pitchFamily="18" charset="0"/>
                                  </a:rPr>
                                  <m:t>=</m:t>
                                </m:r>
                                <m:f>
                                  <m:fPr>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𝑆𝑆𝑇𝑟</m:t>
                                    </m:r>
                                  </m:num>
                                  <m:den>
                                    <m:r>
                                      <a:rPr lang="en-IN" sz="2400" b="0" i="1" smtClean="0">
                                        <a:latin typeface="Cambria Math" panose="02040503050406030204" pitchFamily="18" charset="0"/>
                                        <a:cs typeface="Times New Roman" panose="02020603050405020304" pitchFamily="18" charset="0"/>
                                      </a:rPr>
                                      <m:t>𝑛</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𝑘</m:t>
                                    </m:r>
                                  </m:den>
                                </m:f>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9348559"/>
                      </a:ext>
                    </a:extLst>
                  </a:tr>
                  <a:tr h="509577">
                    <a:tc>
                      <a:txBody>
                        <a:bodyPr/>
                        <a:lstStyle/>
                        <a:p>
                          <a:pPr algn="ctr"/>
                          <a:r>
                            <a:rPr lang="en-IN" sz="2200" b="1" i="1" dirty="0">
                              <a:latin typeface="Times New Roman" panose="02020603050405020304" pitchFamily="18" charset="0"/>
                              <a:cs typeface="Times New Roman" panose="02020603050405020304" pitchFamily="18"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𝑛</m:t>
                                </m:r>
                                <m:r>
                                  <a:rPr lang="en-IN" sz="2400" i="1" dirty="0" smtClean="0">
                                    <a:latin typeface="Cambria Math" panose="02040503050406030204" pitchFamily="18" charset="0"/>
                                    <a:cs typeface="Times New Roman" panose="02020603050405020304" pitchFamily="18" charset="0"/>
                                  </a:rPr>
                                  <m:t>−1</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𝑇𝑆𝑆</m:t>
                                </m:r>
                              </m:oMath>
                            </m:oMathPara>
                          </a14:m>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498798"/>
                      </a:ext>
                    </a:extLst>
                  </a:tr>
                </a:tbl>
              </a:graphicData>
            </a:graphic>
          </p:graphicFrame>
        </mc:Choice>
        <mc:Fallback xmlns="">
          <p:graphicFrame>
            <p:nvGraphicFramePr>
              <p:cNvPr id="4" name="Table 3">
                <a:extLst>
                  <a:ext uri="{FF2B5EF4-FFF2-40B4-BE49-F238E27FC236}">
                    <a16:creationId xmlns:a16="http://schemas.microsoft.com/office/drawing/2014/main" id="{FF7F081E-20B7-8118-280C-23B03E7B4DAF}"/>
                  </a:ext>
                </a:extLst>
              </p:cNvPr>
              <p:cNvGraphicFramePr>
                <a:graphicFrameLocks noGrp="1"/>
              </p:cNvGraphicFramePr>
              <p:nvPr/>
            </p:nvGraphicFramePr>
            <p:xfrm>
              <a:off x="2001949" y="832832"/>
              <a:ext cx="9043830" cy="3026537"/>
            </p:xfrm>
            <a:graphic>
              <a:graphicData uri="http://schemas.openxmlformats.org/drawingml/2006/table">
                <a:tbl>
                  <a:tblPr>
                    <a:tableStyleId>{5C22544A-7EE6-4342-B048-85BDC9FD1C3A}</a:tableStyleId>
                  </a:tblPr>
                  <a:tblGrid>
                    <a:gridCol w="1808766">
                      <a:extLst>
                        <a:ext uri="{9D8B030D-6E8A-4147-A177-3AD203B41FA5}">
                          <a16:colId xmlns:a16="http://schemas.microsoft.com/office/drawing/2014/main" val="1690295596"/>
                        </a:ext>
                      </a:extLst>
                    </a:gridCol>
                    <a:gridCol w="1808766">
                      <a:extLst>
                        <a:ext uri="{9D8B030D-6E8A-4147-A177-3AD203B41FA5}">
                          <a16:colId xmlns:a16="http://schemas.microsoft.com/office/drawing/2014/main" val="4086090727"/>
                        </a:ext>
                      </a:extLst>
                    </a:gridCol>
                    <a:gridCol w="1544456">
                      <a:extLst>
                        <a:ext uri="{9D8B030D-6E8A-4147-A177-3AD203B41FA5}">
                          <a16:colId xmlns:a16="http://schemas.microsoft.com/office/drawing/2014/main" val="1202011464"/>
                        </a:ext>
                      </a:extLst>
                    </a:gridCol>
                    <a:gridCol w="2073076">
                      <a:extLst>
                        <a:ext uri="{9D8B030D-6E8A-4147-A177-3AD203B41FA5}">
                          <a16:colId xmlns:a16="http://schemas.microsoft.com/office/drawing/2014/main" val="2914778385"/>
                        </a:ext>
                      </a:extLst>
                    </a:gridCol>
                    <a:gridCol w="1808766">
                      <a:extLst>
                        <a:ext uri="{9D8B030D-6E8A-4147-A177-3AD203B41FA5}">
                          <a16:colId xmlns:a16="http://schemas.microsoft.com/office/drawing/2014/main" val="2182865456"/>
                        </a:ext>
                      </a:extLst>
                    </a:gridCol>
                  </a:tblGrid>
                  <a:tr h="781352">
                    <a:tc>
                      <a:txBody>
                        <a:bodyPr/>
                        <a:lstStyle/>
                        <a:p>
                          <a:pPr algn="ctr"/>
                          <a:r>
                            <a:rPr lang="en-IN" sz="2200" b="1" i="1" dirty="0">
                              <a:latin typeface="Times New Roman" panose="02020603050405020304" pitchFamily="18" charset="0"/>
                              <a:cs typeface="Times New Roman" panose="02020603050405020304" pitchFamily="18" charset="0"/>
                            </a:rPr>
                            <a:t>Source of</a:t>
                          </a:r>
                          <a:r>
                            <a:rPr lang="en-IN" sz="2200" b="1" i="1" baseline="0" dirty="0">
                              <a:latin typeface="Times New Roman" panose="02020603050405020304" pitchFamily="18" charset="0"/>
                              <a:cs typeface="Times New Roman" panose="02020603050405020304" pitchFamily="18" charset="0"/>
                            </a:rPr>
                            <a:t> Variation</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Degrees</a:t>
                          </a:r>
                          <a:r>
                            <a:rPr lang="en-IN" sz="2200" b="1" i="1" baseline="0" dirty="0">
                              <a:latin typeface="Times New Roman" panose="02020603050405020304" pitchFamily="18" charset="0"/>
                              <a:cs typeface="Times New Roman" panose="02020603050405020304" pitchFamily="18" charset="0"/>
                            </a:rPr>
                            <a:t> of freedom</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Mean Sum</a:t>
                          </a:r>
                          <a:r>
                            <a:rPr lang="en-IN" sz="2200" b="1" i="1" baseline="0" dirty="0">
                              <a:latin typeface="Times New Roman" panose="02020603050405020304" pitchFamily="18" charset="0"/>
                              <a:cs typeface="Times New Roman" panose="02020603050405020304" pitchFamily="18" charset="0"/>
                            </a:rPr>
                            <a:t> of Squares</a:t>
                          </a:r>
                          <a:endParaRPr lang="en-IN" sz="22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842958"/>
                      </a:ext>
                    </a:extLst>
                  </a:tr>
                  <a:tr h="867769">
                    <a:tc>
                      <a:txBody>
                        <a:bodyPr/>
                        <a:lstStyle/>
                        <a:p>
                          <a:pPr algn="ctr"/>
                          <a:r>
                            <a:rPr lang="en-IN" sz="22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337" t="-94366" r="-300673" b="-16901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5178" t="-94366" r="-252964" b="-16901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9412" t="-94366" r="-88235" b="-169014"/>
                          </a:stretch>
                        </a:blipFill>
                      </a:tcPr>
                    </a:tc>
                    <a:tc row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47018" r="-1010" b="-34035"/>
                          </a:stretch>
                        </a:blipFill>
                      </a:tcPr>
                    </a:tc>
                    <a:extLst>
                      <a:ext uri="{0D108BD9-81ED-4DB2-BD59-A6C34878D82A}">
                        <a16:rowId xmlns:a16="http://schemas.microsoft.com/office/drawing/2014/main" val="2816626428"/>
                      </a:ext>
                    </a:extLst>
                  </a:tr>
                  <a:tr h="867839">
                    <a:tc>
                      <a:txBody>
                        <a:bodyPr/>
                        <a:lstStyle/>
                        <a:p>
                          <a:pPr algn="ctr"/>
                          <a:r>
                            <a:rPr lang="en-IN" sz="22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337" t="-193007" r="-300673" b="-678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5178" t="-193007" r="-252964" b="-6783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9412" t="-193007" r="-88235" b="-67832"/>
                          </a:stretch>
                        </a:blipFill>
                      </a:tcPr>
                    </a:tc>
                    <a:tc vMerge="1">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9348559"/>
                      </a:ext>
                    </a:extLst>
                  </a:tr>
                  <a:tr h="509577">
                    <a:tc>
                      <a:txBody>
                        <a:bodyPr/>
                        <a:lstStyle/>
                        <a:p>
                          <a:pPr algn="ctr"/>
                          <a:r>
                            <a:rPr lang="en-IN" sz="2200" b="1" i="1" dirty="0">
                              <a:latin typeface="Times New Roman" panose="02020603050405020304" pitchFamily="18" charset="0"/>
                              <a:cs typeface="Times New Roman" panose="02020603050405020304" pitchFamily="18"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337" t="-498810" r="-300673" b="-1547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5178" t="-498810" r="-252964" b="-15476"/>
                          </a:stretch>
                        </a:blipFill>
                      </a:tcPr>
                    </a:tc>
                    <a:tc>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400"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498798"/>
                      </a:ext>
                    </a:extLst>
                  </a:tr>
                </a:tbl>
              </a:graphicData>
            </a:graphic>
          </p:graphicFrame>
        </mc:Fallback>
      </mc:AlternateContent>
    </p:spTree>
    <p:extLst>
      <p:ext uri="{BB962C8B-B14F-4D97-AF65-F5344CB8AC3E}">
        <p14:creationId xmlns:p14="http://schemas.microsoft.com/office/powerpoint/2010/main" val="40090058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C0388E-8A6B-CDE7-0548-09FCBBB14601}"/>
              </a:ext>
            </a:extLst>
          </p:cNvPr>
          <p:cNvSpPr txBox="1"/>
          <p:nvPr/>
        </p:nvSpPr>
        <p:spPr>
          <a:xfrm>
            <a:off x="226031" y="236306"/>
            <a:ext cx="11743362" cy="3108543"/>
          </a:xfrm>
          <a:prstGeom prst="rect">
            <a:avLst/>
          </a:prstGeom>
          <a:noFill/>
        </p:spPr>
        <p:txBody>
          <a:bodyPr wrap="square">
            <a:spAutoFit/>
          </a:bodyPr>
          <a:lstStyle/>
          <a:p>
            <a:pPr marL="0" indent="0" algn="just">
              <a:buNone/>
            </a:pPr>
            <a:r>
              <a:rPr lang="en-US" sz="2800" dirty="0">
                <a:solidFill>
                  <a:srgbClr val="FF0000"/>
                </a:solidFill>
                <a:latin typeface="Times New Roman" panose="02020603050405020304" pitchFamily="18" charset="0"/>
                <a:cs typeface="Times New Roman" panose="02020603050405020304" pitchFamily="18" charset="0"/>
              </a:rPr>
              <a:t>The following data denotes the four “tropical feed stuffs </a:t>
            </a:r>
            <a:r>
              <a:rPr lang="en-US" sz="2800" i="1" dirty="0">
                <a:solidFill>
                  <a:srgbClr val="FF0000"/>
                </a:solidFill>
                <a:latin typeface="Times New Roman" panose="02020603050405020304" pitchFamily="18" charset="0"/>
                <a:cs typeface="Times New Roman" panose="02020603050405020304" pitchFamily="18" charset="0"/>
              </a:rPr>
              <a:t>A</a:t>
            </a:r>
            <a:r>
              <a:rPr lang="en-US" sz="2800" dirty="0">
                <a:solidFill>
                  <a:srgbClr val="FF0000"/>
                </a:solidFill>
                <a:latin typeface="Times New Roman" panose="02020603050405020304" pitchFamily="18" charset="0"/>
                <a:cs typeface="Times New Roman" panose="02020603050405020304" pitchFamily="18" charset="0"/>
              </a:rPr>
              <a:t>, </a:t>
            </a:r>
            <a:r>
              <a:rPr lang="en-US" sz="2800" i="1" dirty="0">
                <a:solidFill>
                  <a:srgbClr val="FF0000"/>
                </a:solidFill>
                <a:latin typeface="Times New Roman" panose="02020603050405020304" pitchFamily="18" charset="0"/>
                <a:cs typeface="Times New Roman" panose="02020603050405020304" pitchFamily="18" charset="0"/>
              </a:rPr>
              <a:t>B</a:t>
            </a:r>
            <a:r>
              <a:rPr lang="en-US" sz="2800" dirty="0">
                <a:solidFill>
                  <a:srgbClr val="FF0000"/>
                </a:solidFill>
                <a:latin typeface="Times New Roman" panose="02020603050405020304" pitchFamily="18" charset="0"/>
                <a:cs typeface="Times New Roman" panose="02020603050405020304" pitchFamily="18" charset="0"/>
              </a:rPr>
              <a:t>, </a:t>
            </a:r>
            <a:r>
              <a:rPr lang="en-US" sz="2800" i="1" dirty="0">
                <a:solidFill>
                  <a:srgbClr val="FF0000"/>
                </a:solidFill>
                <a:latin typeface="Times New Roman" panose="02020603050405020304" pitchFamily="18" charset="0"/>
                <a:cs typeface="Times New Roman" panose="02020603050405020304" pitchFamily="18" charset="0"/>
              </a:rPr>
              <a:t>C</a:t>
            </a:r>
            <a:r>
              <a:rPr lang="en-US" sz="2800" dirty="0">
                <a:solidFill>
                  <a:srgbClr val="FF0000"/>
                </a:solidFill>
                <a:latin typeface="Times New Roman" panose="02020603050405020304" pitchFamily="18" charset="0"/>
                <a:cs typeface="Times New Roman" panose="02020603050405020304" pitchFamily="18" charset="0"/>
              </a:rPr>
              <a:t>, </a:t>
            </a:r>
            <a:r>
              <a:rPr lang="en-US" sz="2800" i="1" dirty="0">
                <a:solidFill>
                  <a:srgbClr val="FF0000"/>
                </a:solidFill>
                <a:latin typeface="Times New Roman" panose="02020603050405020304" pitchFamily="18" charset="0"/>
                <a:cs typeface="Times New Roman" panose="02020603050405020304" pitchFamily="18" charset="0"/>
              </a:rPr>
              <a:t>D</a:t>
            </a:r>
            <a:r>
              <a:rPr lang="en-US" sz="2800" dirty="0">
                <a:solidFill>
                  <a:srgbClr val="FF0000"/>
                </a:solidFill>
                <a:latin typeface="Times New Roman" panose="02020603050405020304" pitchFamily="18" charset="0"/>
                <a:cs typeface="Times New Roman" panose="02020603050405020304" pitchFamily="18" charset="0"/>
              </a:rPr>
              <a:t>” tried on 20 chicks is given below. All the twenty chicks are treated alike in all respects except the feeding treatments and each feeding treatment is given to five chicks. Test whether all the four feedstuffs are alike in weight gain of the chicks at 5% level of significance.</a:t>
            </a:r>
          </a:p>
          <a:p>
            <a:pPr marL="0" indent="0" algn="just">
              <a:buNone/>
            </a:pPr>
            <a:endParaRPr lang="en-US"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800"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1F41973-F174-F63E-8AD7-3CB7BEB1CF7F}"/>
              </a:ext>
            </a:extLst>
          </p:cNvPr>
          <p:cNvGraphicFramePr>
            <a:graphicFrameLocks noGrp="1"/>
          </p:cNvGraphicFramePr>
          <p:nvPr>
            <p:extLst>
              <p:ext uri="{D42A27DB-BD31-4B8C-83A1-F6EECF244321}">
                <p14:modId xmlns:p14="http://schemas.microsoft.com/office/powerpoint/2010/main" val="789462926"/>
              </p:ext>
            </p:extLst>
          </p:nvPr>
        </p:nvGraphicFramePr>
        <p:xfrm>
          <a:off x="1788483" y="3026456"/>
          <a:ext cx="6752803" cy="2072640"/>
        </p:xfrm>
        <a:graphic>
          <a:graphicData uri="http://schemas.openxmlformats.org/drawingml/2006/table">
            <a:tbl>
              <a:tblPr>
                <a:tableStyleId>{5C22544A-7EE6-4342-B048-85BDC9FD1C3A}</a:tableStyleId>
              </a:tblPr>
              <a:tblGrid>
                <a:gridCol w="528955">
                  <a:extLst>
                    <a:ext uri="{9D8B030D-6E8A-4147-A177-3AD203B41FA5}">
                      <a16:colId xmlns:a16="http://schemas.microsoft.com/office/drawing/2014/main" val="20000"/>
                    </a:ext>
                  </a:extLst>
                </a:gridCol>
                <a:gridCol w="805180">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9659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0B58F7-6D2B-0FDB-6F9D-79CD46D016D1}"/>
                  </a:ext>
                </a:extLst>
              </p:cNvPr>
              <p:cNvSpPr txBox="1"/>
              <p:nvPr/>
            </p:nvSpPr>
            <p:spPr>
              <a:xfrm>
                <a:off x="92467" y="133564"/>
                <a:ext cx="11270751" cy="3539430"/>
              </a:xfrm>
              <a:prstGeom prst="rect">
                <a:avLst/>
              </a:prstGeom>
              <a:noFill/>
            </p:spPr>
            <p:txBody>
              <a:bodyPr wrap="square">
                <a:spAutoFit/>
              </a:bodyPr>
              <a:lstStyle/>
              <a:p>
                <a:pPr algn="l"/>
                <a:r>
                  <a:rPr lang="en-US" sz="2800" b="0" i="0" u="none" strike="noStrike" baseline="0" dirty="0">
                    <a:latin typeface="Times New Roman" panose="02020603050405020304" pitchFamily="18" charset="0"/>
                    <a:cs typeface="Times New Roman" panose="02020603050405020304" pitchFamily="18" charset="0"/>
                  </a:rPr>
                  <a:t>Here the test .statistic </a:t>
                </a:r>
                <a:r>
                  <a:rPr lang="en-US" sz="2800" b="0" i="1" u="none" strike="noStrike" baseline="0" dirty="0">
                    <a:latin typeface="Times New Roman" panose="02020603050405020304" pitchFamily="18" charset="0"/>
                    <a:cs typeface="Times New Roman" panose="02020603050405020304" pitchFamily="18" charset="0"/>
                  </a:rPr>
                  <a:t>'t' </a:t>
                </a:r>
                <a:r>
                  <a:rPr lang="en-US" sz="2800" b="0" i="0" u="none" strike="noStrike" baseline="0" dirty="0">
                    <a:latin typeface="Times New Roman" panose="02020603050405020304" pitchFamily="18" charset="0"/>
                    <a:cs typeface="Times New Roman" panose="02020603050405020304" pitchFamily="18" charset="0"/>
                  </a:rPr>
                  <a:t>follows Student’s </a:t>
                </a:r>
                <a:r>
                  <a:rPr lang="en-US" sz="2800" b="0" i="1" u="none" strike="noStrike" baseline="0" dirty="0">
                    <a:latin typeface="Times New Roman" panose="02020603050405020304" pitchFamily="18" charset="0"/>
                    <a:cs typeface="Times New Roman" panose="02020603050405020304" pitchFamily="18" charset="0"/>
                  </a:rPr>
                  <a:t>t </a:t>
                </a:r>
                <a:r>
                  <a:rPr lang="en-US" sz="2800" b="0" i="0" u="none" strike="noStrike" baseline="0" dirty="0">
                    <a:latin typeface="Times New Roman" panose="02020603050405020304" pitchFamily="18" charset="0"/>
                    <a:cs typeface="Times New Roman" panose="02020603050405020304" pitchFamily="18" charset="0"/>
                  </a:rPr>
                  <a:t>distribution with 10 - 1 = 9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We will now compare this calculated value with tabulated value of </a:t>
                </a:r>
                <a:r>
                  <a:rPr lang="en-US" sz="2800" b="0" i="1" u="none" strike="noStrike" baseline="0" dirty="0">
                    <a:latin typeface="Times New Roman" panose="02020603050405020304" pitchFamily="18" charset="0"/>
                    <a:cs typeface="Times New Roman" panose="02020603050405020304" pitchFamily="18" charset="0"/>
                  </a:rPr>
                  <a:t>t </a:t>
                </a:r>
                <a:r>
                  <a:rPr lang="en-US" sz="2800" b="0" i="0" u="none" strike="noStrike" baseline="0" dirty="0">
                    <a:latin typeface="Times New Roman" panose="02020603050405020304" pitchFamily="18" charset="0"/>
                    <a:cs typeface="Times New Roman" panose="02020603050405020304" pitchFamily="18" charset="0"/>
                  </a:rPr>
                  <a:t>for 9 </a:t>
                </a:r>
                <a:r>
                  <a:rPr lang="en-US" sz="2800" b="0" i="0" u="none" strike="noStrike" baseline="0" dirty="0" err="1">
                    <a:latin typeface="Times New Roman" panose="02020603050405020304" pitchFamily="18" charset="0"/>
                    <a:cs typeface="Times New Roman" panose="02020603050405020304" pitchFamily="18" charset="0"/>
                  </a:rPr>
                  <a:t>d.f.</a:t>
                </a:r>
                <a:r>
                  <a:rPr lang="en-US" sz="2800" b="0" i="0" u="none" strike="noStrike" baseline="0" dirty="0">
                    <a:latin typeface="Times New Roman" panose="02020603050405020304" pitchFamily="18" charset="0"/>
                    <a:cs typeface="Times New Roman" panose="02020603050405020304" pitchFamily="18" charset="0"/>
                  </a:rPr>
                  <a:t> and at certain ·level of significance, say 5%. Let this tabulated value be denoted by</a:t>
                </a:r>
                <a14:m>
                  <m:oMath xmlns:m="http://schemas.openxmlformats.org/officeDocument/2006/math">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 </m:t>
                        </m:r>
                        <m:r>
                          <a:rPr lang="en-US" sz="2800" b="0" i="1" u="none" strike="noStrike" baseline="0" smtClean="0">
                            <a:latin typeface="Cambria Math" panose="02040503050406030204" pitchFamily="18" charset="0"/>
                            <a:cs typeface="Times New Roman" panose="02020603050405020304" pitchFamily="18" charset="0"/>
                          </a:rPr>
                          <m:t>𝑡</m:t>
                        </m:r>
                      </m:e>
                      <m:sub>
                        <m:r>
                          <a:rPr lang="en-US" sz="2800" b="0" i="1" u="none" strike="noStrike" baseline="0" smtClean="0">
                            <a:latin typeface="Cambria Math" panose="02040503050406030204" pitchFamily="18" charset="0"/>
                            <a:cs typeface="Times New Roman" panose="02020603050405020304" pitchFamily="18" charset="0"/>
                          </a:rPr>
                          <m:t>0</m:t>
                        </m:r>
                      </m:sub>
                    </m:sSub>
                  </m:oMath>
                </a14:m>
                <a:r>
                  <a:rPr lang="en-US" sz="2800" b="0" i="0" u="none" strike="noStrike" baseline="0" dirty="0">
                    <a:latin typeface="Times New Roman" panose="02020603050405020304" pitchFamily="18" charset="0"/>
                    <a:cs typeface="Times New Roman" panose="02020603050405020304" pitchFamily="18" charset="0"/>
                  </a:rPr>
                  <a:t>.</a:t>
                </a:r>
              </a:p>
              <a:p>
                <a:pPr algn="l"/>
                <a:endParaRPr lang="en-US" sz="2800" dirty="0">
                  <a:latin typeface="Times New Roman" panose="02020603050405020304" pitchFamily="18" charset="0"/>
                  <a:cs typeface="Times New Roman" panose="02020603050405020304" pitchFamily="18" charset="0"/>
                </a:endParaRPr>
              </a:p>
              <a:p>
                <a:pPr algn="l"/>
                <a:r>
                  <a:rPr lang="en-US" sz="2800" b="0" i="0" u="none" strike="noStrike" baseline="0" dirty="0">
                    <a:latin typeface="Times New Roman" panose="02020603050405020304" pitchFamily="18" charset="0"/>
                    <a:cs typeface="Times New Roman" panose="02020603050405020304" pitchFamily="18" charset="0"/>
                  </a:rPr>
                  <a:t>3·15&gt;</a:t>
                </a:r>
                <a14:m>
                  <m:oMath xmlns:m="http://schemas.openxmlformats.org/officeDocument/2006/math">
                    <m:sSub>
                      <m:sSubPr>
                        <m:ctrlPr>
                          <a:rPr lang="en-US" sz="2800" b="0" i="1" u="none" strike="noStrike" baseline="0" smtClean="0">
                            <a:latin typeface="Cambria Math" panose="02040503050406030204" pitchFamily="18" charset="0"/>
                            <a:cs typeface="Times New Roman" panose="02020603050405020304" pitchFamily="18" charset="0"/>
                          </a:rPr>
                        </m:ctrlPr>
                      </m:sSubPr>
                      <m:e>
                        <m:r>
                          <a:rPr lang="en-US" sz="2800" b="0" i="1" u="none" strike="noStrike" baseline="0" smtClean="0">
                            <a:latin typeface="Cambria Math" panose="02040503050406030204" pitchFamily="18" charset="0"/>
                            <a:cs typeface="Times New Roman" panose="02020603050405020304" pitchFamily="18" charset="0"/>
                          </a:rPr>
                          <m:t>𝑡</m:t>
                        </m:r>
                      </m:e>
                      <m:sub>
                        <m:r>
                          <a:rPr lang="en-US" sz="2800" b="0" i="1" u="none" strike="noStrike" baseline="0" smtClean="0">
                            <a:latin typeface="Cambria Math" panose="02040503050406030204" pitchFamily="18" charset="0"/>
                            <a:cs typeface="Times New Roman" panose="02020603050405020304" pitchFamily="18" charset="0"/>
                          </a:rPr>
                          <m:t>0</m:t>
                        </m:r>
                      </m:sub>
                    </m:sSub>
                  </m:oMath>
                </a14:m>
                <a:r>
                  <a:rPr lang="en-US" sz="2800" b="0" i="0" u="none" strike="noStrike" baseline="0" dirty="0">
                    <a:latin typeface="Times New Roman" panose="02020603050405020304" pitchFamily="18" charset="0"/>
                    <a:cs typeface="Times New Roman" panose="02020603050405020304" pitchFamily="18" charset="0"/>
                  </a:rPr>
                  <a:t>, we say that the value of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𝑡</m:t>
                    </m:r>
                  </m:oMath>
                </a14:m>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is significant. This implies that </a:t>
                </a:r>
                <a14:m>
                  <m:oMath xmlns:m="http://schemas.openxmlformats.org/officeDocument/2006/math">
                    <m:acc>
                      <m:accPr>
                        <m:chr m:val="̅"/>
                        <m:ctrlPr>
                          <a:rPr lang="en-US" sz="2800" b="0" i="1" u="none" strike="noStrike" baseline="0" smtClean="0">
                            <a:latin typeface="Cambria Math" panose="02040503050406030204" pitchFamily="18" charset="0"/>
                            <a:cs typeface="Times New Roman" panose="02020603050405020304" pitchFamily="18" charset="0"/>
                          </a:rPr>
                        </m:ctrlPr>
                      </m:accPr>
                      <m:e>
                        <m:r>
                          <a:rPr lang="en-US" sz="2800" b="0" i="1" u="none" strike="noStrike" baseline="0" smtClean="0">
                            <a:latin typeface="Cambria Math" panose="02040503050406030204" pitchFamily="18" charset="0"/>
                            <a:cs typeface="Times New Roman" panose="02020603050405020304" pitchFamily="18" charset="0"/>
                          </a:rPr>
                          <m:t>𝑥</m:t>
                        </m:r>
                      </m:e>
                    </m:acc>
                    <m:r>
                      <a:rPr lang="en-US" sz="2800" b="0" i="1" u="none" strike="noStrike" baseline="0" dirty="0" smtClean="0">
                        <a:latin typeface="Cambria Math" panose="02040503050406030204" pitchFamily="18" charset="0"/>
                        <a:cs typeface="Times New Roman" panose="02020603050405020304" pitchFamily="18" charset="0"/>
                      </a:rPr>
                      <m:t> </m:t>
                    </m:r>
                  </m:oMath>
                </a14:m>
                <a:r>
                  <a:rPr lang="en-US" sz="2800" b="0" i="0" u="none" strike="noStrike" baseline="0" dirty="0">
                    <a:latin typeface="Times New Roman" panose="02020603050405020304" pitchFamily="18" charset="0"/>
                    <a:cs typeface="Times New Roman" panose="02020603050405020304" pitchFamily="18" charset="0"/>
                  </a:rPr>
                  <a:t>differs significantly from </a:t>
                </a:r>
                <a14:m>
                  <m:oMath xmlns:m="http://schemas.openxmlformats.org/officeDocument/2006/math">
                    <m:r>
                      <a:rPr lang="en-US" sz="2800" b="0" i="1" u="none" strike="noStrike" baseline="0" smtClean="0">
                        <a:latin typeface="Cambria Math" panose="02040503050406030204" pitchFamily="18" charset="0"/>
                        <a:cs typeface="Times New Roman" panose="02020603050405020304" pitchFamily="18" charset="0"/>
                      </a:rPr>
                      <m:t>𝜇</m:t>
                    </m:r>
                  </m:oMath>
                </a14:m>
                <a:r>
                  <a:rPr lang="en-US" sz="2800" b="0" i="0" u="none" strike="noStrike" baseline="0" dirty="0">
                    <a:latin typeface="Times New Roman" panose="02020603050405020304" pitchFamily="18" charset="0"/>
                    <a:cs typeface="Times New Roman" panose="02020603050405020304" pitchFamily="18" charset="0"/>
                  </a:rPr>
                  <a:t> and </a:t>
                </a:r>
                <a:r>
                  <a:rPr lang="en-US" sz="2800" b="0" i="1" u="none" strike="noStrike" baseline="0" dirty="0">
                    <a:latin typeface="Times New Roman" panose="02020603050405020304" pitchFamily="18" charset="0"/>
                    <a:cs typeface="Times New Roman" panose="02020603050405020304" pitchFamily="18" charset="0"/>
                  </a:rPr>
                  <a:t>Ho </a:t>
                </a:r>
                <a:r>
                  <a:rPr lang="en-US" sz="2800" b="0" i="0" u="none" strike="noStrike" baseline="0" dirty="0">
                    <a:latin typeface="Times New Roman" panose="02020603050405020304" pitchFamily="18" charset="0"/>
                    <a:cs typeface="Times New Roman" panose="02020603050405020304" pitchFamily="18" charset="0"/>
                  </a:rPr>
                  <a:t>is rejected at this level of significance and we conclude that the product is not meeting the specifications.</a:t>
                </a:r>
                <a:endParaRPr lang="en-IN" sz="28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DC0B58F7-6D2B-0FDB-6F9D-79CD46D016D1}"/>
                  </a:ext>
                </a:extLst>
              </p:cNvPr>
              <p:cNvSpPr txBox="1">
                <a:spLocks noRot="1" noChangeAspect="1" noMove="1" noResize="1" noEditPoints="1" noAdjustHandles="1" noChangeArrowheads="1" noChangeShapeType="1" noTextEdit="1"/>
              </p:cNvSpPr>
              <p:nvPr/>
            </p:nvSpPr>
            <p:spPr>
              <a:xfrm>
                <a:off x="92467" y="133564"/>
                <a:ext cx="11270751" cy="3539430"/>
              </a:xfrm>
              <a:prstGeom prst="rect">
                <a:avLst/>
              </a:prstGeom>
              <a:blipFill>
                <a:blip r:embed="rId2"/>
                <a:stretch>
                  <a:fillRect l="-1082" t="-1893" r="-108" b="-3787"/>
                </a:stretch>
              </a:blipFill>
            </p:spPr>
            <p:txBody>
              <a:bodyPr/>
              <a:lstStyle/>
              <a:p>
                <a:r>
                  <a:rPr lang="en-IN">
                    <a:noFill/>
                  </a:rPr>
                  <a:t> </a:t>
                </a:r>
              </a:p>
            </p:txBody>
          </p:sp>
        </mc:Fallback>
      </mc:AlternateContent>
    </p:spTree>
    <p:extLst>
      <p:ext uri="{BB962C8B-B14F-4D97-AF65-F5344CB8AC3E}">
        <p14:creationId xmlns:p14="http://schemas.microsoft.com/office/powerpoint/2010/main" val="35096912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051C75-23C5-8C32-A91E-D24FE43A9C41}"/>
                  </a:ext>
                </a:extLst>
              </p:cNvPr>
              <p:cNvSpPr txBox="1"/>
              <p:nvPr/>
            </p:nvSpPr>
            <p:spPr>
              <a:xfrm>
                <a:off x="739739" y="339047"/>
                <a:ext cx="11126913" cy="5831853"/>
              </a:xfrm>
              <a:prstGeom prst="rect">
                <a:avLst/>
              </a:prstGeom>
              <a:noFill/>
            </p:spPr>
            <p:txBody>
              <a:bodyPr wrap="square">
                <a:spAutoFit/>
              </a:bodyPr>
              <a:lstStyle/>
              <a:p>
                <a:pPr marL="0" indent="0" algn="just">
                  <a:lnSpc>
                    <a:spcPct val="150000"/>
                  </a:lnSpc>
                  <a:buNone/>
                </a:pPr>
                <a:r>
                  <a:rPr lang="en-US" sz="2800" i="1" dirty="0">
                    <a:latin typeface="Times New Roman" panose="02020603050405020304" pitchFamily="18" charset="0"/>
                    <a:cs typeface="Times New Roman" panose="02020603050405020304" pitchFamily="18" charset="0"/>
                  </a:rPr>
                  <a:t>Aim</a:t>
                </a:r>
                <a:r>
                  <a:rPr lang="en-US" sz="2800" dirty="0">
                    <a:latin typeface="Times New Roman" panose="02020603050405020304" pitchFamily="18" charset="0"/>
                    <a:cs typeface="Times New Roman" panose="02020603050405020304" pitchFamily="18" charset="0"/>
                  </a:rPr>
                  <a:t>: To test all the four feedstuffs are equal in weight gain of chicks.</a:t>
                </a:r>
              </a:p>
              <a:p>
                <a:pPr marL="0" indent="0" algn="just">
                  <a:lnSpc>
                    <a:spcPct val="150000"/>
                  </a:lnSpc>
                  <a:buNone/>
                </a:pPr>
                <a:r>
                  <a:rPr lang="en-US" sz="2800" i="1"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The four feedstuffs are equal in weight gain of chicks.</a:t>
                </a:r>
              </a:p>
              <a:p>
                <a:pPr marL="0" indent="0" algn="just">
                  <a:lnSpc>
                    <a:spcPct val="150000"/>
                  </a:lnSpc>
                  <a:buNone/>
                </a:pPr>
                <a:r>
                  <a:rPr lang="en-US" sz="2800" i="1"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The four feedstuffs are not equal in weight gain of chicks.</a:t>
                </a:r>
              </a:p>
              <a:p>
                <a:pPr marL="0" indent="0" algn="just">
                  <a:lnSpc>
                    <a:spcPct val="150000"/>
                  </a:lnSpc>
                  <a:buNone/>
                </a:pPr>
                <a:r>
                  <a:rPr lang="en-US" sz="2800" i="1" dirty="0">
                    <a:latin typeface="Times New Roman" panose="02020603050405020304" pitchFamily="18" charset="0"/>
                    <a:cs typeface="Times New Roman" panose="02020603050405020304" pitchFamily="18" charset="0"/>
                  </a:rPr>
                  <a:t>Level of Significance</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l-GR" sz="2800" b="0" i="1" dirty="0"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 0.05</a:t>
                </a:r>
              </a:p>
              <a:p>
                <a:pPr marL="0" indent="0" algn="just">
                  <a:lnSpc>
                    <a:spcPct val="150000"/>
                  </a:lnSpc>
                  <a:buNone/>
                </a:pPr>
                <a:r>
                  <a:rPr lang="en-US" sz="2800" dirty="0">
                    <a:latin typeface="Times New Roman" panose="02020603050405020304" pitchFamily="18" charset="0"/>
                    <a:cs typeface="Times New Roman" panose="02020603050405020304" pitchFamily="18" charset="0"/>
                  </a:rPr>
                  <a:t>Number of treatments, </a:t>
                </a:r>
                <a14:m>
                  <m:oMath xmlns:m="http://schemas.openxmlformats.org/officeDocument/2006/math">
                    <m:r>
                      <a:rPr lang="en-US" sz="2800" b="0" i="1" dirty="0" smtClean="0">
                        <a:latin typeface="Cambria Math" panose="02040503050406030204" pitchFamily="18" charset="0"/>
                      </a:rPr>
                      <m:t>𝑘</m:t>
                    </m:r>
                    <m:r>
                      <a:rPr lang="en-US" sz="2800" b="0" i="1" dirty="0" smtClean="0">
                        <a:latin typeface="Cambria Math" panose="02040503050406030204" pitchFamily="18" charset="0"/>
                      </a:rPr>
                      <m:t>=4</m:t>
                    </m:r>
                  </m:oMath>
                </a14:m>
                <a:r>
                  <a:rPr lang="en-US" sz="2800" dirty="0">
                    <a:latin typeface="Times New Roman" panose="02020603050405020304" pitchFamily="18" charset="0"/>
                    <a:cs typeface="Times New Roman" panose="02020603050405020304" pitchFamily="18" charset="0"/>
                  </a:rPr>
                  <a:t>    &amp;   </a:t>
                </a:r>
                <a:r>
                  <a:rPr lang="en-US" sz="2800" i="1" dirty="0">
                    <a:latin typeface="Times New Roman" panose="02020603050405020304" pitchFamily="18" charset="0"/>
                    <a:cs typeface="Times New Roman" panose="02020603050405020304" pitchFamily="18" charset="0"/>
                  </a:rPr>
                  <a:t>n </a:t>
                </a:r>
                <a:r>
                  <a:rPr lang="en-US" sz="2800" dirty="0">
                    <a:latin typeface="Times New Roman" panose="02020603050405020304" pitchFamily="18" charset="0"/>
                    <a:cs typeface="Times New Roman" panose="02020603050405020304" pitchFamily="18" charset="0"/>
                  </a:rPr>
                  <a:t>= 20</a:t>
                </a:r>
              </a:p>
              <a:p>
                <a:pPr marL="0" indent="0" algn="just">
                  <a:lnSpc>
                    <a:spcPct val="150000"/>
                  </a:lnSpc>
                  <a:buNone/>
                </a:pPr>
                <a14:m>
                  <m:oMath xmlns:m="http://schemas.openxmlformats.org/officeDocument/2006/math">
                    <m:r>
                      <a:rPr lang="fr-FR" sz="2800" b="0" i="1" dirty="0" smtClean="0">
                        <a:latin typeface="Cambria Math" panose="02040503050406030204" pitchFamily="18" charset="0"/>
                      </a:rPr>
                      <m:t>𝑇</m:t>
                    </m:r>
                    <m:r>
                      <a:rPr lang="en-IN" sz="2800" b="0" i="1" baseline="-25000" dirty="0" smtClean="0">
                        <a:latin typeface="Cambria Math" panose="02040503050406030204" pitchFamily="18" charset="0"/>
                      </a:rPr>
                      <m:t>1</m:t>
                    </m:r>
                  </m:oMath>
                </a14:m>
                <a:r>
                  <a:rPr lang="fr-FR" sz="2800" dirty="0">
                    <a:latin typeface="Times New Roman" panose="02020603050405020304" pitchFamily="18" charset="0"/>
                    <a:cs typeface="Times New Roman" panose="02020603050405020304" pitchFamily="18" charset="0"/>
                  </a:rPr>
                  <a:t> </a:t>
                </a:r>
                <a14:m>
                  <m:oMath xmlns:m="http://schemas.openxmlformats.org/officeDocument/2006/math">
                    <m:r>
                      <a:rPr lang="fr-FR" sz="2800" b="0" i="1" dirty="0" smtClean="0">
                        <a:latin typeface="Cambria Math" panose="02040503050406030204" pitchFamily="18" charset="0"/>
                      </a:rPr>
                      <m:t>= 219</m:t>
                    </m:r>
                  </m:oMath>
                </a14:m>
                <a:r>
                  <a:rPr lang="fr-FR" sz="2800" dirty="0">
                    <a:latin typeface="Times New Roman" panose="02020603050405020304" pitchFamily="18" charset="0"/>
                    <a:cs typeface="Times New Roman" panose="02020603050405020304" pitchFamily="18" charset="0"/>
                  </a:rPr>
                  <a:t>,   </a:t>
                </a:r>
                <a14:m>
                  <m:oMath xmlns:m="http://schemas.openxmlformats.org/officeDocument/2006/math">
                    <m:r>
                      <a:rPr lang="fr-FR" sz="2800" b="0" i="1" dirty="0" smtClean="0">
                        <a:latin typeface="Cambria Math" panose="02040503050406030204" pitchFamily="18" charset="0"/>
                      </a:rPr>
                      <m:t>𝑇</m:t>
                    </m:r>
                    <m:r>
                      <a:rPr lang="en-IN" sz="2800" b="0" i="1" baseline="-25000" dirty="0" smtClean="0">
                        <a:latin typeface="Cambria Math" panose="02040503050406030204" pitchFamily="18" charset="0"/>
                      </a:rPr>
                      <m:t>2</m:t>
                    </m:r>
                    <m:r>
                      <a:rPr lang="fr-FR" sz="2800" b="0" i="1" dirty="0" smtClean="0">
                        <a:latin typeface="Cambria Math" panose="02040503050406030204" pitchFamily="18" charset="0"/>
                      </a:rPr>
                      <m:t> = 355</m:t>
                    </m:r>
                  </m:oMath>
                </a14:m>
                <a:r>
                  <a:rPr lang="fr-FR" sz="2800" dirty="0">
                    <a:latin typeface="Times New Roman" panose="02020603050405020304" pitchFamily="18" charset="0"/>
                    <a:cs typeface="Times New Roman" panose="02020603050405020304" pitchFamily="18" charset="0"/>
                  </a:rPr>
                  <a:t>, 	</a:t>
                </a:r>
                <a14:m>
                  <m:oMath xmlns:m="http://schemas.openxmlformats.org/officeDocument/2006/math">
                    <m:r>
                      <a:rPr lang="fr-FR" sz="2800" b="0" i="1" dirty="0" smtClean="0">
                        <a:latin typeface="Cambria Math" panose="02040503050406030204" pitchFamily="18" charset="0"/>
                      </a:rPr>
                      <m:t>𝑇</m:t>
                    </m:r>
                    <m:r>
                      <a:rPr lang="en-IN" sz="2800" b="0" i="1" baseline="-25000" dirty="0" smtClean="0">
                        <a:latin typeface="Cambria Math" panose="02040503050406030204" pitchFamily="18" charset="0"/>
                      </a:rPr>
                      <m:t>3</m:t>
                    </m:r>
                    <m:r>
                      <a:rPr lang="fr-FR" sz="2800" b="0" i="1" dirty="0" smtClean="0">
                        <a:latin typeface="Cambria Math" panose="02040503050406030204" pitchFamily="18" charset="0"/>
                      </a:rPr>
                      <m:t> = 407</m:t>
                    </m:r>
                  </m:oMath>
                </a14:m>
                <a:r>
                  <a:rPr lang="fr-FR" sz="2800" dirty="0">
                    <a:latin typeface="Times New Roman" panose="02020603050405020304" pitchFamily="18" charset="0"/>
                    <a:cs typeface="Times New Roman" panose="02020603050405020304" pitchFamily="18" charset="0"/>
                  </a:rPr>
                  <a:t>,	 </a:t>
                </a:r>
                <a14:m>
                  <m:oMath xmlns:m="http://schemas.openxmlformats.org/officeDocument/2006/math">
                    <m:r>
                      <a:rPr lang="fr-FR" sz="2800" b="0" i="1" dirty="0" smtClean="0">
                        <a:latin typeface="Cambria Math" panose="02040503050406030204" pitchFamily="18" charset="0"/>
                      </a:rPr>
                      <m:t>𝑇</m:t>
                    </m:r>
                    <m:r>
                      <a:rPr lang="en-IN" sz="2800" b="0" i="1" baseline="-25000" dirty="0" smtClean="0">
                        <a:latin typeface="Cambria Math" panose="02040503050406030204" pitchFamily="18" charset="0"/>
                      </a:rPr>
                      <m:t>4</m:t>
                    </m:r>
                    <m:r>
                      <a:rPr lang="fr-FR" sz="2800" b="0" i="1" dirty="0" smtClean="0">
                        <a:latin typeface="Cambria Math" panose="02040503050406030204" pitchFamily="18" charset="0"/>
                      </a:rPr>
                      <m:t> = 714</m:t>
                    </m:r>
                  </m:oMath>
                </a14:m>
                <a:r>
                  <a:rPr lang="fr-FR" sz="2800" dirty="0">
                    <a:latin typeface="Times New Roman" panose="02020603050405020304" pitchFamily="18" charset="0"/>
                    <a:cs typeface="Times New Roman" panose="02020603050405020304" pitchFamily="18" charset="0"/>
                  </a:rPr>
                  <a:t> </a:t>
                </a:r>
              </a:p>
              <a:p>
                <a:pPr marL="0" indent="0" algn="just">
                  <a:lnSpc>
                    <a:spcPct val="150000"/>
                  </a:lnSpc>
                  <a:buNone/>
                </a:pPr>
                <a:r>
                  <a:rPr lang="fr-FR" sz="2800" dirty="0">
                    <a:latin typeface="Times New Roman" panose="02020603050405020304" pitchFamily="18" charset="0"/>
                    <a:cs typeface="Times New Roman" panose="02020603050405020304" pitchFamily="18" charset="0"/>
                  </a:rPr>
                  <a:t>Grand Total, </a:t>
                </a:r>
                <a14:m>
                  <m:oMath xmlns:m="http://schemas.openxmlformats.org/officeDocument/2006/math">
                    <m:r>
                      <a:rPr lang="fr-FR" sz="2800" b="0" i="1" dirty="0" smtClean="0">
                        <a:latin typeface="Cambria Math" panose="02040503050406030204" pitchFamily="18" charset="0"/>
                      </a:rPr>
                      <m:t>𝐺</m:t>
                    </m:r>
                    <m:r>
                      <a:rPr lang="fr-FR" sz="2800" b="0" i="1" dirty="0" smtClean="0">
                        <a:latin typeface="Cambria Math" panose="02040503050406030204" pitchFamily="18" charset="0"/>
                      </a:rPr>
                      <m:t> = 1695</m:t>
                    </m:r>
                  </m:oMath>
                </a14:m>
                <a:endParaRPr lang="fr-FR" sz="2800" dirty="0">
                  <a:latin typeface="Times New Roman" panose="02020603050405020304" pitchFamily="18" charset="0"/>
                  <a:cs typeface="Times New Roman" panose="02020603050405020304" pitchFamily="18" charset="0"/>
                </a:endParaRPr>
              </a:p>
              <a:p>
                <a:pPr marL="0" indent="0" algn="just">
                  <a:lnSpc>
                    <a:spcPct val="150000"/>
                  </a:lnSpc>
                  <a:buNone/>
                </a:pPr>
                <a14:m>
                  <m:oMathPara xmlns:m="http://schemas.openxmlformats.org/officeDocument/2006/math">
                    <m:oMathParaPr>
                      <m:jc m:val="left"/>
                    </m:oMathParaPr>
                    <m:oMath xmlns:m="http://schemas.openxmlformats.org/officeDocument/2006/math">
                      <m:r>
                        <a:rPr lang="en-IN" sz="2800" b="0" i="1" dirty="0" smtClean="0">
                          <a:latin typeface="Cambria Math" panose="02040503050406030204" pitchFamily="18" charset="0"/>
                        </a:rPr>
                        <m:t>𝐶𝐹</m:t>
                      </m:r>
                      <m:r>
                        <a:rPr lang="en-IN" sz="2800" b="0" i="1" dirty="0" smtClean="0">
                          <a:latin typeface="Cambria Math" panose="02040503050406030204" pitchFamily="18" charset="0"/>
                        </a:rPr>
                        <m:t> = </m:t>
                      </m:r>
                      <m:sSup>
                        <m:sSupPr>
                          <m:ctrlPr>
                            <a:rPr lang="en-IN" sz="2800" i="1" dirty="0" smtClean="0">
                              <a:latin typeface="Cambria Math" panose="02040503050406030204" pitchFamily="18" charset="0"/>
                            </a:rPr>
                          </m:ctrlPr>
                        </m:sSupPr>
                        <m:e>
                          <m:r>
                            <a:rPr lang="en-IN" sz="2800" b="0" i="1" dirty="0" smtClean="0">
                              <a:latin typeface="Cambria Math" panose="02040503050406030204" pitchFamily="18" charset="0"/>
                            </a:rPr>
                            <m:t>1695</m:t>
                          </m:r>
                        </m:e>
                        <m:sup>
                          <m:r>
                            <a:rPr lang="en-IN" sz="2800" b="0" i="1" dirty="0" smtClean="0">
                              <a:latin typeface="Cambria Math" panose="02040503050406030204" pitchFamily="18" charset="0"/>
                            </a:rPr>
                            <m:t>2</m:t>
                          </m:r>
                        </m:sup>
                      </m:sSup>
                      <m:r>
                        <a:rPr lang="en-IN" sz="2800" b="0" i="1" dirty="0" smtClean="0">
                          <a:latin typeface="Cambria Math" panose="02040503050406030204" pitchFamily="18" charset="0"/>
                        </a:rPr>
                        <m:t>/20 = 143651.25</m:t>
                      </m:r>
                    </m:oMath>
                  </m:oMathPara>
                </a14:m>
                <a:endParaRPr lang="en-IN" sz="28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DE051C75-23C5-8C32-A91E-D24FE43A9C41}"/>
                  </a:ext>
                </a:extLst>
              </p:cNvPr>
              <p:cNvSpPr txBox="1">
                <a:spLocks noRot="1" noChangeAspect="1" noMove="1" noResize="1" noEditPoints="1" noAdjustHandles="1" noChangeArrowheads="1" noChangeShapeType="1" noTextEdit="1"/>
              </p:cNvSpPr>
              <p:nvPr/>
            </p:nvSpPr>
            <p:spPr>
              <a:xfrm>
                <a:off x="739739" y="339047"/>
                <a:ext cx="11126913" cy="5831853"/>
              </a:xfrm>
              <a:prstGeom prst="rect">
                <a:avLst/>
              </a:prstGeom>
              <a:blipFill>
                <a:blip r:embed="rId2"/>
                <a:stretch>
                  <a:fillRect l="-1095"/>
                </a:stretch>
              </a:blipFill>
            </p:spPr>
            <p:txBody>
              <a:bodyPr/>
              <a:lstStyle/>
              <a:p>
                <a:r>
                  <a:rPr lang="en-IN">
                    <a:noFill/>
                  </a:rPr>
                  <a:t> </a:t>
                </a:r>
              </a:p>
            </p:txBody>
          </p:sp>
        </mc:Fallback>
      </mc:AlternateContent>
    </p:spTree>
    <p:extLst>
      <p:ext uri="{BB962C8B-B14F-4D97-AF65-F5344CB8AC3E}">
        <p14:creationId xmlns:p14="http://schemas.microsoft.com/office/powerpoint/2010/main" val="557887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AB3F155-C724-0C99-CD65-F2C745355B7E}"/>
                  </a:ext>
                </a:extLst>
              </p:cNvPr>
              <p:cNvSpPr txBox="1"/>
              <p:nvPr/>
            </p:nvSpPr>
            <p:spPr>
              <a:xfrm>
                <a:off x="256854" y="256854"/>
                <a:ext cx="11496782" cy="6102120"/>
              </a:xfrm>
              <a:prstGeom prst="rect">
                <a:avLst/>
              </a:prstGeom>
              <a:noFill/>
            </p:spPr>
            <p:txBody>
              <a:bodyPr wrap="square">
                <a:spAutoFit/>
              </a:bodyPr>
              <a:lstStyle/>
              <a:p>
                <a:pPr marL="0" indent="0">
                  <a:lnSpc>
                    <a:spcPct val="150000"/>
                  </a:lnSpc>
                  <a:buNone/>
                </a:pPr>
                <a:r>
                  <a:rPr lang="en-US" sz="2800" i="1" dirty="0">
                    <a:latin typeface="Times New Roman" panose="02020603050405020304" pitchFamily="18" charset="0"/>
                    <a:cs typeface="Times New Roman" panose="02020603050405020304" pitchFamily="18" charset="0"/>
                  </a:rPr>
                  <a:t>TSS </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dirty="0" smtClean="0">
                        <a:latin typeface="Cambria Math" panose="02040503050406030204" pitchFamily="18" charset="0"/>
                      </a:rPr>
                      <m:t>55</m:t>
                    </m:r>
                    <m:r>
                      <a:rPr lang="en-US" sz="2800" i="1" baseline="30000" dirty="0" smtClean="0">
                        <a:latin typeface="Cambria Math" panose="02040503050406030204" pitchFamily="18" charset="0"/>
                      </a:rPr>
                      <m:t>2</m:t>
                    </m:r>
                    <m:r>
                      <a:rPr lang="en-US" sz="2800" i="1" dirty="0" smtClean="0">
                        <a:latin typeface="Cambria Math" panose="02040503050406030204" pitchFamily="18" charset="0"/>
                      </a:rPr>
                      <m:t>+…+154</m:t>
                    </m:r>
                    <m:r>
                      <a:rPr lang="en-US" sz="2800" i="1" baseline="30000" dirty="0" smtClean="0">
                        <a:latin typeface="Cambria Math" panose="02040503050406030204" pitchFamily="18" charset="0"/>
                      </a:rPr>
                      <m:t>2</m:t>
                    </m:r>
                    <m:r>
                      <a:rPr lang="en-US" sz="2800" i="1" dirty="0" smtClean="0">
                        <a:latin typeface="Cambria Math" panose="02040503050406030204" pitchFamily="18" charset="0"/>
                      </a:rPr>
                      <m:t> </m:t>
                    </m:r>
                    <m:r>
                      <a:rPr lang="en-US" sz="2800" i="1" dirty="0">
                        <a:latin typeface="Cambria Math" panose="02040503050406030204" pitchFamily="18" charset="0"/>
                      </a:rPr>
                      <m:t>– </m:t>
                    </m:r>
                    <m:r>
                      <a:rPr lang="en-US" sz="2800" i="1" dirty="0">
                        <a:latin typeface="Cambria Math" panose="02040503050406030204" pitchFamily="18" charset="0"/>
                      </a:rPr>
                      <m:t>𝐶𝐹</m:t>
                    </m:r>
                    <m:r>
                      <a:rPr lang="en-US" sz="2800" i="1" dirty="0">
                        <a:latin typeface="Cambria Math" panose="02040503050406030204" pitchFamily="18" charset="0"/>
                      </a:rPr>
                      <m:t> </m:t>
                    </m:r>
                  </m:oMath>
                </a14:m>
                <a:r>
                  <a:rPr lang="en-US" sz="2800" dirty="0">
                    <a:latin typeface="Times New Roman" panose="02020603050405020304" pitchFamily="18" charset="0"/>
                    <a:cs typeface="Times New Roman" panose="02020603050405020304" pitchFamily="18" charset="0"/>
                  </a:rPr>
                  <a:t>= 181445 – 143651.25  = 37793.75</a:t>
                </a:r>
              </a:p>
              <a:p>
                <a:pPr marL="0" indent="0">
                  <a:lnSpc>
                    <a:spcPct val="150000"/>
                  </a:lnSpc>
                  <a:buNone/>
                </a:pPr>
                <a:r>
                  <a:rPr lang="en-IN" sz="2800" i="1" dirty="0">
                    <a:latin typeface="Times New Roman" panose="02020603050405020304" pitchFamily="18" charset="0"/>
                    <a:cs typeface="Times New Roman" panose="02020603050405020304" pitchFamily="18" charset="0"/>
                  </a:rPr>
                  <a:t>SSTr </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5</m:t>
                        </m:r>
                      </m:den>
                    </m:f>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(219</a:t>
                </a:r>
                <a:r>
                  <a:rPr lang="en-IN" sz="2800" baseline="30000" dirty="0">
                    <a:latin typeface="Times New Roman" panose="02020603050405020304" pitchFamily="18" charset="0"/>
                    <a:cs typeface="Times New Roman" panose="02020603050405020304" pitchFamily="18" charset="0"/>
                  </a:rPr>
                  <a:t>2</a:t>
                </a:r>
                <a:r>
                  <a:rPr lang="en-IN" sz="2800" dirty="0">
                    <a:latin typeface="Times New Roman" panose="02020603050405020304" pitchFamily="18" charset="0"/>
                    <a:cs typeface="Times New Roman" panose="02020603050405020304" pitchFamily="18" charset="0"/>
                  </a:rPr>
                  <a:t> + … + 714</a:t>
                </a:r>
                <a:r>
                  <a:rPr lang="en-IN" sz="2800" baseline="30000" dirty="0">
                    <a:latin typeface="Times New Roman" panose="02020603050405020304" pitchFamily="18" charset="0"/>
                    <a:cs typeface="Times New Roman" panose="02020603050405020304" pitchFamily="18" charset="0"/>
                  </a:rPr>
                  <a:t>2</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i="1" dirty="0"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t>
                </a:r>
                <a:r>
                  <a:rPr lang="en-IN" sz="2800" i="1" dirty="0">
                    <a:latin typeface="Times New Roman" panose="02020603050405020304" pitchFamily="18" charset="0"/>
                    <a:cs typeface="Times New Roman" panose="02020603050405020304" pitchFamily="18" charset="0"/>
                  </a:rPr>
                  <a:t>CF </a:t>
                </a:r>
                <a:r>
                  <a:rPr lang="en-IN" sz="2800" dirty="0">
                    <a:latin typeface="Times New Roman" panose="02020603050405020304" pitchFamily="18" charset="0"/>
                    <a:cs typeface="Times New Roman" panose="02020603050405020304" pitchFamily="18" charset="0"/>
                  </a:rPr>
                  <a:t>= 26234.95</a:t>
                </a:r>
              </a:p>
              <a:p>
                <a:pPr marL="0" indent="0">
                  <a:lnSpc>
                    <a:spcPct val="150000"/>
                  </a:lnSpc>
                  <a:buNone/>
                </a:pPr>
                <a:r>
                  <a:rPr lang="en-IN" sz="2800" i="1" dirty="0">
                    <a:latin typeface="Times New Roman" panose="02020603050405020304" pitchFamily="18" charset="0"/>
                    <a:cs typeface="Times New Roman" panose="02020603050405020304" pitchFamily="18" charset="0"/>
                  </a:rPr>
                  <a:t>ESS </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i="1" dirty="0" smtClean="0">
                        <a:latin typeface="Cambria Math" panose="02040503050406030204" pitchFamily="18" charset="0"/>
                      </a:rPr>
                      <m:t>𝑇𝑆𝑆</m:t>
                    </m:r>
                    <m:r>
                      <a:rPr lang="en-IN" sz="2800" i="1" dirty="0" smtClean="0">
                        <a:latin typeface="Cambria Math" panose="02040503050406030204" pitchFamily="18" charset="0"/>
                      </a:rPr>
                      <m:t> – </m:t>
                    </m:r>
                    <m:r>
                      <a:rPr lang="en-IN" sz="2800" i="1" dirty="0" smtClean="0">
                        <a:latin typeface="Cambria Math" panose="02040503050406030204" pitchFamily="18" charset="0"/>
                      </a:rPr>
                      <m:t>𝑆𝑆𝑇𝑟</m:t>
                    </m:r>
                    <m:r>
                      <a:rPr lang="en-IN" sz="2800" i="1" dirty="0"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11558.80</a:t>
                </a:r>
              </a:p>
              <a:p>
                <a:pPr marL="0" indent="0">
                  <a:lnSpc>
                    <a:spcPct val="150000"/>
                  </a:lnSpc>
                  <a:buNone/>
                </a:pPr>
                <a:r>
                  <a:rPr lang="en-US" sz="2800" i="1" dirty="0">
                    <a:latin typeface="Times New Roman" panose="02020603050405020304" pitchFamily="18" charset="0"/>
                    <a:cs typeface="Times New Roman" panose="02020603050405020304" pitchFamily="18" charset="0"/>
                  </a:rPr>
                  <a:t>Critical value</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F</a:t>
                </a:r>
                <a:r>
                  <a:rPr lang="en-US" sz="2800" baseline="-25000" dirty="0">
                    <a:latin typeface="Times New Roman" panose="02020603050405020304" pitchFamily="18" charset="0"/>
                    <a:cs typeface="Times New Roman" panose="02020603050405020304" pitchFamily="18" charset="0"/>
                  </a:rPr>
                  <a:t>0.05, (3,16)</a:t>
                </a:r>
                <a:r>
                  <a:rPr lang="en-US" sz="2800" dirty="0">
                    <a:latin typeface="Times New Roman" panose="02020603050405020304" pitchFamily="18" charset="0"/>
                    <a:cs typeface="Times New Roman" panose="02020603050405020304" pitchFamily="18" charset="0"/>
                  </a:rPr>
                  <a:t> = 3.24</a:t>
                </a:r>
                <a:endParaRPr lang="en-IN" sz="2800"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Anova Table:</a:t>
                </a:r>
              </a:p>
              <a:p>
                <a:pPr marL="0" indent="0" algn="just">
                  <a:buNone/>
                </a:pPr>
                <a:endParaRPr lang="en-IN"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IN"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IN"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IN"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IN" sz="2800" dirty="0">
                  <a:solidFill>
                    <a:srgbClr val="FF0000"/>
                  </a:solidFill>
                  <a:latin typeface="Times New Roman" panose="02020603050405020304" pitchFamily="18" charset="0"/>
                  <a:cs typeface="Times New Roman" panose="02020603050405020304" pitchFamily="18" charset="0"/>
                </a:endParaRPr>
              </a:p>
              <a:p>
                <a:pPr marL="0" indent="0">
                  <a:lnSpc>
                    <a:spcPct val="150000"/>
                  </a:lnSpc>
                  <a:buNone/>
                </a:pP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AB3F155-C724-0C99-CD65-F2C745355B7E}"/>
                  </a:ext>
                </a:extLst>
              </p:cNvPr>
              <p:cNvSpPr txBox="1">
                <a:spLocks noRot="1" noChangeAspect="1" noMove="1" noResize="1" noEditPoints="1" noAdjustHandles="1" noChangeArrowheads="1" noChangeShapeType="1" noTextEdit="1"/>
              </p:cNvSpPr>
              <p:nvPr/>
            </p:nvSpPr>
            <p:spPr>
              <a:xfrm>
                <a:off x="256854" y="256854"/>
                <a:ext cx="11496782" cy="6102120"/>
              </a:xfrm>
              <a:prstGeom prst="rect">
                <a:avLst/>
              </a:prstGeom>
              <a:blipFill>
                <a:blip r:embed="rId2"/>
                <a:stretch>
                  <a:fillRect l="-1060"/>
                </a:stretch>
              </a:blipFill>
            </p:spPr>
            <p:txBody>
              <a:bodyPr/>
              <a:lstStyle/>
              <a:p>
                <a:r>
                  <a:rPr lang="en-IN">
                    <a:noFill/>
                  </a:rPr>
                  <a:t> </a:t>
                </a:r>
              </a:p>
            </p:txBody>
          </p:sp>
        </mc:Fallback>
      </mc:AlternateContent>
      <p:graphicFrame>
        <p:nvGraphicFramePr>
          <p:cNvPr id="6" name="Table 5">
            <a:extLst>
              <a:ext uri="{FF2B5EF4-FFF2-40B4-BE49-F238E27FC236}">
                <a16:creationId xmlns:a16="http://schemas.microsoft.com/office/drawing/2014/main" id="{E5FBF0C5-6371-BC96-B9E9-533BFDFCB197}"/>
              </a:ext>
            </a:extLst>
          </p:cNvPr>
          <p:cNvGraphicFramePr>
            <a:graphicFrameLocks noGrp="1"/>
          </p:cNvGraphicFramePr>
          <p:nvPr>
            <p:extLst>
              <p:ext uri="{D42A27DB-BD31-4B8C-83A1-F6EECF244321}">
                <p14:modId xmlns:p14="http://schemas.microsoft.com/office/powerpoint/2010/main" val="423840294"/>
              </p:ext>
            </p:extLst>
          </p:nvPr>
        </p:nvGraphicFramePr>
        <p:xfrm>
          <a:off x="1317335" y="3499865"/>
          <a:ext cx="9375820" cy="2859109"/>
        </p:xfrm>
        <a:graphic>
          <a:graphicData uri="http://schemas.openxmlformats.org/drawingml/2006/table">
            <a:tbl>
              <a:tblPr>
                <a:tableStyleId>{5C22544A-7EE6-4342-B048-85BDC9FD1C3A}</a:tableStyleId>
              </a:tblPr>
              <a:tblGrid>
                <a:gridCol w="1875164">
                  <a:extLst>
                    <a:ext uri="{9D8B030D-6E8A-4147-A177-3AD203B41FA5}">
                      <a16:colId xmlns:a16="http://schemas.microsoft.com/office/drawing/2014/main" val="20000"/>
                    </a:ext>
                  </a:extLst>
                </a:gridCol>
                <a:gridCol w="1875164">
                  <a:extLst>
                    <a:ext uri="{9D8B030D-6E8A-4147-A177-3AD203B41FA5}">
                      <a16:colId xmlns:a16="http://schemas.microsoft.com/office/drawing/2014/main" val="20001"/>
                    </a:ext>
                  </a:extLst>
                </a:gridCol>
                <a:gridCol w="1875164">
                  <a:extLst>
                    <a:ext uri="{9D8B030D-6E8A-4147-A177-3AD203B41FA5}">
                      <a16:colId xmlns:a16="http://schemas.microsoft.com/office/drawing/2014/main" val="20002"/>
                    </a:ext>
                  </a:extLst>
                </a:gridCol>
                <a:gridCol w="1875164">
                  <a:extLst>
                    <a:ext uri="{9D8B030D-6E8A-4147-A177-3AD203B41FA5}">
                      <a16:colId xmlns:a16="http://schemas.microsoft.com/office/drawing/2014/main" val="20003"/>
                    </a:ext>
                  </a:extLst>
                </a:gridCol>
                <a:gridCol w="1875164">
                  <a:extLst>
                    <a:ext uri="{9D8B030D-6E8A-4147-A177-3AD203B41FA5}">
                      <a16:colId xmlns:a16="http://schemas.microsoft.com/office/drawing/2014/main" val="20004"/>
                    </a:ext>
                  </a:extLst>
                </a:gridCol>
              </a:tblGrid>
              <a:tr h="1044196">
                <a:tc>
                  <a:txBody>
                    <a:bodyPr/>
                    <a:lstStyle/>
                    <a:p>
                      <a:pPr algn="ctr"/>
                      <a:r>
                        <a:rPr lang="en-IN" sz="2400" b="0" i="0" dirty="0">
                          <a:latin typeface="Times New Roman" panose="02020603050405020304" pitchFamily="18" charset="0"/>
                          <a:cs typeface="Times New Roman" panose="02020603050405020304" pitchFamily="18" charset="0"/>
                        </a:rPr>
                        <a:t>Source of</a:t>
                      </a:r>
                      <a:r>
                        <a:rPr lang="en-IN" sz="2400" b="0" i="0" baseline="0" dirty="0">
                          <a:latin typeface="Times New Roman" panose="02020603050405020304" pitchFamily="18" charset="0"/>
                          <a:cs typeface="Times New Roman" panose="02020603050405020304" pitchFamily="18" charset="0"/>
                        </a:rPr>
                        <a:t> Variation</a:t>
                      </a:r>
                      <a:endParaRPr lang="en-IN" sz="2400" b="0"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Degrees</a:t>
                      </a:r>
                      <a:r>
                        <a:rPr lang="en-IN" sz="2400" b="0" i="0" baseline="0" dirty="0">
                          <a:latin typeface="Times New Roman" panose="02020603050405020304" pitchFamily="18" charset="0"/>
                          <a:cs typeface="Times New Roman" panose="02020603050405020304" pitchFamily="18" charset="0"/>
                        </a:rPr>
                        <a:t> of freedom</a:t>
                      </a:r>
                      <a:endParaRPr lang="en-IN" sz="2400" b="0"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Mean Sum</a:t>
                      </a:r>
                      <a:r>
                        <a:rPr lang="en-IN" sz="2400" b="0" i="0" baseline="0" dirty="0">
                          <a:latin typeface="Times New Roman" panose="02020603050405020304" pitchFamily="18" charset="0"/>
                          <a:cs typeface="Times New Roman" panose="02020603050405020304" pitchFamily="18" charset="0"/>
                        </a:rPr>
                        <a:t> of Squares</a:t>
                      </a:r>
                      <a:endParaRPr lang="en-IN" sz="2400" b="0"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04971">
                <a:tc>
                  <a:txBody>
                    <a:bodyPr/>
                    <a:lstStyle/>
                    <a:p>
                      <a:pPr algn="ctr"/>
                      <a:r>
                        <a:rPr lang="en-IN" sz="2400" b="0" i="0"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26234.95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8744.98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IN" sz="2400" b="0" i="0" dirty="0">
                          <a:latin typeface="Times New Roman" panose="02020603050405020304" pitchFamily="18" charset="0"/>
                          <a:cs typeface="Times New Roman" panose="02020603050405020304" pitchFamily="18" charset="0"/>
                        </a:rPr>
                        <a:t>12.11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04971">
                <a:tc>
                  <a:txBody>
                    <a:bodyPr/>
                    <a:lstStyle/>
                    <a:p>
                      <a:pPr algn="ctr"/>
                      <a:r>
                        <a:rPr lang="en-IN" sz="2400" b="0" i="0"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11558.80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722.42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4971">
                <a:tc>
                  <a:txBody>
                    <a:bodyPr/>
                    <a:lstStyle/>
                    <a:p>
                      <a:pPr algn="ctr"/>
                      <a:r>
                        <a:rPr lang="en-IN" sz="2400" b="0" i="0" dirty="0">
                          <a:latin typeface="Times New Roman" panose="02020603050405020304" pitchFamily="18" charset="0"/>
                          <a:cs typeface="Times New Roman" panose="02020603050405020304" pitchFamily="18"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37793.75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0" i="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937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EA42C4-D4C4-68D8-169F-AFB53FDC53A5}"/>
              </a:ext>
            </a:extLst>
          </p:cNvPr>
          <p:cNvSpPr txBox="1"/>
          <p:nvPr/>
        </p:nvSpPr>
        <p:spPr>
          <a:xfrm>
            <a:off x="904125" y="380144"/>
            <a:ext cx="10284431" cy="2115451"/>
          </a:xfrm>
          <a:prstGeom prst="rect">
            <a:avLst/>
          </a:prstGeom>
          <a:noFill/>
        </p:spPr>
        <p:txBody>
          <a:bodyPr wrap="square">
            <a:spAutoFit/>
          </a:bodyPr>
          <a:lstStyle/>
          <a:p>
            <a:pPr marL="0" indent="0" algn="just">
              <a:lnSpc>
                <a:spcPct val="120000"/>
              </a:lnSpc>
              <a:buNone/>
            </a:pPr>
            <a:r>
              <a:rPr lang="en-US" sz="2800" i="1" dirty="0">
                <a:latin typeface="Times New Roman" panose="02020603050405020304" pitchFamily="18" charset="0"/>
                <a:cs typeface="Times New Roman" panose="02020603050405020304" pitchFamily="18" charset="0"/>
              </a:rPr>
              <a:t>Conclusion: </a:t>
            </a:r>
            <a:r>
              <a:rPr lang="en-US" sz="2800" dirty="0">
                <a:latin typeface="Times New Roman" panose="02020603050405020304" pitchFamily="18" charset="0"/>
                <a:cs typeface="Times New Roman" panose="02020603050405020304" pitchFamily="18" charset="0"/>
              </a:rPr>
              <a:t>Since </a:t>
            </a:r>
            <a:r>
              <a:rPr lang="en-US" sz="2800" i="1" dirty="0">
                <a:latin typeface="Times New Roman" panose="02020603050405020304" pitchFamily="18" charset="0"/>
                <a:cs typeface="Times New Roman" panose="02020603050405020304" pitchFamily="18" charset="0"/>
              </a:rPr>
              <a:t>F </a:t>
            </a:r>
            <a:r>
              <a:rPr lang="en-US" sz="2800" dirty="0">
                <a:latin typeface="Times New Roman" panose="02020603050405020304" pitchFamily="18" charset="0"/>
                <a:cs typeface="Times New Roman" panose="02020603050405020304" pitchFamily="18" charset="0"/>
              </a:rPr>
              <a:t>&gt; </a:t>
            </a:r>
            <a:r>
              <a:rPr lang="en-US" sz="2800" i="1" dirty="0">
                <a:latin typeface="Times New Roman" panose="02020603050405020304" pitchFamily="18" charset="0"/>
                <a:cs typeface="Times New Roman" panose="02020603050405020304" pitchFamily="18" charset="0"/>
              </a:rPr>
              <a:t>F</a:t>
            </a:r>
            <a:r>
              <a:rPr lang="en-US" sz="2800" baseline="-25000" dirty="0">
                <a:latin typeface="Times New Roman" panose="02020603050405020304" pitchFamily="18" charset="0"/>
                <a:cs typeface="Times New Roman" panose="02020603050405020304" pitchFamily="18" charset="0"/>
              </a:rPr>
              <a:t>0.05, (3,16)</a:t>
            </a:r>
            <a:r>
              <a:rPr lang="en-US" sz="2800" dirty="0">
                <a:latin typeface="Times New Roman" panose="02020603050405020304" pitchFamily="18" charset="0"/>
                <a:cs typeface="Times New Roman" panose="02020603050405020304" pitchFamily="18" charset="0"/>
              </a:rPr>
              <a:t>, we conclude that the data provide us evidence against the null hypothesis </a:t>
            </a:r>
            <a:r>
              <a:rPr lang="en-US" sz="2800" i="1"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and in favor of </a:t>
            </a:r>
            <a:r>
              <a:rPr lang="en-US" sz="2800" i="1"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Hence, </a:t>
            </a:r>
            <a:r>
              <a:rPr lang="en-US" sz="2800" i="1"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is accepted at 5% level of significance. That is, the four feedstuffs are not equal in weight gain of chicks.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8205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C8A257-3F78-494A-B586-D3D6E65DCA0A}"/>
                  </a:ext>
                </a:extLst>
              </p:cNvPr>
              <p:cNvSpPr txBox="1"/>
              <p:nvPr/>
            </p:nvSpPr>
            <p:spPr>
              <a:xfrm>
                <a:off x="308225" y="318498"/>
                <a:ext cx="11496782" cy="5693866"/>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Two-way ANOVA  &amp;  Randomized Block Design:</a:t>
                </a:r>
              </a:p>
              <a:p>
                <a:pPr marL="0" indent="0" algn="just">
                  <a:buNone/>
                </a:pPr>
                <a:r>
                  <a:rPr lang="en-IN" sz="2800" dirty="0">
                    <a:latin typeface="Times New Roman" panose="02020603050405020304" pitchFamily="18" charset="0"/>
                    <a:cs typeface="Times New Roman" panose="02020603050405020304" pitchFamily="18" charset="0"/>
                  </a:rPr>
                  <a:t>Aim:</a:t>
                </a:r>
              </a:p>
              <a:p>
                <a:pPr marL="0" indent="0" algn="just">
                  <a:buNone/>
                </a:pPr>
                <a:r>
                  <a:rPr lang="en-US" sz="2800" dirty="0">
                    <a:latin typeface="Times New Roman" panose="02020603050405020304" pitchFamily="18" charset="0"/>
                    <a:cs typeface="Times New Roman" panose="02020603050405020304" pitchFamily="18" charset="0"/>
                  </a:rPr>
                  <a:t>	To test the significance of the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treatment effects and the significance of the </a:t>
                </a:r>
                <a:r>
                  <a:rPr lang="en-US" sz="2800" i="1" dirty="0">
                    <a:latin typeface="Times New Roman" panose="02020603050405020304" pitchFamily="18" charset="0"/>
                    <a:cs typeface="Times New Roman" panose="02020603050405020304" pitchFamily="18" charset="0"/>
                  </a:rPr>
                  <a:t>r </a:t>
                </a:r>
                <a:r>
                  <a:rPr lang="en-US" sz="2800" dirty="0">
                    <a:latin typeface="Times New Roman" panose="02020603050405020304" pitchFamily="18" charset="0"/>
                    <a:cs typeface="Times New Roman" panose="02020603050405020304" pitchFamily="18" charset="0"/>
                  </a:rPr>
                  <a:t>block effects based on the observations from </a:t>
                </a:r>
                <a:r>
                  <a:rPr lang="en-US" sz="2800" i="1" dirty="0">
                    <a:latin typeface="Times New Roman" panose="02020603050405020304" pitchFamily="18" charset="0"/>
                    <a:cs typeface="Times New Roman" panose="02020603050405020304" pitchFamily="18" charset="0"/>
                  </a:rPr>
                  <a:t>n </a:t>
                </a:r>
                <a:r>
                  <a:rPr lang="en-US" sz="2800" dirty="0">
                    <a:latin typeface="Times New Roman" panose="02020603050405020304" pitchFamily="18" charset="0"/>
                    <a:cs typeface="Times New Roman" panose="02020603050405020304" pitchFamily="18" charset="0"/>
                  </a:rPr>
                  <a:t>experimental units.</a:t>
                </a:r>
              </a:p>
              <a:p>
                <a:pPr marL="0" indent="0" algn="just">
                  <a:buNone/>
                </a:pPr>
                <a:r>
                  <a:rPr lang="en-IN" sz="2800" dirty="0">
                    <a:latin typeface="Times New Roman" panose="02020603050405020304" pitchFamily="18" charset="0"/>
                    <a:cs typeface="Times New Roman" panose="02020603050405020304" pitchFamily="18" charset="0"/>
                  </a:rPr>
                  <a:t>Null Hypotheses:</a:t>
                </a:r>
              </a:p>
              <a:p>
                <a:pPr marL="0" indent="0" algn="just">
                  <a:buNone/>
                </a:pPr>
                <a:r>
                  <a:rPr lang="en-US" sz="2800" i="1"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(1): The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treatments have equal effect. </a:t>
                </a:r>
                <a:r>
                  <a:rPr lang="en-US" sz="2800" i="1" dirty="0">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t</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t</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 = t</a:t>
                </a:r>
                <a:r>
                  <a:rPr lang="en-US" sz="2800" baseline="-25000" dirty="0">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i="1"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(2): The </a:t>
                </a:r>
                <a:r>
                  <a:rPr lang="en-US" sz="2800" i="1" dirty="0">
                    <a:latin typeface="Times New Roman" panose="02020603050405020304" pitchFamily="18" charset="0"/>
                    <a:cs typeface="Times New Roman" panose="02020603050405020304" pitchFamily="18" charset="0"/>
                  </a:rPr>
                  <a:t>r </a:t>
                </a:r>
                <a:r>
                  <a:rPr lang="en-US" sz="2800" dirty="0">
                    <a:latin typeface="Times New Roman" panose="02020603050405020304" pitchFamily="18" charset="0"/>
                    <a:cs typeface="Times New Roman" panose="02020603050405020304" pitchFamily="18" charset="0"/>
                  </a:rPr>
                  <a:t>blocks have equal effect. </a:t>
                </a:r>
                <a:r>
                  <a:rPr lang="en-US" sz="2800" i="1" dirty="0">
                    <a:latin typeface="Times New Roman" panose="02020603050405020304" pitchFamily="18" charset="0"/>
                    <a:cs typeface="Times New Roman" panose="02020603050405020304" pitchFamily="18" charset="0"/>
                  </a:rPr>
                  <a:t>i.e.</a:t>
                </a:r>
                <a:r>
                  <a:rPr lang="en-US" sz="2800"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b</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b</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 = b</a:t>
                </a:r>
                <a:r>
                  <a:rPr lang="en-US" sz="2800" i="1" baseline="-25000" dirty="0">
                    <a:latin typeface="Times New Roman" panose="02020603050405020304" pitchFamily="18" charset="0"/>
                    <a:cs typeface="Times New Roman" panose="02020603050405020304" pitchFamily="18" charset="0"/>
                  </a:rPr>
                  <a:t>r</a:t>
                </a:r>
                <a:r>
                  <a:rPr lang="en-US" sz="2800" dirty="0">
                    <a:latin typeface="Times New Roman" panose="02020603050405020304" pitchFamily="18" charset="0"/>
                    <a:cs typeface="Times New Roman" panose="02020603050405020304" pitchFamily="18" charset="0"/>
                  </a:rPr>
                  <a:t>.</a:t>
                </a:r>
              </a:p>
              <a:p>
                <a:pPr marL="0" indent="0" algn="just">
                  <a:buNone/>
                </a:pPr>
                <a:r>
                  <a:rPr lang="en-IN" sz="2800" dirty="0">
                    <a:latin typeface="Times New Roman" panose="02020603050405020304" pitchFamily="18" charset="0"/>
                    <a:cs typeface="Times New Roman" panose="02020603050405020304" pitchFamily="18" charset="0"/>
                  </a:rPr>
                  <a:t>Alternative Hypotheses:</a:t>
                </a:r>
              </a:p>
              <a:p>
                <a:pPr marL="0" indent="0" algn="just">
                  <a:buNone/>
                </a:pPr>
                <a:r>
                  <a:rPr lang="en-US" sz="2800" i="1"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(1): The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treatments do not have equal effect.</a:t>
                </a:r>
              </a:p>
              <a:p>
                <a:pPr marL="0" indent="0" algn="just">
                  <a:buNone/>
                </a:pPr>
                <a:r>
                  <a:rPr lang="en-IN" sz="2800" i="1" dirty="0">
                    <a:latin typeface="Times New Roman" panose="02020603050405020304" pitchFamily="18" charset="0"/>
                    <a:cs typeface="Times New Roman" panose="02020603050405020304" pitchFamily="18" charset="0"/>
                  </a:rPr>
                  <a:t>		i.e.</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t</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t</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t</a:t>
                </a:r>
                <a:r>
                  <a:rPr lang="en-US" sz="2800" baseline="-25000" dirty="0" err="1">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i="1" dirty="0">
                    <a:latin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(2): The </a:t>
                </a:r>
                <a:r>
                  <a:rPr lang="en-US" sz="2800" i="1" dirty="0">
                    <a:latin typeface="Times New Roman" panose="02020603050405020304" pitchFamily="18" charset="0"/>
                    <a:cs typeface="Times New Roman" panose="02020603050405020304" pitchFamily="18" charset="0"/>
                  </a:rPr>
                  <a:t>r </a:t>
                </a:r>
                <a:r>
                  <a:rPr lang="en-US" sz="2800" dirty="0">
                    <a:latin typeface="Times New Roman" panose="02020603050405020304" pitchFamily="18" charset="0"/>
                    <a:cs typeface="Times New Roman" panose="02020603050405020304" pitchFamily="18" charset="0"/>
                  </a:rPr>
                  <a:t>blocks do not have equal effect.</a:t>
                </a:r>
              </a:p>
              <a:p>
                <a:pPr marL="0" indent="0" algn="just">
                  <a:buNone/>
                </a:pPr>
                <a:r>
                  <a:rPr lang="pt-BR" sz="2800" i="1" dirty="0">
                    <a:latin typeface="Times New Roman" panose="02020603050405020304" pitchFamily="18" charset="0"/>
                    <a:cs typeface="Times New Roman" panose="02020603050405020304" pitchFamily="18" charset="0"/>
                  </a:rPr>
                  <a:t>		i.e.</a:t>
                </a:r>
                <a:r>
                  <a:rPr lang="pt-BR" sz="2800" dirty="0">
                    <a:latin typeface="Times New Roman" panose="02020603050405020304" pitchFamily="18" charset="0"/>
                    <a:cs typeface="Times New Roman" panose="02020603050405020304" pitchFamily="18" charset="0"/>
                  </a:rPr>
                  <a:t>, H</a:t>
                </a:r>
                <a:r>
                  <a:rPr lang="pt-BR"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b</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b</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r>
                      <a:rPr lang="en-US" sz="28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a:t>
                </a:r>
                <a:r>
                  <a:rPr lang="en-US" sz="2800" i="1" baseline="-25000" dirty="0" err="1">
                    <a:latin typeface="Times New Roman" panose="02020603050405020304" pitchFamily="18" charset="0"/>
                    <a:cs typeface="Times New Roman" panose="02020603050405020304" pitchFamily="18" charset="0"/>
                  </a:rPr>
                  <a:t>r</a:t>
                </a:r>
                <a:r>
                  <a:rPr lang="pt-BR"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6C8A257-3F78-494A-B586-D3D6E65DCA0A}"/>
                  </a:ext>
                </a:extLst>
              </p:cNvPr>
              <p:cNvSpPr txBox="1">
                <a:spLocks noRot="1" noChangeAspect="1" noMove="1" noResize="1" noEditPoints="1" noAdjustHandles="1" noChangeArrowheads="1" noChangeShapeType="1" noTextEdit="1"/>
              </p:cNvSpPr>
              <p:nvPr/>
            </p:nvSpPr>
            <p:spPr>
              <a:xfrm>
                <a:off x="308225" y="318498"/>
                <a:ext cx="11496782" cy="5693866"/>
              </a:xfrm>
              <a:prstGeom prst="rect">
                <a:avLst/>
              </a:prstGeom>
              <a:blipFill>
                <a:blip r:embed="rId2"/>
                <a:stretch>
                  <a:fillRect l="-1113" t="-1071" r="-1060"/>
                </a:stretch>
              </a:blipFill>
            </p:spPr>
            <p:txBody>
              <a:bodyPr/>
              <a:lstStyle/>
              <a:p>
                <a:r>
                  <a:rPr lang="en-IN">
                    <a:noFill/>
                  </a:rPr>
                  <a:t> </a:t>
                </a:r>
              </a:p>
            </p:txBody>
          </p:sp>
        </mc:Fallback>
      </mc:AlternateContent>
    </p:spTree>
    <p:extLst>
      <p:ext uri="{BB962C8B-B14F-4D97-AF65-F5344CB8AC3E}">
        <p14:creationId xmlns:p14="http://schemas.microsoft.com/office/powerpoint/2010/main" val="524668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FC6FAE-BBAC-B30E-D7DA-DD7279D967BE}"/>
                  </a:ext>
                </a:extLst>
              </p:cNvPr>
              <p:cNvSpPr txBox="1"/>
              <p:nvPr/>
            </p:nvSpPr>
            <p:spPr>
              <a:xfrm>
                <a:off x="174661" y="133564"/>
                <a:ext cx="11620072" cy="3705373"/>
              </a:xfrm>
              <a:prstGeom prst="rect">
                <a:avLst/>
              </a:prstGeom>
              <a:noFill/>
            </p:spPr>
            <p:txBody>
              <a:bodyPr wrap="square">
                <a:spAutoFit/>
              </a:bodyPr>
              <a:lstStyle/>
              <a:p>
                <a:pPr marL="0" indent="0" algn="just">
                  <a:buNone/>
                </a:pPr>
                <a:r>
                  <a:rPr lang="en-US" sz="2800" b="1" dirty="0">
                    <a:latin typeface="Times New Roman" panose="02020603050405020304" pitchFamily="18" charset="0"/>
                    <a:cs typeface="Times New Roman" panose="02020603050405020304" pitchFamily="18" charset="0"/>
                  </a:rPr>
                  <a:t>Level of Significance (</a:t>
                </a:r>
                <a14:m>
                  <m:oMath xmlns:m="http://schemas.openxmlformats.org/officeDocument/2006/math">
                    <m:r>
                      <a:rPr lang="en-US" sz="2800" b="1" i="1">
                        <a:latin typeface="Cambria Math" panose="02040503050406030204" pitchFamily="18" charset="0"/>
                        <a:ea typeface="Cambria Math" panose="02040503050406030204" pitchFamily="18" charset="0"/>
                        <a:cs typeface="Times New Roman" panose="02020603050405020304" pitchFamily="18" charset="0"/>
                      </a:rPr>
                      <m:t>𝜶</m:t>
                    </m:r>
                  </m:oMath>
                </a14:m>
                <a:r>
                  <a:rPr lang="en-US" sz="2800" b="1" dirty="0">
                    <a:latin typeface="Times New Roman" panose="02020603050405020304" pitchFamily="18" charset="0"/>
                    <a:cs typeface="Times New Roman" panose="02020603050405020304" pitchFamily="18" charset="0"/>
                  </a:rPr>
                  <a:t>) and Critical Region ( </a:t>
                </a:r>
                <a14:m>
                  <m:oMath xmlns:m="http://schemas.openxmlformats.org/officeDocument/2006/math">
                    <m:r>
                      <a:rPr lang="en-US" sz="2800" b="1" i="1" dirty="0">
                        <a:latin typeface="Cambria Math" panose="02040503050406030204" pitchFamily="18" charset="0"/>
                        <a:cs typeface="Times New Roman" panose="02020603050405020304" pitchFamily="18" charset="0"/>
                      </a:rPr>
                      <m:t>𝑭</m:t>
                    </m:r>
                    <m:r>
                      <a:rPr lang="en-US" sz="2800" b="1" i="1" baseline="-25000" dirty="0">
                        <a:latin typeface="Cambria Math" panose="02040503050406030204" pitchFamily="18" charset="0"/>
                        <a:ea typeface="Cambria Math" panose="02040503050406030204" pitchFamily="18" charset="0"/>
                        <a:cs typeface="Times New Roman" panose="02020603050405020304" pitchFamily="18" charset="0"/>
                      </a:rPr>
                      <m:t>𝜶</m:t>
                    </m:r>
                  </m:oMath>
                </a14:m>
                <a:r>
                  <a:rPr lang="en-US" sz="2800" b="1" dirty="0">
                    <a:latin typeface="Times New Roman" panose="02020603050405020304" pitchFamily="18" charset="0"/>
                    <a:cs typeface="Times New Roman" panose="02020603050405020304" pitchFamily="18" charset="0"/>
                  </a:rPr>
                  <a:t>):</a:t>
                </a:r>
              </a:p>
              <a:p>
                <a:pPr marL="0" indent="0" algn="just">
                  <a:buNone/>
                </a:pPr>
                <a:r>
                  <a:rPr lang="en-IN" sz="2800" i="1"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baseline="-25000" smtClean="0">
                        <a:latin typeface="Cambria Math" panose="02040503050406030204" pitchFamily="18" charset="0"/>
                        <a:cs typeface="Times New Roman" panose="02020603050405020304" pitchFamily="18" charset="0"/>
                      </a:rPr>
                      <m:t>1</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𝑟</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IN" sz="2800" dirty="0">
                    <a:latin typeface="Times New Roman" panose="02020603050405020304" pitchFamily="18" charset="0"/>
                    <a:cs typeface="Times New Roman" panose="02020603050405020304" pitchFamily="18" charset="0"/>
                  </a:rPr>
                  <a:t> such that  </a:t>
                </a:r>
              </a:p>
              <a:p>
                <a:pPr marL="0" indent="0" algn="just">
                  <a:buNone/>
                </a:pPr>
                <a:r>
                  <a:rPr lang="en-IN" sz="2800" i="1" dirty="0">
                    <a:latin typeface="Times New Roman" panose="02020603050405020304" pitchFamily="18" charset="0"/>
                    <a:cs typeface="Times New Roman" panose="02020603050405020304" pitchFamily="18" charset="0"/>
                  </a:rPr>
                  <a:t>			P </a:t>
                </a:r>
                <a:r>
                  <a:rPr lang="en-IN" sz="2800" dirty="0">
                    <a:latin typeface="Times New Roman" panose="02020603050405020304" pitchFamily="18" charset="0"/>
                    <a:cs typeface="Times New Roman" panose="02020603050405020304" pitchFamily="18" charset="0"/>
                  </a:rPr>
                  <a:t>[</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baseline="-25000">
                        <a:latin typeface="Cambria Math" panose="02040503050406030204" pitchFamily="18" charset="0"/>
                        <a:cs typeface="Times New Roman" panose="02020603050405020304" pitchFamily="18" charset="0"/>
                      </a:rPr>
                      <m:t>1</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r>
                          <a:rPr lang="en-IN" sz="2800" b="0" i="1">
                            <a:latin typeface="Cambria Math" panose="02040503050406030204" pitchFamily="18" charset="0"/>
                            <a:ea typeface="Cambria Math" panose="02040503050406030204" pitchFamily="18" charset="0"/>
                            <a:cs typeface="Times New Roman" panose="02020603050405020304" pitchFamily="18" charset="0"/>
                          </a:rPr>
                          <m:t>𝑟</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IN" sz="2800" dirty="0">
                    <a:latin typeface="Times New Roman" panose="02020603050405020304" pitchFamily="18" charset="0"/>
                    <a:cs typeface="Times New Roman" panose="02020603050405020304" pitchFamily="18" charset="0"/>
                  </a:rPr>
                  <a:t>] = </a:t>
                </a:r>
                <a14:m>
                  <m:oMath xmlns:m="http://schemas.openxmlformats.org/officeDocument/2006/math">
                    <m:r>
                      <a:rPr lang="en-IN" sz="2800" b="0" i="1" dirty="0">
                        <a:latin typeface="Cambria Math" panose="02040503050406030204" pitchFamily="18" charset="0"/>
                        <a:ea typeface="Cambria Math" panose="02040503050406030204" pitchFamily="18" charset="0"/>
                        <a:cs typeface="Times New Roman" panose="02020603050405020304" pitchFamily="18" charset="0"/>
                      </a:rPr>
                      <m:t>𝛼</m:t>
                    </m:r>
                  </m:oMath>
                </a14:m>
                <a:r>
                  <a:rPr lang="en-IN" sz="2800" dirty="0">
                    <a:latin typeface="Times New Roman" panose="02020603050405020304" pitchFamily="18" charset="0"/>
                    <a:cs typeface="Times New Roman" panose="02020603050405020304" pitchFamily="18" charset="0"/>
                  </a:rPr>
                  <a:t>.</a:t>
                </a:r>
              </a:p>
              <a:p>
                <a:pPr marL="0" indent="0" algn="just">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baseline="-25000" smtClean="0">
                        <a:latin typeface="Cambria Math" panose="02040503050406030204" pitchFamily="18" charset="0"/>
                        <a:cs typeface="Times New Roman" panose="02020603050405020304" pitchFamily="18" charset="0"/>
                      </a:rPr>
                      <m:t>2</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𝑟</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IN" sz="2800" b="0" i="1">
                            <a:latin typeface="Cambria Math" panose="02040503050406030204" pitchFamily="18" charset="0"/>
                            <a:ea typeface="Cambria Math" panose="02040503050406030204" pitchFamily="18" charset="0"/>
                            <a:cs typeface="Times New Roman" panose="02020603050405020304" pitchFamily="18" charset="0"/>
                          </a:rPr>
                          <m:t>𝑡</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r>
                          <a:rPr lang="en-IN" sz="2800" b="0" i="1">
                            <a:latin typeface="Cambria Math" panose="02040503050406030204" pitchFamily="18" charset="0"/>
                            <a:ea typeface="Cambria Math" panose="02040503050406030204" pitchFamily="18" charset="0"/>
                            <a:cs typeface="Times New Roman" panose="02020603050405020304" pitchFamily="18" charset="0"/>
                          </a:rPr>
                          <m:t>𝑟</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IN" sz="2800" dirty="0">
                    <a:latin typeface="Times New Roman" panose="02020603050405020304" pitchFamily="18" charset="0"/>
                    <a:cs typeface="Times New Roman" panose="02020603050405020304" pitchFamily="18" charset="0"/>
                  </a:rPr>
                  <a:t> such that  </a:t>
                </a:r>
              </a:p>
              <a:p>
                <a:pPr marL="0" indent="0" algn="just">
                  <a:buNone/>
                </a:pPr>
                <a:r>
                  <a:rPr lang="en-IN" sz="2800" i="1" dirty="0">
                    <a:latin typeface="Times New Roman" panose="02020603050405020304" pitchFamily="18" charset="0"/>
                    <a:cs typeface="Times New Roman" panose="02020603050405020304" pitchFamily="18" charset="0"/>
                  </a:rPr>
                  <a:t>			P </a:t>
                </a:r>
                <a:r>
                  <a:rPr lang="en-IN" sz="2800" dirty="0">
                    <a:latin typeface="Times New Roman" panose="02020603050405020304" pitchFamily="18" charset="0"/>
                    <a:cs typeface="Times New Roman" panose="02020603050405020304" pitchFamily="18" charset="0"/>
                  </a:rPr>
                  <a:t>[</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baseline="-25000" smtClean="0">
                        <a:latin typeface="Cambria Math" panose="02040503050406030204" pitchFamily="18" charset="0"/>
                        <a:cs typeface="Times New Roman" panose="02020603050405020304" pitchFamily="18" charset="0"/>
                      </a:rPr>
                      <m:t>2</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𝑟</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r>
                          <a:rPr lang="en-IN" sz="2800" b="0" i="1">
                            <a:latin typeface="Cambria Math" panose="02040503050406030204" pitchFamily="18" charset="0"/>
                            <a:ea typeface="Cambria Math" panose="02040503050406030204" pitchFamily="18" charset="0"/>
                            <a:cs typeface="Times New Roman" panose="02020603050405020304" pitchFamily="18" charset="0"/>
                          </a:rPr>
                          <m:t>𝑟</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IN" sz="2800" dirty="0">
                    <a:latin typeface="Times New Roman" panose="02020603050405020304" pitchFamily="18" charset="0"/>
                    <a:cs typeface="Times New Roman" panose="02020603050405020304" pitchFamily="18" charset="0"/>
                  </a:rPr>
                  <a:t>] = </a:t>
                </a:r>
                <a14:m>
                  <m:oMath xmlns:m="http://schemas.openxmlformats.org/officeDocument/2006/math">
                    <m:r>
                      <a:rPr lang="en-IN" sz="2800" b="0" i="1" dirty="0">
                        <a:latin typeface="Cambria Math" panose="02040503050406030204" pitchFamily="18" charset="0"/>
                        <a:ea typeface="Cambria Math" panose="02040503050406030204" pitchFamily="18" charset="0"/>
                        <a:cs typeface="Times New Roman" panose="02020603050405020304" pitchFamily="18" charset="0"/>
                      </a:rPr>
                      <m:t>𝛼</m:t>
                    </m:r>
                  </m:oMath>
                </a14:m>
                <a:r>
                  <a:rPr lang="en-IN" sz="2800" dirty="0">
                    <a:latin typeface="Times New Roman" panose="02020603050405020304" pitchFamily="18" charset="0"/>
                    <a:cs typeface="Times New Roman" panose="02020603050405020304" pitchFamily="18" charset="0"/>
                  </a:rPr>
                  <a:t>.</a:t>
                </a:r>
              </a:p>
              <a:p>
                <a:pPr marL="0" indent="0" algn="just">
                  <a:buNone/>
                </a:pPr>
                <a:endParaRPr lang="en-IN"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critical values of </a:t>
                </a:r>
                <a:r>
                  <a:rPr lang="en-US" sz="2800" i="1" dirty="0">
                    <a:latin typeface="Times New Roman" panose="02020603050405020304" pitchFamily="18" charset="0"/>
                    <a:cs typeface="Times New Roman" panose="02020603050405020304" pitchFamily="18" charset="0"/>
                  </a:rPr>
                  <a:t>F </a:t>
                </a:r>
                <a:r>
                  <a:rPr lang="en-US" sz="2800" dirty="0">
                    <a:latin typeface="Times New Roman" panose="02020603050405020304" pitchFamily="18" charset="0"/>
                    <a:cs typeface="Times New Roman" panose="02020603050405020304" pitchFamily="18" charset="0"/>
                  </a:rPr>
                  <a:t>at level of Significance </a:t>
                </a:r>
                <a14:m>
                  <m:oMath xmlns:m="http://schemas.openxmlformats.org/officeDocument/2006/math">
                    <m:r>
                      <a:rPr lang="en-IN" sz="2800" b="0" i="1" dirty="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and degrees of freedom </a:t>
                </a:r>
              </a:p>
              <a:p>
                <a:pPr marL="0" indent="0" algn="just">
                  <a:buNone/>
                </a:pPr>
                <a14:m>
                  <m:oMath xmlns:m="http://schemas.openxmlformats.org/officeDocument/2006/math">
                    <m:d>
                      <m:dPr>
                        <m:begChr m:val="["/>
                        <m:endChr m:val="]"/>
                        <m:ctrlPr>
                          <a:rPr lang="en-US" sz="2800" i="1" smtClean="0">
                            <a:latin typeface="Cambria Math" panose="02040503050406030204" pitchFamily="18" charset="0"/>
                            <a:cs typeface="Times New Roman" panose="02020603050405020304" pitchFamily="18" charset="0"/>
                          </a:rPr>
                        </m:ctrlPr>
                      </m:dPr>
                      <m:e>
                        <m:r>
                          <m:rPr>
                            <m:nor/>
                          </m:rPr>
                          <a:rPr lang="en-US" sz="2800" i="1" dirty="0">
                            <a:latin typeface="Times New Roman" panose="02020603050405020304" pitchFamily="18" charset="0"/>
                            <a:cs typeface="Times New Roman" panose="02020603050405020304" pitchFamily="18" charset="0"/>
                          </a:rPr>
                          <m:t>(</m:t>
                        </m:r>
                        <m:r>
                          <m:rPr>
                            <m:nor/>
                          </m:rPr>
                          <a:rPr lang="en-US" sz="2800" i="1" dirty="0">
                            <a:latin typeface="Times New Roman" panose="02020603050405020304" pitchFamily="18" charset="0"/>
                            <a:cs typeface="Times New Roman" panose="02020603050405020304" pitchFamily="18" charset="0"/>
                          </a:rPr>
                          <m:t>k</m:t>
                        </m:r>
                        <m:r>
                          <m:rPr>
                            <m:nor/>
                          </m:rPr>
                          <a:rPr lang="en-US" sz="2800" i="1" dirty="0">
                            <a:latin typeface="Times New Roman" panose="02020603050405020304" pitchFamily="18" charset="0"/>
                            <a:cs typeface="Times New Roman" panose="02020603050405020304" pitchFamily="18" charset="0"/>
                          </a:rPr>
                          <m:t>–1),</m:t>
                        </m:r>
                        <m:r>
                          <m:rPr>
                            <m:nor/>
                          </m:rPr>
                          <a:rPr lang="en-IN" sz="2800" i="1" dirty="0" smtClean="0">
                            <a:latin typeface="Times New Roman" panose="02020603050405020304" pitchFamily="18" charset="0"/>
                            <a:cs typeface="Times New Roman" panose="02020603050405020304" pitchFamily="18" charset="0"/>
                          </a:rPr>
                          <m:t> </m:t>
                        </m:r>
                        <m:r>
                          <m:rPr>
                            <m:nor/>
                          </m:rPr>
                          <a:rPr lang="en-US" sz="2800" i="1" dirty="0">
                            <a:latin typeface="Times New Roman" panose="02020603050405020304" pitchFamily="18" charset="0"/>
                            <a:cs typeface="Times New Roman" panose="02020603050405020304" pitchFamily="18" charset="0"/>
                          </a:rPr>
                          <m:t>(</m:t>
                        </m:r>
                        <m:r>
                          <m:rPr>
                            <m:nor/>
                          </m:rPr>
                          <a:rPr lang="en-US" sz="2800" i="1" dirty="0">
                            <a:latin typeface="Times New Roman" panose="02020603050405020304" pitchFamily="18" charset="0"/>
                            <a:cs typeface="Times New Roman" panose="02020603050405020304" pitchFamily="18" charset="0"/>
                          </a:rPr>
                          <m:t>k</m:t>
                        </m:r>
                        <m:r>
                          <m:rPr>
                            <m:nor/>
                          </m:rPr>
                          <a:rPr lang="en-US" sz="2800" i="1" dirty="0">
                            <a:latin typeface="Times New Roman" panose="02020603050405020304" pitchFamily="18" charset="0"/>
                            <a:cs typeface="Times New Roman" panose="02020603050405020304" pitchFamily="18" charset="0"/>
                          </a:rPr>
                          <m:t>−1) (</m:t>
                        </m:r>
                        <m:r>
                          <m:rPr>
                            <m:nor/>
                          </m:rPr>
                          <a:rPr lang="en-US" sz="2800" i="1" dirty="0">
                            <a:latin typeface="Times New Roman" panose="02020603050405020304" pitchFamily="18" charset="0"/>
                            <a:cs typeface="Times New Roman" panose="02020603050405020304" pitchFamily="18" charset="0"/>
                          </a:rPr>
                          <m:t>r</m:t>
                        </m:r>
                        <m:r>
                          <m:rPr>
                            <m:nor/>
                          </m:rPr>
                          <a:rPr lang="en-US" sz="2800" i="1" dirty="0">
                            <a:latin typeface="Times New Roman" panose="02020603050405020304" pitchFamily="18" charset="0"/>
                            <a:cs typeface="Times New Roman" panose="02020603050405020304" pitchFamily="18" charset="0"/>
                          </a:rPr>
                          <m:t>−1)</m:t>
                        </m:r>
                      </m:e>
                    </m:d>
                  </m:oMath>
                </a14:m>
                <a:r>
                  <a:rPr lang="en-US" sz="2800" dirty="0">
                    <a:latin typeface="Times New Roman" panose="02020603050405020304" pitchFamily="18" charset="0"/>
                    <a:cs typeface="Times New Roman" panose="02020603050405020304" pitchFamily="18" charset="0"/>
                  </a:rPr>
                  <a:t>and for </a:t>
                </a:r>
                <a14:m>
                  <m:oMath xmlns:m="http://schemas.openxmlformats.org/officeDocument/2006/math">
                    <m:d>
                      <m:dPr>
                        <m:begChr m:val="["/>
                        <m:endChr m:val="]"/>
                        <m:ctrlPr>
                          <a:rPr lang="en-US" sz="2800" i="1" smtClean="0">
                            <a:latin typeface="Cambria Math" panose="02040503050406030204" pitchFamily="18" charset="0"/>
                            <a:cs typeface="Times New Roman" panose="02020603050405020304" pitchFamily="18" charset="0"/>
                          </a:rPr>
                        </m:ctrlPr>
                      </m:dPr>
                      <m:e>
                        <m:r>
                          <m:rPr>
                            <m:nor/>
                          </m:rPr>
                          <a:rPr lang="en-US" sz="2800" i="1" dirty="0">
                            <a:latin typeface="Times New Roman" panose="02020603050405020304" pitchFamily="18" charset="0"/>
                            <a:cs typeface="Times New Roman" panose="02020603050405020304" pitchFamily="18" charset="0"/>
                          </a:rPr>
                          <m:t>(</m:t>
                        </m:r>
                        <m:r>
                          <m:rPr>
                            <m:nor/>
                          </m:rPr>
                          <a:rPr lang="en-US" sz="2800" i="1" dirty="0">
                            <a:latin typeface="Times New Roman" panose="02020603050405020304" pitchFamily="18" charset="0"/>
                            <a:cs typeface="Times New Roman" panose="02020603050405020304" pitchFamily="18" charset="0"/>
                          </a:rPr>
                          <m:t>r</m:t>
                        </m:r>
                        <m:r>
                          <m:rPr>
                            <m:nor/>
                          </m:rPr>
                          <a:rPr lang="en-US" sz="2800" i="1" dirty="0">
                            <a:latin typeface="Times New Roman" panose="02020603050405020304" pitchFamily="18" charset="0"/>
                            <a:cs typeface="Times New Roman" panose="02020603050405020304" pitchFamily="18" charset="0"/>
                          </a:rPr>
                          <m:t>–1), (</m:t>
                        </m:r>
                        <m:r>
                          <m:rPr>
                            <m:nor/>
                          </m:rPr>
                          <a:rPr lang="en-US" sz="2800" i="1" dirty="0">
                            <a:latin typeface="Times New Roman" panose="02020603050405020304" pitchFamily="18" charset="0"/>
                            <a:cs typeface="Times New Roman" panose="02020603050405020304" pitchFamily="18" charset="0"/>
                          </a:rPr>
                          <m:t>k</m:t>
                        </m:r>
                        <m:r>
                          <m:rPr>
                            <m:nor/>
                          </m:rPr>
                          <a:rPr lang="en-US" sz="2800" i="1" dirty="0">
                            <a:latin typeface="Times New Roman" panose="02020603050405020304" pitchFamily="18" charset="0"/>
                            <a:cs typeface="Times New Roman" panose="02020603050405020304" pitchFamily="18" charset="0"/>
                          </a:rPr>
                          <m:t>−1) (</m:t>
                        </m:r>
                        <m:r>
                          <m:rPr>
                            <m:nor/>
                          </m:rPr>
                          <a:rPr lang="en-US" sz="2800" i="1" dirty="0">
                            <a:latin typeface="Times New Roman" panose="02020603050405020304" pitchFamily="18" charset="0"/>
                            <a:cs typeface="Times New Roman" panose="02020603050405020304" pitchFamily="18" charset="0"/>
                          </a:rPr>
                          <m:t>r</m:t>
                        </m:r>
                        <m:r>
                          <m:rPr>
                            <m:nor/>
                          </m:rPr>
                          <a:rPr lang="en-US" sz="2800" i="1" dirty="0">
                            <a:latin typeface="Times New Roman" panose="02020603050405020304" pitchFamily="18" charset="0"/>
                            <a:cs typeface="Times New Roman" panose="02020603050405020304" pitchFamily="18" charset="0"/>
                          </a:rPr>
                          <m:t>−1)</m:t>
                        </m:r>
                      </m:e>
                    </m:d>
                  </m:oMath>
                </a14:m>
                <a:r>
                  <a:rPr lang="en-US" sz="2800" dirty="0">
                    <a:latin typeface="Times New Roman" panose="02020603050405020304" pitchFamily="18" charset="0"/>
                    <a:cs typeface="Times New Roman" panose="02020603050405020304" pitchFamily="18" charset="0"/>
                  </a:rPr>
                  <a:t>, are obtained </a:t>
                </a:r>
                <a:r>
                  <a:rPr lang="en-IN" sz="2800" dirty="0">
                    <a:latin typeface="Times New Roman" panose="02020603050405020304" pitchFamily="18" charset="0"/>
                    <a:cs typeface="Times New Roman" panose="02020603050405020304" pitchFamily="18" charset="0"/>
                  </a:rPr>
                  <a:t>from Table.</a:t>
                </a:r>
              </a:p>
            </p:txBody>
          </p:sp>
        </mc:Choice>
        <mc:Fallback xmlns="">
          <p:sp>
            <p:nvSpPr>
              <p:cNvPr id="3" name="TextBox 2">
                <a:extLst>
                  <a:ext uri="{FF2B5EF4-FFF2-40B4-BE49-F238E27FC236}">
                    <a16:creationId xmlns:a16="http://schemas.microsoft.com/office/drawing/2014/main" id="{C6FC6FAE-BBAC-B30E-D7DA-DD7279D967BE}"/>
                  </a:ext>
                </a:extLst>
              </p:cNvPr>
              <p:cNvSpPr txBox="1">
                <a:spLocks noRot="1" noChangeAspect="1" noMove="1" noResize="1" noEditPoints="1" noAdjustHandles="1" noChangeArrowheads="1" noChangeShapeType="1" noTextEdit="1"/>
              </p:cNvSpPr>
              <p:nvPr/>
            </p:nvSpPr>
            <p:spPr>
              <a:xfrm>
                <a:off x="174661" y="133564"/>
                <a:ext cx="11620072" cy="3705373"/>
              </a:xfrm>
              <a:prstGeom prst="rect">
                <a:avLst/>
              </a:prstGeom>
              <a:blipFill>
                <a:blip r:embed="rId2"/>
                <a:stretch>
                  <a:fillRect l="-1102" t="-1809" b="-3618"/>
                </a:stretch>
              </a:blipFill>
            </p:spPr>
            <p:txBody>
              <a:bodyPr/>
              <a:lstStyle/>
              <a:p>
                <a:r>
                  <a:rPr lang="en-IN">
                    <a:noFill/>
                  </a:rPr>
                  <a:t> </a:t>
                </a:r>
              </a:p>
            </p:txBody>
          </p:sp>
        </mc:Fallback>
      </mc:AlternateContent>
    </p:spTree>
    <p:extLst>
      <p:ext uri="{BB962C8B-B14F-4D97-AF65-F5344CB8AC3E}">
        <p14:creationId xmlns:p14="http://schemas.microsoft.com/office/powerpoint/2010/main" val="2358883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4A857F-92D3-93B1-5247-C00A2C4880F7}"/>
                  </a:ext>
                </a:extLst>
              </p:cNvPr>
              <p:cNvSpPr txBox="1"/>
              <p:nvPr/>
            </p:nvSpPr>
            <p:spPr>
              <a:xfrm>
                <a:off x="236307" y="133564"/>
                <a:ext cx="11620072" cy="6702669"/>
              </a:xfrm>
              <a:prstGeom prst="rect">
                <a:avLst/>
              </a:prstGeom>
              <a:noFill/>
            </p:spPr>
            <p:txBody>
              <a:bodyPr wrap="square">
                <a:spAutoFit/>
              </a:bodyPr>
              <a:lstStyle/>
              <a:p>
                <a:pPr marL="0" indent="0">
                  <a:buNone/>
                </a:pPr>
                <a:r>
                  <a:rPr lang="en-IN" sz="2800" b="1" dirty="0">
                    <a:latin typeface="Times New Roman" panose="02020603050405020304" pitchFamily="18" charset="0"/>
                    <a:cs typeface="Times New Roman" panose="02020603050405020304" pitchFamily="18" charset="0"/>
                  </a:rPr>
                  <a:t>Method:</a:t>
                </a: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Grand total of the all the observations,   </a:t>
                </a:r>
                <a14:m>
                  <m:oMath xmlns:m="http://schemas.openxmlformats.org/officeDocument/2006/math">
                    <m:r>
                      <a:rPr lang="en-IN" sz="2800" b="1" i="0" smtClean="0">
                        <a:latin typeface="Cambria Math" panose="02040503050406030204" pitchFamily="18" charset="0"/>
                        <a:cs typeface="Times New Roman" panose="02020603050405020304" pitchFamily="18" charset="0"/>
                      </a:rPr>
                      <m:t>𝐆</m:t>
                    </m:r>
                    <m:r>
                      <a:rPr lang="en-IN" sz="2800" b="1" i="0" smtClean="0">
                        <a:latin typeface="Cambria Math" panose="02040503050406030204" pitchFamily="18" charset="0"/>
                        <a:cs typeface="Times New Roman" panose="02020603050405020304" pitchFamily="18" charset="0"/>
                      </a:rPr>
                      <m:t>=</m:t>
                    </m:r>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𝐢</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𝐣</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𝐫</m:t>
                            </m:r>
                          </m:sup>
                          <m:e>
                            <m:r>
                              <a:rPr lang="en-IN" sz="2800" b="1" i="0" smtClean="0">
                                <a:latin typeface="Cambria Math" panose="02040503050406030204" pitchFamily="18" charset="0"/>
                                <a:cs typeface="Times New Roman" panose="02020603050405020304" pitchFamily="18" charset="0"/>
                              </a:rPr>
                              <m:t> </m:t>
                            </m:r>
                            <m:sSub>
                              <m:sSubPr>
                                <m:ctrlPr>
                                  <a:rPr lang="en-IN" sz="2800" b="1" i="1" smtClean="0">
                                    <a:latin typeface="Cambria Math" panose="02040503050406030204" pitchFamily="18" charset="0"/>
                                    <a:cs typeface="Times New Roman" panose="02020603050405020304" pitchFamily="18" charset="0"/>
                                  </a:rPr>
                                </m:ctrlPr>
                              </m:sSub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sub>
                            </m:sSub>
                          </m:e>
                        </m:nary>
                      </m:e>
                    </m:nary>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b="0" dirty="0">
                    <a:latin typeface="Times New Roman" panose="02020603050405020304" pitchFamily="18" charset="0"/>
                    <a:cs typeface="Times New Roman" panose="02020603050405020304" pitchFamily="18" charset="0"/>
                  </a:rPr>
                  <a:t>Correction Factor,  </a:t>
                </a:r>
                <a:r>
                  <a:rPr lang="en-IN" sz="2800" b="1" dirty="0">
                    <a:latin typeface="Times New Roman" panose="02020603050405020304" pitchFamily="18" charset="0"/>
                    <a:cs typeface="Times New Roman" panose="02020603050405020304" pitchFamily="18" charset="0"/>
                  </a:rPr>
                  <a:t>CF = </a:t>
                </a:r>
                <a14:m>
                  <m:oMath xmlns:m="http://schemas.openxmlformats.org/officeDocument/2006/math">
                    <m:f>
                      <m:fPr>
                        <m:type m:val="skw"/>
                        <m:ctrlPr>
                          <a:rPr lang="en-IN" sz="2800" b="1" i="1" smtClean="0">
                            <a:latin typeface="Cambria Math" panose="02040503050406030204" pitchFamily="18" charset="0"/>
                            <a:cs typeface="Times New Roman" panose="02020603050405020304" pitchFamily="18" charset="0"/>
                          </a:rPr>
                        </m:ctrlPr>
                      </m:fPr>
                      <m:num>
                        <m:sSup>
                          <m:sSupPr>
                            <m:ctrlPr>
                              <a:rPr lang="en-IN" sz="2800" b="1" i="1" smtClean="0">
                                <a:latin typeface="Cambria Math" panose="02040503050406030204" pitchFamily="18" charset="0"/>
                                <a:cs typeface="Times New Roman" panose="02020603050405020304" pitchFamily="18" charset="0"/>
                              </a:rPr>
                            </m:ctrlPr>
                          </m:sSupPr>
                          <m:e>
                            <m:r>
                              <a:rPr lang="en-IN" sz="2800" b="1" i="0" smtClean="0">
                                <a:latin typeface="Cambria Math" panose="02040503050406030204" pitchFamily="18" charset="0"/>
                                <a:cs typeface="Times New Roman" panose="02020603050405020304" pitchFamily="18" charset="0"/>
                              </a:rPr>
                              <m:t>𝐆</m:t>
                            </m:r>
                          </m:e>
                          <m:sup>
                            <m:r>
                              <a:rPr lang="en-IN" sz="2800" b="1" i="0" smtClean="0">
                                <a:latin typeface="Cambria Math" panose="02040503050406030204" pitchFamily="18" charset="0"/>
                                <a:cs typeface="Times New Roman" panose="02020603050405020304" pitchFamily="18" charset="0"/>
                              </a:rPr>
                              <m:t>𝟐</m:t>
                            </m:r>
                          </m:sup>
                        </m:sSup>
                      </m:num>
                      <m:den>
                        <m:r>
                          <a:rPr lang="en-IN" sz="2800" b="1" i="0" smtClean="0">
                            <a:latin typeface="Cambria Math" panose="02040503050406030204" pitchFamily="18" charset="0"/>
                            <a:cs typeface="Times New Roman" panose="02020603050405020304" pitchFamily="18" charset="0"/>
                          </a:rPr>
                          <m:t>𝐧</m:t>
                        </m:r>
                      </m:den>
                    </m:f>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Total Sum of Squares,  </a:t>
                </a:r>
                <a14:m>
                  <m:oMath xmlns:m="http://schemas.openxmlformats.org/officeDocument/2006/math">
                    <m:r>
                      <a:rPr lang="en-IN" sz="2800" b="1" i="0" dirty="0" smtClean="0">
                        <a:latin typeface="Cambria Math" panose="02040503050406030204" pitchFamily="18" charset="0"/>
                        <a:cs typeface="Times New Roman" panose="02020603050405020304" pitchFamily="18" charset="0"/>
                      </a:rPr>
                      <m:t>𝐓𝐒𝐒</m:t>
                    </m:r>
                    <m:r>
                      <a:rPr lang="en-IN" sz="2800" b="1" i="0" dirty="0" smtClean="0">
                        <a:latin typeface="Cambria Math" panose="02040503050406030204" pitchFamily="18" charset="0"/>
                        <a:cs typeface="Times New Roman" panose="02020603050405020304" pitchFamily="18" charset="0"/>
                      </a:rPr>
                      <m:t>=</m:t>
                    </m:r>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𝐢</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𝐣</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a:latin typeface="Cambria Math" panose="02040503050406030204" pitchFamily="18" charset="0"/>
                                <a:cs typeface="Times New Roman" panose="02020603050405020304" pitchFamily="18" charset="0"/>
                              </a:rPr>
                              <m:t>𝐫</m:t>
                            </m:r>
                          </m:sup>
                          <m:e>
                            <m:r>
                              <a:rPr lang="en-IN" sz="2800" b="1">
                                <a:latin typeface="Cambria Math" panose="02040503050406030204" pitchFamily="18" charset="0"/>
                                <a:cs typeface="Times New Roman" panose="02020603050405020304" pitchFamily="18" charset="0"/>
                              </a:rPr>
                              <m:t> </m:t>
                            </m:r>
                            <m:sSubSup>
                              <m:sSubSupPr>
                                <m:ctrlPr>
                                  <a:rPr lang="en-IN" sz="2800" b="1" i="1" smtClean="0">
                                    <a:latin typeface="Cambria Math" panose="02040503050406030204" pitchFamily="18" charset="0"/>
                                    <a:cs typeface="Times New Roman" panose="02020603050405020304" pitchFamily="18" charset="0"/>
                                  </a:rPr>
                                </m:ctrlPr>
                              </m:sSubSup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sub>
                              <m:sup>
                                <m:r>
                                  <a:rPr lang="en-IN" sz="2800" b="1" i="0" smtClean="0">
                                    <a:latin typeface="Cambria Math" panose="02040503050406030204" pitchFamily="18" charset="0"/>
                                    <a:cs typeface="Times New Roman" panose="02020603050405020304" pitchFamily="18" charset="0"/>
                                  </a:rPr>
                                  <m:t>𝟐</m:t>
                                </m:r>
                              </m:sup>
                            </m:sSubSup>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𝐂𝐅</m:t>
                            </m:r>
                          </m:e>
                        </m:nary>
                      </m:e>
                    </m:nary>
                  </m:oMath>
                </a14:m>
                <a:endParaRPr lang="en-IN" sz="2800"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Sum of Squares between treatments, </a:t>
                </a:r>
                <a14:m>
                  <m:oMath xmlns:m="http://schemas.openxmlformats.org/officeDocument/2006/math">
                    <m:r>
                      <a:rPr lang="en-IN" sz="2800" b="0" i="0" dirty="0" smtClean="0">
                        <a:latin typeface="Cambria Math" panose="02040503050406030204" pitchFamily="18" charset="0"/>
                        <a:cs typeface="Times New Roman" panose="02020603050405020304" pitchFamily="18" charset="0"/>
                      </a:rPr>
                      <m:t>  </m:t>
                    </m:r>
                    <m:r>
                      <a:rPr lang="en-IN" sz="2800" b="1" i="0" dirty="0" smtClean="0">
                        <a:latin typeface="Cambria Math" panose="02040503050406030204" pitchFamily="18" charset="0"/>
                        <a:cs typeface="Times New Roman" panose="02020603050405020304" pitchFamily="18" charset="0"/>
                      </a:rPr>
                      <m:t>𝐒𝐒𝐓𝐫</m:t>
                    </m:r>
                    <m:r>
                      <a:rPr lang="en-IN" sz="2800" b="1" i="0" dirty="0" smtClean="0">
                        <a:latin typeface="Cambria Math" panose="02040503050406030204" pitchFamily="18" charset="0"/>
                        <a:cs typeface="Times New Roman" panose="02020603050405020304" pitchFamily="18" charset="0"/>
                      </a:rPr>
                      <m:t>=</m:t>
                    </m:r>
                    <m:f>
                      <m:fPr>
                        <m:ctrlPr>
                          <a:rPr lang="en-IN" sz="2800" b="1" i="1" dirty="0" smtClean="0">
                            <a:latin typeface="Cambria Math" panose="02040503050406030204" pitchFamily="18" charset="0"/>
                            <a:cs typeface="Times New Roman" panose="02020603050405020304" pitchFamily="18" charset="0"/>
                          </a:rPr>
                        </m:ctrlPr>
                      </m:fPr>
                      <m:num>
                        <m:r>
                          <a:rPr lang="en-IN" sz="2800" b="1" i="1" dirty="0" smtClean="0">
                            <a:latin typeface="Cambria Math" panose="02040503050406030204" pitchFamily="18" charset="0"/>
                            <a:cs typeface="Times New Roman" panose="02020603050405020304" pitchFamily="18" charset="0"/>
                          </a:rPr>
                          <m:t>𝟏</m:t>
                        </m:r>
                      </m:num>
                      <m:den>
                        <m:r>
                          <a:rPr lang="en-IN" sz="2800" b="1" i="1" dirty="0" smtClean="0">
                            <a:latin typeface="Cambria Math" panose="02040503050406030204" pitchFamily="18" charset="0"/>
                            <a:cs typeface="Times New Roman" panose="02020603050405020304" pitchFamily="18" charset="0"/>
                          </a:rPr>
                          <m:t>𝒓</m:t>
                        </m:r>
                      </m:den>
                    </m:f>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𝐢</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sSubSup>
                          <m:sSubSupPr>
                            <m:ctrlPr>
                              <a:rPr lang="en-IN" sz="2800" b="1" i="1">
                                <a:latin typeface="Cambria Math" panose="02040503050406030204" pitchFamily="18" charset="0"/>
                                <a:cs typeface="Times New Roman" panose="02020603050405020304" pitchFamily="18" charset="0"/>
                              </a:rPr>
                            </m:ctrlPr>
                          </m:sSubSupPr>
                          <m:e>
                            <m:r>
                              <a:rPr lang="en-IN" sz="2800" b="1">
                                <a:latin typeface="Cambria Math" panose="02040503050406030204" pitchFamily="18" charset="0"/>
                                <a:cs typeface="Times New Roman" panose="02020603050405020304" pitchFamily="18" charset="0"/>
                              </a:rPr>
                              <m:t>𝐓</m:t>
                            </m:r>
                          </m:e>
                          <m:sub>
                            <m:r>
                              <a:rPr lang="en-IN" sz="2800" b="1">
                                <a:latin typeface="Cambria Math" panose="02040503050406030204" pitchFamily="18" charset="0"/>
                                <a:cs typeface="Times New Roman" panose="02020603050405020304" pitchFamily="18" charset="0"/>
                              </a:rPr>
                              <m:t>𝐢</m:t>
                            </m:r>
                          </m:sub>
                          <m:sup>
                            <m:r>
                              <a:rPr lang="en-IN" sz="2800" b="1">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𝑇</m:t>
                        </m:r>
                      </m:e>
                      <m:sub>
                        <m:r>
                          <a:rPr lang="en-IN" sz="2800" b="0" i="1" smtClean="0">
                            <a:latin typeface="Cambria Math" panose="02040503050406030204" pitchFamily="18" charset="0"/>
                            <a:cs typeface="Times New Roman" panose="02020603050405020304" pitchFamily="18" charset="0"/>
                          </a:rPr>
                          <m:t>𝑖</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𝑖</m:t>
                        </m:r>
                      </m:e>
                      <m:sup>
                        <m:r>
                          <a:rPr lang="en-IN" sz="2800" b="0" i="1" smtClean="0">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treatment observations from all the replications.</a:t>
                </a:r>
              </a:p>
              <a:p>
                <a:pPr marL="514350" indent="-514350">
                  <a:lnSpc>
                    <a:spcPct val="170000"/>
                  </a:lnSpc>
                  <a:buAutoNum type="arabicPeriod" startAt="5"/>
                </a:pPr>
                <a:r>
                  <a:rPr lang="en-IN" sz="2800" dirty="0">
                    <a:latin typeface="Times New Roman" panose="02020603050405020304" pitchFamily="18" charset="0"/>
                    <a:cs typeface="Times New Roman" panose="02020603050405020304" pitchFamily="18" charset="0"/>
                  </a:rPr>
                  <a:t>Sum of  Squares between blocks,  </a:t>
                </a:r>
                <a:r>
                  <a:rPr lang="en-IN" sz="2800" b="1" dirty="0">
                    <a:latin typeface="Times New Roman" panose="02020603050405020304" pitchFamily="18" charset="0"/>
                    <a:cs typeface="Times New Roman" panose="02020603050405020304" pitchFamily="18" charset="0"/>
                  </a:rPr>
                  <a:t>SSB</a:t>
                </a:r>
                <a:r>
                  <a:rPr lang="en-IN" sz="28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800" b="1" i="1" dirty="0">
                            <a:latin typeface="Cambria Math" panose="02040503050406030204" pitchFamily="18" charset="0"/>
                            <a:cs typeface="Times New Roman" panose="02020603050405020304" pitchFamily="18" charset="0"/>
                          </a:rPr>
                        </m:ctrlPr>
                      </m:fPr>
                      <m:num>
                        <m:r>
                          <a:rPr lang="en-IN" sz="2800" b="1" i="1" dirty="0">
                            <a:latin typeface="Cambria Math" panose="02040503050406030204" pitchFamily="18" charset="0"/>
                            <a:cs typeface="Times New Roman" panose="02020603050405020304" pitchFamily="18" charset="0"/>
                          </a:rPr>
                          <m:t>𝟏</m:t>
                        </m:r>
                      </m:num>
                      <m:den>
                        <m:r>
                          <a:rPr lang="en-IN" sz="2800" b="1" i="1" dirty="0" smtClean="0">
                            <a:latin typeface="Cambria Math" panose="02040503050406030204" pitchFamily="18" charset="0"/>
                            <a:cs typeface="Times New Roman" panose="02020603050405020304" pitchFamily="18" charset="0"/>
                          </a:rPr>
                          <m:t>𝒌</m:t>
                        </m:r>
                      </m:den>
                    </m:f>
                    <m:nary>
                      <m:naryPr>
                        <m:chr m:val="∑"/>
                        <m:ctrlPr>
                          <a:rPr lang="en-IN" sz="2800" b="1" i="1">
                            <a:latin typeface="Cambria Math" panose="02040503050406030204" pitchFamily="18" charset="0"/>
                            <a:cs typeface="Times New Roman" panose="02020603050405020304" pitchFamily="18" charset="0"/>
                          </a:rPr>
                        </m:ctrlPr>
                      </m:naryPr>
                      <m:sub>
                        <m:r>
                          <a:rPr lang="en-IN" sz="2800" b="1" i="0" smtClean="0">
                            <a:latin typeface="Cambria Math" panose="02040503050406030204" pitchFamily="18" charset="0"/>
                            <a:cs typeface="Times New Roman" panose="02020603050405020304" pitchFamily="18" charset="0"/>
                          </a:rPr>
                          <m:t>𝐣</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𝐫</m:t>
                        </m:r>
                      </m:sup>
                      <m:e>
                        <m:sSubSup>
                          <m:sSubSupPr>
                            <m:ctrlPr>
                              <a:rPr lang="en-IN" sz="2800" b="1" i="1">
                                <a:latin typeface="Cambria Math" panose="02040503050406030204" pitchFamily="18" charset="0"/>
                                <a:cs typeface="Times New Roman" panose="02020603050405020304" pitchFamily="18" charset="0"/>
                              </a:rPr>
                            </m:ctrlPr>
                          </m:sSubSupPr>
                          <m:e>
                            <m:r>
                              <a:rPr lang="en-IN" sz="2800" b="1" i="0" smtClean="0">
                                <a:latin typeface="Cambria Math" panose="02040503050406030204" pitchFamily="18" charset="0"/>
                                <a:cs typeface="Times New Roman" panose="02020603050405020304" pitchFamily="18" charset="0"/>
                              </a:rPr>
                              <m:t>𝐁</m:t>
                            </m:r>
                          </m:e>
                          <m:sub>
                            <m:r>
                              <a:rPr lang="en-IN" sz="2800" b="1" i="0" smtClean="0">
                                <a:latin typeface="Cambria Math" panose="02040503050406030204" pitchFamily="18" charset="0"/>
                                <a:cs typeface="Times New Roman" panose="02020603050405020304" pitchFamily="18" charset="0"/>
                              </a:rPr>
                              <m:t>𝐣</m:t>
                            </m:r>
                          </m:sub>
                          <m:sup>
                            <m:r>
                              <a:rPr lang="en-IN" sz="2800" b="1">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𝐵</m:t>
                        </m:r>
                      </m:e>
                      <m:sub>
                        <m:r>
                          <a:rPr lang="en-IN" sz="2800" b="0" i="1" smtClean="0">
                            <a:latin typeface="Cambria Math" panose="02040503050406030204" pitchFamily="18" charset="0"/>
                            <a:cs typeface="Times New Roman" panose="02020603050405020304" pitchFamily="18" charset="0"/>
                          </a:rPr>
                          <m:t>𝑗</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𝑗</m:t>
                        </m:r>
                      </m:e>
                      <m:sup>
                        <m:r>
                          <a:rPr lang="en-IN" sz="2800" i="1">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block observation.</a:t>
                </a:r>
              </a:p>
            </p:txBody>
          </p:sp>
        </mc:Choice>
        <mc:Fallback xmlns="">
          <p:sp>
            <p:nvSpPr>
              <p:cNvPr id="3" name="TextBox 2">
                <a:extLst>
                  <a:ext uri="{FF2B5EF4-FFF2-40B4-BE49-F238E27FC236}">
                    <a16:creationId xmlns:a16="http://schemas.microsoft.com/office/drawing/2014/main" id="{B04A857F-92D3-93B1-5247-C00A2C4880F7}"/>
                  </a:ext>
                </a:extLst>
              </p:cNvPr>
              <p:cNvSpPr txBox="1">
                <a:spLocks noRot="1" noChangeAspect="1" noMove="1" noResize="1" noEditPoints="1" noAdjustHandles="1" noChangeArrowheads="1" noChangeShapeType="1" noTextEdit="1"/>
              </p:cNvSpPr>
              <p:nvPr/>
            </p:nvSpPr>
            <p:spPr>
              <a:xfrm>
                <a:off x="236307" y="133564"/>
                <a:ext cx="11620072" cy="6702669"/>
              </a:xfrm>
              <a:prstGeom prst="rect">
                <a:avLst/>
              </a:prstGeom>
              <a:blipFill>
                <a:blip r:embed="rId2"/>
                <a:stretch>
                  <a:fillRect l="-1102" t="-1001" b="-1092"/>
                </a:stretch>
              </a:blipFill>
            </p:spPr>
            <p:txBody>
              <a:bodyPr/>
              <a:lstStyle/>
              <a:p>
                <a:r>
                  <a:rPr lang="en-IN">
                    <a:noFill/>
                  </a:rPr>
                  <a:t> </a:t>
                </a:r>
              </a:p>
            </p:txBody>
          </p:sp>
        </mc:Fallback>
      </mc:AlternateContent>
    </p:spTree>
    <p:extLst>
      <p:ext uri="{BB962C8B-B14F-4D97-AF65-F5344CB8AC3E}">
        <p14:creationId xmlns:p14="http://schemas.microsoft.com/office/powerpoint/2010/main" val="3554690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1D1A77-B605-969D-628C-2F4347DE2D29}"/>
                  </a:ext>
                </a:extLst>
              </p:cNvPr>
              <p:cNvSpPr txBox="1"/>
              <p:nvPr/>
            </p:nvSpPr>
            <p:spPr>
              <a:xfrm>
                <a:off x="184935" y="174661"/>
                <a:ext cx="11743361" cy="3655873"/>
              </a:xfrm>
              <a:prstGeom prst="rect">
                <a:avLst/>
              </a:prstGeom>
              <a:noFill/>
            </p:spPr>
            <p:txBody>
              <a:bodyPr wrap="square">
                <a:spAutoFit/>
              </a:bodyPr>
              <a:lstStyle/>
              <a:p>
                <a:pPr marL="514350" indent="-514350">
                  <a:lnSpc>
                    <a:spcPct val="170000"/>
                  </a:lnSpc>
                  <a:buFontTx/>
                  <a:buAutoNum type="arabicPeriod" startAt="6"/>
                </a:pPr>
                <a:r>
                  <a:rPr lang="en-IN" sz="2800" dirty="0">
                    <a:latin typeface="Times New Roman" panose="02020603050405020304" pitchFamily="18" charset="0"/>
                    <a:cs typeface="Times New Roman" panose="02020603050405020304" pitchFamily="18" charset="0"/>
                  </a:rPr>
                  <a:t>Error Sum of Squares (Sum of Squares within treatments), </a:t>
                </a:r>
                <a:r>
                  <a:rPr lang="en-IN" sz="2800" b="1" dirty="0">
                    <a:latin typeface="Times New Roman" panose="02020603050405020304" pitchFamily="18" charset="0"/>
                    <a:cs typeface="Times New Roman" panose="02020603050405020304" pitchFamily="18" charset="0"/>
                  </a:rPr>
                  <a:t>ESS = TSS – SSTr </a:t>
                </a:r>
                <a14:m>
                  <m:oMath xmlns:m="http://schemas.openxmlformats.org/officeDocument/2006/math">
                    <m:r>
                      <a:rPr lang="en-IN" sz="2800" b="1" i="1"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𝐒𝐒𝐁</m:t>
                    </m:r>
                  </m:oMath>
                </a14:m>
                <a:r>
                  <a:rPr lang="en-IN" sz="2800" b="1"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514350" indent="-514350">
                  <a:lnSpc>
                    <a:spcPct val="170000"/>
                  </a:lnSpc>
                  <a:buFontTx/>
                  <a:buAutoNum type="arabicPeriod" startAt="6"/>
                </a:pPr>
                <a:r>
                  <a:rPr lang="en-IN" sz="2800" dirty="0">
                    <a:latin typeface="Times New Roman" panose="02020603050405020304" pitchFamily="18" charset="0"/>
                    <a:cs typeface="Times New Roman" panose="02020603050405020304" pitchFamily="18" charset="0"/>
                  </a:rPr>
                  <a:t> Anova Table:</a:t>
                </a:r>
              </a:p>
              <a:p>
                <a:pPr marL="514350" indent="-514350">
                  <a:lnSpc>
                    <a:spcPct val="170000"/>
                  </a:lnSpc>
                  <a:buAutoNum type="arabicPeriod" startAt="6"/>
                </a:pPr>
                <a:endParaRPr lang="en-IN" sz="2800" dirty="0">
                  <a:latin typeface="Times New Roman" panose="02020603050405020304" pitchFamily="18" charset="0"/>
                  <a:cs typeface="Times New Roman" panose="02020603050405020304" pitchFamily="18" charset="0"/>
                </a:endParaRPr>
              </a:p>
              <a:p>
                <a:pPr>
                  <a:lnSpc>
                    <a:spcPct val="170000"/>
                  </a:lnSpc>
                </a:pP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11D1A77-B605-969D-628C-2F4347DE2D29}"/>
                  </a:ext>
                </a:extLst>
              </p:cNvPr>
              <p:cNvSpPr txBox="1">
                <a:spLocks noRot="1" noChangeAspect="1" noMove="1" noResize="1" noEditPoints="1" noAdjustHandles="1" noChangeArrowheads="1" noChangeShapeType="1" noTextEdit="1"/>
              </p:cNvSpPr>
              <p:nvPr/>
            </p:nvSpPr>
            <p:spPr>
              <a:xfrm>
                <a:off x="184935" y="174661"/>
                <a:ext cx="11743361" cy="3655873"/>
              </a:xfrm>
              <a:prstGeom prst="rect">
                <a:avLst/>
              </a:prstGeom>
              <a:blipFill>
                <a:blip r:embed="rId2"/>
                <a:stretch>
                  <a:fillRect l="-9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1999F3D6-73C9-874C-C88C-893A2BD6B94D}"/>
                  </a:ext>
                </a:extLst>
              </p:cNvPr>
              <p:cNvGraphicFramePr>
                <a:graphicFrameLocks noGrp="1"/>
              </p:cNvGraphicFramePr>
              <p:nvPr>
                <p:extLst>
                  <p:ext uri="{D42A27DB-BD31-4B8C-83A1-F6EECF244321}">
                    <p14:modId xmlns:p14="http://schemas.microsoft.com/office/powerpoint/2010/main" val="1262429022"/>
                  </p:ext>
                </p:extLst>
              </p:nvPr>
            </p:nvGraphicFramePr>
            <p:xfrm>
              <a:off x="934948" y="2525747"/>
              <a:ext cx="9373457" cy="4020440"/>
            </p:xfrm>
            <a:graphic>
              <a:graphicData uri="http://schemas.openxmlformats.org/drawingml/2006/table">
                <a:tbl>
                  <a:tblPr>
                    <a:tableStyleId>{5C22544A-7EE6-4342-B048-85BDC9FD1C3A}</a:tableStyleId>
                  </a:tblPr>
                  <a:tblGrid>
                    <a:gridCol w="1402376">
                      <a:extLst>
                        <a:ext uri="{9D8B030D-6E8A-4147-A177-3AD203B41FA5}">
                          <a16:colId xmlns:a16="http://schemas.microsoft.com/office/drawing/2014/main" val="20000"/>
                        </a:ext>
                      </a:extLst>
                    </a:gridCol>
                    <a:gridCol w="1945685">
                      <a:extLst>
                        <a:ext uri="{9D8B030D-6E8A-4147-A177-3AD203B41FA5}">
                          <a16:colId xmlns:a16="http://schemas.microsoft.com/office/drawing/2014/main" val="20001"/>
                        </a:ext>
                      </a:extLst>
                    </a:gridCol>
                    <a:gridCol w="1226634">
                      <a:extLst>
                        <a:ext uri="{9D8B030D-6E8A-4147-A177-3AD203B41FA5}">
                          <a16:colId xmlns:a16="http://schemas.microsoft.com/office/drawing/2014/main" val="20002"/>
                        </a:ext>
                      </a:extLst>
                    </a:gridCol>
                    <a:gridCol w="2924071">
                      <a:extLst>
                        <a:ext uri="{9D8B030D-6E8A-4147-A177-3AD203B41FA5}">
                          <a16:colId xmlns:a16="http://schemas.microsoft.com/office/drawing/2014/main" val="20003"/>
                        </a:ext>
                      </a:extLst>
                    </a:gridCol>
                    <a:gridCol w="1874691">
                      <a:extLst>
                        <a:ext uri="{9D8B030D-6E8A-4147-A177-3AD203B41FA5}">
                          <a16:colId xmlns:a16="http://schemas.microsoft.com/office/drawing/2014/main" val="20004"/>
                        </a:ext>
                      </a:extLst>
                    </a:gridCol>
                  </a:tblGrid>
                  <a:tr h="636568">
                    <a:tc>
                      <a:txBody>
                        <a:bodyPr/>
                        <a:lstStyle/>
                        <a:p>
                          <a:pPr algn="ctr"/>
                          <a:r>
                            <a:rPr lang="en-IN" sz="2400" b="1" i="1" dirty="0">
                              <a:latin typeface="Times New Roman" panose="02020603050405020304" pitchFamily="18" charset="0"/>
                              <a:cs typeface="Times New Roman" panose="02020603050405020304" pitchFamily="18" charset="0"/>
                            </a:rPr>
                            <a:t>Source of</a:t>
                          </a:r>
                          <a:r>
                            <a:rPr lang="en-IN" sz="2400" b="1" i="1" baseline="0" dirty="0">
                              <a:latin typeface="Times New Roman" panose="02020603050405020304" pitchFamily="18" charset="0"/>
                              <a:cs typeface="Times New Roman" panose="02020603050405020304" pitchFamily="18" charset="0"/>
                            </a:rPr>
                            <a:t> Variation</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Degrees</a:t>
                          </a:r>
                          <a:r>
                            <a:rPr lang="en-IN" sz="2400" b="1" i="1" baseline="0" dirty="0">
                              <a:latin typeface="Times New Roman" panose="02020603050405020304" pitchFamily="18" charset="0"/>
                              <a:cs typeface="Times New Roman" panose="02020603050405020304" pitchFamily="18" charset="0"/>
                            </a:rPr>
                            <a:t> of freedom</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Mean Sum</a:t>
                          </a:r>
                          <a:r>
                            <a:rPr lang="en-IN" sz="2400" b="1" i="1" baseline="0" dirty="0">
                              <a:latin typeface="Times New Roman" panose="02020603050405020304" pitchFamily="18" charset="0"/>
                              <a:cs typeface="Times New Roman" panose="02020603050405020304" pitchFamily="18" charset="0"/>
                            </a:rPr>
                            <a:t> of </a:t>
                          </a:r>
                        </a:p>
                        <a:p>
                          <a:pPr algn="ctr"/>
                          <a:r>
                            <a:rPr lang="en-IN" sz="2400" b="1" i="1" baseline="0" dirty="0">
                              <a:latin typeface="Times New Roman" panose="02020603050405020304" pitchFamily="18" charset="0"/>
                              <a:cs typeface="Times New Roman" panose="02020603050405020304" pitchFamily="18" charset="0"/>
                            </a:rPr>
                            <a:t>Squares</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28218">
                    <a:tc>
                      <a:txBody>
                        <a:bodyPr/>
                        <a:lstStyle/>
                        <a:p>
                          <a:pPr algn="ctr"/>
                          <a:r>
                            <a:rPr lang="en-IN" sz="24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𝑘</m:t>
                                </m:r>
                                <m:r>
                                  <a:rPr lang="en-IN" sz="2400" i="1" dirty="0" smtClean="0">
                                    <a:latin typeface="Cambria Math" panose="02040503050406030204" pitchFamily="18" charset="0"/>
                                    <a:cs typeface="Times New Roman" panose="02020603050405020304" pitchFamily="18" charset="0"/>
                                  </a:rPr>
                                  <m:t>−1</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𝑆𝑆𝑇𝑟</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𝑡𝑟</m:t>
                                    </m:r>
                                  </m:sub>
                                  <m:sup>
                                    <m:r>
                                      <a:rPr lang="en-IN" sz="2400" b="0" i="1" smtClean="0">
                                        <a:latin typeface="Cambria Math" panose="02040503050406030204" pitchFamily="18" charset="0"/>
                                        <a:cs typeface="Times New Roman" panose="02020603050405020304" pitchFamily="18" charset="0"/>
                                      </a:rPr>
                                      <m:t>2</m:t>
                                    </m:r>
                                  </m:sup>
                                </m:sSubSup>
                                <m:r>
                                  <a:rPr lang="en-IN" sz="2400" b="0" i="1" smtClean="0">
                                    <a:latin typeface="Cambria Math" panose="02040503050406030204" pitchFamily="18" charset="0"/>
                                    <a:cs typeface="Times New Roman" panose="02020603050405020304" pitchFamily="18" charset="0"/>
                                  </a:rPr>
                                  <m:t>=</m:t>
                                </m:r>
                                <m:f>
                                  <m:fPr>
                                    <m:type m:val="lin"/>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𝑆𝑆𝑇𝑟</m:t>
                                    </m:r>
                                  </m:num>
                                  <m:den>
                                    <m:r>
                                      <a:rPr lang="en-IN" sz="2400" b="0" i="1" smtClean="0">
                                        <a:latin typeface="Cambria Math" panose="02040503050406030204" pitchFamily="18" charset="0"/>
                                        <a:cs typeface="Times New Roman" panose="02020603050405020304" pitchFamily="18" charset="0"/>
                                      </a:rPr>
                                      <m:t>𝑘</m:t>
                                    </m:r>
                                    <m:r>
                                      <a:rPr lang="en-IN" sz="2400" b="0" i="1" smtClean="0">
                                        <a:latin typeface="Cambria Math" panose="02040503050406030204" pitchFamily="18" charset="0"/>
                                        <a:cs typeface="Times New Roman" panose="02020603050405020304" pitchFamily="18" charset="0"/>
                                      </a:rPr>
                                      <m:t>−1</m:t>
                                    </m:r>
                                  </m:den>
                                </m:f>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cs typeface="Times New Roman" panose="02020603050405020304" pitchFamily="18" charset="0"/>
                                  </a:rPr>
                                  <m:t>𝐹</m:t>
                                </m:r>
                                <m:r>
                                  <a:rPr lang="en-IN" sz="2400" b="0" i="1" baseline="-25000" smtClean="0">
                                    <a:latin typeface="Cambria Math" panose="02040503050406030204" pitchFamily="18" charset="0"/>
                                    <a:cs typeface="Times New Roman" panose="02020603050405020304" pitchFamily="18" charset="0"/>
                                  </a:rPr>
                                  <m:t>1</m:t>
                                </m:r>
                                <m:r>
                                  <a:rPr lang="en-IN" sz="2400" i="1" dirty="0" smtClean="0">
                                    <a:latin typeface="Cambria Math" panose="02040503050406030204" pitchFamily="18" charset="0"/>
                                    <a:cs typeface="Times New Roman" panose="02020603050405020304" pitchFamily="18" charset="0"/>
                                  </a:rPr>
                                  <m:t>=</m:t>
                                </m:r>
                                <m:f>
                                  <m:fPr>
                                    <m:type m:val="skw"/>
                                    <m:ctrlPr>
                                      <a:rPr lang="en-IN" sz="2400" i="1" dirty="0" smtClean="0">
                                        <a:latin typeface="Cambria Math" panose="02040503050406030204" pitchFamily="18" charset="0"/>
                                        <a:cs typeface="Times New Roman" panose="02020603050405020304" pitchFamily="18" charset="0"/>
                                      </a:rPr>
                                    </m:ctrlPr>
                                  </m:fPr>
                                  <m:num>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𝑡𝑟</m:t>
                                        </m:r>
                                      </m:sub>
                                      <m:sup>
                                        <m:r>
                                          <a:rPr lang="en-IN" sz="2400" b="0" i="1" smtClean="0">
                                            <a:latin typeface="Cambria Math" panose="02040503050406030204" pitchFamily="18" charset="0"/>
                                            <a:cs typeface="Times New Roman" panose="02020603050405020304" pitchFamily="18" charset="0"/>
                                          </a:rPr>
                                          <m:t>2</m:t>
                                        </m:r>
                                      </m:sup>
                                    </m:sSubSup>
                                  </m:num>
                                  <m:den>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𝐸</m:t>
                                        </m:r>
                                      </m:sub>
                                      <m:sup>
                                        <m:r>
                                          <a:rPr lang="en-IN" sz="2400" b="0" i="1" smtClean="0">
                                            <a:latin typeface="Cambria Math" panose="02040503050406030204" pitchFamily="18" charset="0"/>
                                            <a:cs typeface="Times New Roman" panose="02020603050405020304" pitchFamily="18" charset="0"/>
                                          </a:rPr>
                                          <m:t>2</m:t>
                                        </m:r>
                                      </m:sup>
                                    </m:sSubSup>
                                  </m:den>
                                </m:f>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16996">
                    <a:tc>
                      <a:txBody>
                        <a:bodyPr/>
                        <a:lstStyle/>
                        <a:p>
                          <a:pPr algn="ctr"/>
                          <a:r>
                            <a:rPr lang="en-IN" sz="2400" b="1" i="1" dirty="0">
                              <a:latin typeface="Times New Roman" panose="02020603050405020304" pitchFamily="18" charset="0"/>
                              <a:cs typeface="Times New Roman" panose="02020603050405020304" pitchFamily="18" charset="0"/>
                            </a:rPr>
                            <a:t>Blocks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𝑟</m:t>
                                </m:r>
                                <m:r>
                                  <a:rPr lang="en-IN" sz="2400" i="1" dirty="0" smtClean="0">
                                    <a:latin typeface="Cambria Math" panose="02040503050406030204" pitchFamily="18" charset="0"/>
                                    <a:cs typeface="Times New Roman" panose="02020603050405020304" pitchFamily="18" charset="0"/>
                                  </a:rPr>
                                  <m:t>−1</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𝑆𝑆𝐵</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𝐵</m:t>
                                    </m:r>
                                  </m:sub>
                                  <m:sup>
                                    <m:r>
                                      <a:rPr lang="en-IN" sz="2400" b="0" i="1" smtClean="0">
                                        <a:latin typeface="Cambria Math" panose="02040503050406030204" pitchFamily="18" charset="0"/>
                                        <a:cs typeface="Times New Roman" panose="02020603050405020304" pitchFamily="18" charset="0"/>
                                      </a:rPr>
                                      <m:t>2</m:t>
                                    </m:r>
                                  </m:sup>
                                </m:sSubSup>
                                <m:r>
                                  <a:rPr lang="en-IN" sz="2400" b="0" i="1" smtClean="0">
                                    <a:latin typeface="Cambria Math" panose="02040503050406030204" pitchFamily="18" charset="0"/>
                                    <a:cs typeface="Times New Roman" panose="02020603050405020304" pitchFamily="18" charset="0"/>
                                  </a:rPr>
                                  <m:t>=</m:t>
                                </m:r>
                                <m:f>
                                  <m:fPr>
                                    <m:type m:val="lin"/>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𝑆𝑆𝐵</m:t>
                                    </m:r>
                                  </m:num>
                                  <m:den>
                                    <m:r>
                                      <a:rPr lang="en-IN" sz="2400" b="0" i="1" smtClean="0">
                                        <a:latin typeface="Cambria Math" panose="02040503050406030204" pitchFamily="18" charset="0"/>
                                        <a:cs typeface="Times New Roman" panose="02020603050405020304" pitchFamily="18" charset="0"/>
                                      </a:rPr>
                                      <m:t>𝑟</m:t>
                                    </m:r>
                                    <m:r>
                                      <a:rPr lang="en-IN" sz="2400" b="0" i="1" smtClean="0">
                                        <a:latin typeface="Cambria Math" panose="02040503050406030204" pitchFamily="18" charset="0"/>
                                        <a:cs typeface="Times New Roman" panose="02020603050405020304" pitchFamily="18" charset="0"/>
                                      </a:rPr>
                                      <m:t>−1</m:t>
                                    </m:r>
                                  </m:den>
                                </m:f>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cs typeface="Times New Roman" panose="02020603050405020304" pitchFamily="18" charset="0"/>
                                  </a:rPr>
                                  <m:t>𝐹</m:t>
                                </m:r>
                                <m:r>
                                  <a:rPr lang="en-IN" sz="2400" b="0" i="1" baseline="-25000" smtClean="0">
                                    <a:latin typeface="Cambria Math" panose="02040503050406030204" pitchFamily="18" charset="0"/>
                                    <a:cs typeface="Times New Roman" panose="02020603050405020304" pitchFamily="18" charset="0"/>
                                  </a:rPr>
                                  <m:t>2</m:t>
                                </m:r>
                                <m:r>
                                  <a:rPr lang="en-IN" sz="2400" i="1" dirty="0" smtClean="0">
                                    <a:latin typeface="Cambria Math" panose="02040503050406030204" pitchFamily="18" charset="0"/>
                                    <a:cs typeface="Times New Roman" panose="02020603050405020304" pitchFamily="18" charset="0"/>
                                  </a:rPr>
                                  <m:t>=</m:t>
                                </m:r>
                                <m:f>
                                  <m:fPr>
                                    <m:type m:val="skw"/>
                                    <m:ctrlPr>
                                      <a:rPr lang="en-IN" sz="2400" i="1" dirty="0" smtClean="0">
                                        <a:latin typeface="Cambria Math" panose="02040503050406030204" pitchFamily="18" charset="0"/>
                                        <a:cs typeface="Times New Roman" panose="02020603050405020304" pitchFamily="18" charset="0"/>
                                      </a:rPr>
                                    </m:ctrlPr>
                                  </m:fPr>
                                  <m:num>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𝐵</m:t>
                                        </m:r>
                                      </m:sub>
                                      <m:sup>
                                        <m:r>
                                          <a:rPr lang="en-IN" sz="2400" b="0" i="1" smtClean="0">
                                            <a:latin typeface="Cambria Math" panose="02040503050406030204" pitchFamily="18" charset="0"/>
                                            <a:cs typeface="Times New Roman" panose="02020603050405020304" pitchFamily="18" charset="0"/>
                                          </a:rPr>
                                          <m:t>2</m:t>
                                        </m:r>
                                      </m:sup>
                                    </m:sSubSup>
                                  </m:num>
                                  <m:den>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𝐸</m:t>
                                        </m:r>
                                      </m:sub>
                                      <m:sup>
                                        <m:r>
                                          <a:rPr lang="en-IN" sz="2400" b="0" i="1" smtClean="0">
                                            <a:latin typeface="Cambria Math" panose="02040503050406030204" pitchFamily="18" charset="0"/>
                                            <a:cs typeface="Times New Roman" panose="02020603050405020304" pitchFamily="18" charset="0"/>
                                          </a:rPr>
                                          <m:t>2</m:t>
                                        </m:r>
                                      </m:sup>
                                    </m:sSubSup>
                                  </m:den>
                                </m:f>
                              </m:oMath>
                            </m:oMathPara>
                          </a14:m>
                          <a:endParaRPr lang="en-IN" sz="1800" dirty="0">
                            <a:latin typeface="Times New Roman" panose="02020603050405020304" pitchFamily="18" charset="0"/>
                            <a:cs typeface="Times New Roman" panose="02020603050405020304" pitchFamily="18" charset="0"/>
                          </a:endParaRPr>
                        </a:p>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2035">
                    <a:tc>
                      <a:txBody>
                        <a:bodyPr/>
                        <a:lstStyle/>
                        <a:p>
                          <a:pPr algn="ctr"/>
                          <a:r>
                            <a:rPr lang="en-IN" sz="24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m:t>
                                </m:r>
                                <m:r>
                                  <a:rPr lang="en-IN" sz="2400" i="1" dirty="0" smtClean="0">
                                    <a:latin typeface="Cambria Math" panose="02040503050406030204" pitchFamily="18" charset="0"/>
                                    <a:cs typeface="Times New Roman" panose="02020603050405020304" pitchFamily="18" charset="0"/>
                                  </a:rPr>
                                  <m:t>𝑘</m:t>
                                </m:r>
                                <m:r>
                                  <a:rPr lang="en-IN" sz="2400" i="1" dirty="0" smtClean="0">
                                    <a:latin typeface="Cambria Math" panose="02040503050406030204" pitchFamily="18" charset="0"/>
                                    <a:cs typeface="Times New Roman" panose="02020603050405020304" pitchFamily="18" charset="0"/>
                                  </a:rPr>
                                  <m:t>−1) (</m:t>
                                </m:r>
                                <m:r>
                                  <a:rPr lang="en-IN" sz="2400" i="1" dirty="0" smtClean="0">
                                    <a:latin typeface="Cambria Math" panose="02040503050406030204" pitchFamily="18" charset="0"/>
                                    <a:cs typeface="Times New Roman" panose="02020603050405020304" pitchFamily="18" charset="0"/>
                                  </a:rPr>
                                  <m:t>𝑟</m:t>
                                </m:r>
                                <m:r>
                                  <a:rPr lang="en-IN" sz="2400" i="1" dirty="0" smtClean="0">
                                    <a:latin typeface="Cambria Math" panose="02040503050406030204" pitchFamily="18" charset="0"/>
                                    <a:cs typeface="Times New Roman" panose="02020603050405020304" pitchFamily="18" charset="0"/>
                                  </a:rPr>
                                  <m:t>−1)</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𝐸𝑆𝑆</m:t>
                                </m:r>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Sup>
                                  <m:sSubSupPr>
                                    <m:ctrlPr>
                                      <a:rPr lang="en-IN" sz="2400" i="1" smtClean="0">
                                        <a:latin typeface="Cambria Math" panose="02040503050406030204" pitchFamily="18" charset="0"/>
                                        <a:cs typeface="Times New Roman" panose="02020603050405020304" pitchFamily="18" charset="0"/>
                                      </a:rPr>
                                    </m:ctrlPr>
                                  </m:sSubSupPr>
                                  <m:e>
                                    <m:r>
                                      <a:rPr lang="en-IN" sz="2400" i="1" smtClean="0">
                                        <a:latin typeface="Cambria Math" panose="02040503050406030204" pitchFamily="18" charset="0"/>
                                        <a:ea typeface="Cambria Math" panose="02040503050406030204" pitchFamily="18" charset="0"/>
                                        <a:cs typeface="Times New Roman" panose="02020603050405020304" pitchFamily="18" charset="0"/>
                                      </a:rPr>
                                      <m:t>𝓈</m:t>
                                    </m:r>
                                  </m:e>
                                  <m:sub>
                                    <m:r>
                                      <a:rPr lang="en-IN" sz="2400" b="0" i="1" smtClean="0">
                                        <a:latin typeface="Cambria Math" panose="02040503050406030204" pitchFamily="18" charset="0"/>
                                        <a:cs typeface="Times New Roman" panose="02020603050405020304" pitchFamily="18" charset="0"/>
                                      </a:rPr>
                                      <m:t>𝐸</m:t>
                                    </m:r>
                                  </m:sub>
                                  <m:sup>
                                    <m:r>
                                      <a:rPr lang="en-IN" sz="2400" b="0" i="1" smtClean="0">
                                        <a:latin typeface="Cambria Math" panose="02040503050406030204" pitchFamily="18" charset="0"/>
                                        <a:cs typeface="Times New Roman" panose="02020603050405020304" pitchFamily="18" charset="0"/>
                                      </a:rPr>
                                      <m:t>2</m:t>
                                    </m:r>
                                  </m:sup>
                                </m:sSubSup>
                                <m:r>
                                  <a:rPr lang="en-IN" sz="2400" b="0" i="1" smtClean="0">
                                    <a:latin typeface="Cambria Math" panose="02040503050406030204" pitchFamily="18" charset="0"/>
                                    <a:cs typeface="Times New Roman" panose="02020603050405020304" pitchFamily="18" charset="0"/>
                                  </a:rPr>
                                  <m:t>=</m:t>
                                </m:r>
                                <m:f>
                                  <m:fPr>
                                    <m:type m:val="lin"/>
                                    <m:ctrlPr>
                                      <a:rPr lang="en-IN" sz="2400" b="0" i="1" smtClean="0">
                                        <a:latin typeface="Cambria Math" panose="02040503050406030204" pitchFamily="18" charset="0"/>
                                        <a:cs typeface="Times New Roman" panose="02020603050405020304" pitchFamily="18" charset="0"/>
                                      </a:rPr>
                                    </m:ctrlPr>
                                  </m:fPr>
                                  <m:num>
                                    <m:r>
                                      <a:rPr lang="en-IN" sz="2400" b="0" i="1" smtClean="0">
                                        <a:latin typeface="Cambria Math" panose="02040503050406030204" pitchFamily="18" charset="0"/>
                                        <a:cs typeface="Times New Roman" panose="02020603050405020304" pitchFamily="18" charset="0"/>
                                      </a:rPr>
                                      <m:t>𝐸𝑆𝑆</m:t>
                                    </m:r>
                                  </m:num>
                                  <m:den>
                                    <m:r>
                                      <m:rPr>
                                        <m:nor/>
                                      </m:rPr>
                                      <a:rPr lang="en-IN" sz="2400" dirty="0" smtClean="0">
                                        <a:latin typeface="Times New Roman" panose="02020603050405020304" pitchFamily="18" charset="0"/>
                                        <a:cs typeface="Times New Roman" panose="02020603050405020304" pitchFamily="18" charset="0"/>
                                      </a:rPr>
                                      <m:t>(</m:t>
                                    </m:r>
                                    <m:r>
                                      <m:rPr>
                                        <m:nor/>
                                      </m:rPr>
                                      <a:rPr lang="en-IN" sz="2400" b="0" i="0" dirty="0" smtClean="0">
                                        <a:latin typeface="Times New Roman" panose="02020603050405020304" pitchFamily="18" charset="0"/>
                                        <a:cs typeface="Times New Roman" panose="02020603050405020304" pitchFamily="18" charset="0"/>
                                      </a:rPr>
                                      <m:t>k</m:t>
                                    </m:r>
                                    <m:r>
                                      <m:rPr>
                                        <m:nor/>
                                      </m:rPr>
                                      <a:rPr lang="en-IN" sz="2400" dirty="0" smtClean="0">
                                        <a:latin typeface="Times New Roman" panose="02020603050405020304" pitchFamily="18" charset="0"/>
                                        <a:cs typeface="Times New Roman" panose="02020603050405020304" pitchFamily="18" charset="0"/>
                                      </a:rPr>
                                      <m:t>−1) (</m:t>
                                    </m:r>
                                    <m:r>
                                      <m:rPr>
                                        <m:nor/>
                                      </m:rPr>
                                      <a:rPr lang="en-IN" sz="2400" dirty="0" smtClean="0">
                                        <a:latin typeface="Times New Roman" panose="02020603050405020304" pitchFamily="18" charset="0"/>
                                        <a:cs typeface="Times New Roman" panose="02020603050405020304" pitchFamily="18" charset="0"/>
                                      </a:rPr>
                                      <m:t>r</m:t>
                                    </m:r>
                                    <m:r>
                                      <m:rPr>
                                        <m:nor/>
                                      </m:rPr>
                                      <a:rPr lang="en-IN" sz="2400" dirty="0" smtClean="0">
                                        <a:latin typeface="Times New Roman" panose="02020603050405020304" pitchFamily="18" charset="0"/>
                                        <a:cs typeface="Times New Roman" panose="02020603050405020304" pitchFamily="18" charset="0"/>
                                      </a:rPr>
                                      <m:t>−1) </m:t>
                                    </m:r>
                                  </m:den>
                                </m:f>
                              </m:oMath>
                            </m:oMathPara>
                          </a14:m>
                          <a:endParaRPr lang="en-IN"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3649">
                    <a:tc>
                      <a:txBody>
                        <a:bodyPr/>
                        <a:lstStyle/>
                        <a:p>
                          <a:pPr algn="ctr"/>
                          <a:r>
                            <a:rPr lang="en-IN" sz="24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𝑛</m:t>
                                </m:r>
                                <m:r>
                                  <a:rPr lang="en-IN" sz="2400" i="1" dirty="0" smtClean="0">
                                    <a:latin typeface="Cambria Math" panose="02040503050406030204" pitchFamily="18" charset="0"/>
                                    <a:cs typeface="Times New Roman" panose="02020603050405020304" pitchFamily="18" charset="0"/>
                                  </a:rPr>
                                  <m:t>−1</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𝑇𝑆𝑆</m:t>
                                </m:r>
                              </m:oMath>
                            </m:oMathPara>
                          </a14:m>
                          <a:endParaRPr lang="en-I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1999F3D6-73C9-874C-C88C-893A2BD6B94D}"/>
                  </a:ext>
                </a:extLst>
              </p:cNvPr>
              <p:cNvGraphicFramePr>
                <a:graphicFrameLocks noGrp="1"/>
              </p:cNvGraphicFramePr>
              <p:nvPr>
                <p:extLst>
                  <p:ext uri="{D42A27DB-BD31-4B8C-83A1-F6EECF244321}">
                    <p14:modId xmlns:p14="http://schemas.microsoft.com/office/powerpoint/2010/main" val="1262429022"/>
                  </p:ext>
                </p:extLst>
              </p:nvPr>
            </p:nvGraphicFramePr>
            <p:xfrm>
              <a:off x="934948" y="2525747"/>
              <a:ext cx="9373457" cy="4020440"/>
            </p:xfrm>
            <a:graphic>
              <a:graphicData uri="http://schemas.openxmlformats.org/drawingml/2006/table">
                <a:tbl>
                  <a:tblPr>
                    <a:tableStyleId>{5C22544A-7EE6-4342-B048-85BDC9FD1C3A}</a:tableStyleId>
                  </a:tblPr>
                  <a:tblGrid>
                    <a:gridCol w="1402376">
                      <a:extLst>
                        <a:ext uri="{9D8B030D-6E8A-4147-A177-3AD203B41FA5}">
                          <a16:colId xmlns:a16="http://schemas.microsoft.com/office/drawing/2014/main" val="20000"/>
                        </a:ext>
                      </a:extLst>
                    </a:gridCol>
                    <a:gridCol w="1945685">
                      <a:extLst>
                        <a:ext uri="{9D8B030D-6E8A-4147-A177-3AD203B41FA5}">
                          <a16:colId xmlns:a16="http://schemas.microsoft.com/office/drawing/2014/main" val="20001"/>
                        </a:ext>
                      </a:extLst>
                    </a:gridCol>
                    <a:gridCol w="1226634">
                      <a:extLst>
                        <a:ext uri="{9D8B030D-6E8A-4147-A177-3AD203B41FA5}">
                          <a16:colId xmlns:a16="http://schemas.microsoft.com/office/drawing/2014/main" val="20002"/>
                        </a:ext>
                      </a:extLst>
                    </a:gridCol>
                    <a:gridCol w="2924071">
                      <a:extLst>
                        <a:ext uri="{9D8B030D-6E8A-4147-A177-3AD203B41FA5}">
                          <a16:colId xmlns:a16="http://schemas.microsoft.com/office/drawing/2014/main" val="20003"/>
                        </a:ext>
                      </a:extLst>
                    </a:gridCol>
                    <a:gridCol w="1874691">
                      <a:extLst>
                        <a:ext uri="{9D8B030D-6E8A-4147-A177-3AD203B41FA5}">
                          <a16:colId xmlns:a16="http://schemas.microsoft.com/office/drawing/2014/main" val="20004"/>
                        </a:ext>
                      </a:extLst>
                    </a:gridCol>
                  </a:tblGrid>
                  <a:tr h="822960">
                    <a:tc>
                      <a:txBody>
                        <a:bodyPr/>
                        <a:lstStyle/>
                        <a:p>
                          <a:pPr algn="ctr"/>
                          <a:r>
                            <a:rPr lang="en-IN" sz="2400" b="1" i="1" dirty="0">
                              <a:latin typeface="Times New Roman" panose="02020603050405020304" pitchFamily="18" charset="0"/>
                              <a:cs typeface="Times New Roman" panose="02020603050405020304" pitchFamily="18" charset="0"/>
                            </a:rPr>
                            <a:t>Source of</a:t>
                          </a:r>
                          <a:r>
                            <a:rPr lang="en-IN" sz="2400" b="1" i="1" baseline="0" dirty="0">
                              <a:latin typeface="Times New Roman" panose="02020603050405020304" pitchFamily="18" charset="0"/>
                              <a:cs typeface="Times New Roman" panose="02020603050405020304" pitchFamily="18" charset="0"/>
                            </a:rPr>
                            <a:t> Variation</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Degrees</a:t>
                          </a:r>
                          <a:r>
                            <a:rPr lang="en-IN" sz="2400" b="1" i="1" baseline="0" dirty="0">
                              <a:latin typeface="Times New Roman" panose="02020603050405020304" pitchFamily="18" charset="0"/>
                              <a:cs typeface="Times New Roman" panose="02020603050405020304" pitchFamily="18" charset="0"/>
                            </a:rPr>
                            <a:t> of freedom</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Mean Sum</a:t>
                          </a:r>
                          <a:r>
                            <a:rPr lang="en-IN" sz="2400" b="1" i="1" baseline="0" dirty="0">
                              <a:latin typeface="Times New Roman" panose="02020603050405020304" pitchFamily="18" charset="0"/>
                              <a:cs typeface="Times New Roman" panose="02020603050405020304" pitchFamily="18" charset="0"/>
                            </a:rPr>
                            <a:t> of </a:t>
                          </a:r>
                        </a:p>
                        <a:p>
                          <a:pPr algn="ctr"/>
                          <a:r>
                            <a:rPr lang="en-IN" sz="2400" b="1" i="1" baseline="0" dirty="0">
                              <a:latin typeface="Times New Roman" panose="02020603050405020304" pitchFamily="18" charset="0"/>
                              <a:cs typeface="Times New Roman" panose="02020603050405020304" pitchFamily="18" charset="0"/>
                            </a:rPr>
                            <a:t>Squares</a:t>
                          </a:r>
                          <a:endParaRPr lang="en-IN" sz="24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22960">
                    <a:tc>
                      <a:txBody>
                        <a:bodyPr/>
                        <a:lstStyle/>
                        <a:p>
                          <a:pPr algn="ctr"/>
                          <a:r>
                            <a:rPr lang="en-IN" sz="24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2188" t="-105926" r="-309688" b="-34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4129" t="-105926" r="-393035" b="-34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6667" t="-105926" r="-64583" b="-34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105926" r="-649" b="-342222"/>
                          </a:stretch>
                        </a:blipFill>
                      </a:tcPr>
                    </a:tc>
                    <a:extLst>
                      <a:ext uri="{0D108BD9-81ED-4DB2-BD59-A6C34878D82A}">
                        <a16:rowId xmlns:a16="http://schemas.microsoft.com/office/drawing/2014/main" val="10001"/>
                      </a:ext>
                    </a:extLst>
                  </a:tr>
                  <a:tr h="1089216">
                    <a:tc>
                      <a:txBody>
                        <a:bodyPr/>
                        <a:lstStyle/>
                        <a:p>
                          <a:pPr algn="ctr"/>
                          <a:r>
                            <a:rPr lang="en-IN" sz="2400" b="1" i="1" dirty="0">
                              <a:latin typeface="Times New Roman" panose="02020603050405020304" pitchFamily="18" charset="0"/>
                              <a:cs typeface="Times New Roman" panose="02020603050405020304" pitchFamily="18" charset="0"/>
                            </a:rPr>
                            <a:t>Blocks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2188" t="-155307" r="-309688" b="-15810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4129" t="-155307" r="-393035" b="-15810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6667" t="-155307" r="-64583" b="-15810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155307" r="-649" b="-158101"/>
                          </a:stretch>
                        </a:blipFill>
                      </a:tcPr>
                    </a:tc>
                    <a:extLst>
                      <a:ext uri="{0D108BD9-81ED-4DB2-BD59-A6C34878D82A}">
                        <a16:rowId xmlns:a16="http://schemas.microsoft.com/office/drawing/2014/main" val="10002"/>
                      </a:ext>
                    </a:extLst>
                  </a:tr>
                  <a:tr h="828104">
                    <a:tc>
                      <a:txBody>
                        <a:bodyPr/>
                        <a:lstStyle/>
                        <a:p>
                          <a:pPr algn="ctr"/>
                          <a:r>
                            <a:rPr lang="en-IN" sz="24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2188" t="-336029" r="-309688" b="-10808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4129" t="-336029" r="-393035" b="-10808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6667" t="-336029" r="-64583" b="-108088"/>
                          </a:stretch>
                        </a:blipFill>
                      </a:tcPr>
                    </a:tc>
                    <a:tc rowSpan="2">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algn="ctr"/>
                          <a:r>
                            <a:rPr lang="en-IN" sz="24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2188" t="-790667" r="-309688" b="-96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4129" t="-790667" r="-393035" b="-96000"/>
                          </a:stretch>
                        </a:blip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775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F2F63-4D1A-D70F-6383-A7F0D2A8689A}"/>
              </a:ext>
            </a:extLst>
          </p:cNvPr>
          <p:cNvSpPr txBox="1"/>
          <p:nvPr/>
        </p:nvSpPr>
        <p:spPr>
          <a:xfrm>
            <a:off x="433137" y="545432"/>
            <a:ext cx="11470105" cy="1384995"/>
          </a:xfrm>
          <a:prstGeom prst="rect">
            <a:avLst/>
          </a:prstGeom>
          <a:noFill/>
        </p:spPr>
        <p:txBody>
          <a:bodyPr wrap="square" rtlCol="0">
            <a:spAutoFit/>
          </a:bodyPr>
          <a:lstStyle/>
          <a:p>
            <a:r>
              <a:rPr lang="en-IN" sz="2800" dirty="0">
                <a:solidFill>
                  <a:srgbClr val="FF0000"/>
                </a:solidFill>
                <a:latin typeface="Times New Roman" panose="02020603050405020304" pitchFamily="18" charset="0"/>
                <a:cs typeface="Times New Roman" panose="02020603050405020304" pitchFamily="18" charset="0"/>
              </a:rPr>
              <a:t>The following result shows the yield of three varieties of paddy manure in four plots each using RBD layout</a:t>
            </a:r>
          </a:p>
          <a:p>
            <a:endParaRPr lang="en-IN" sz="2800"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B9A464A2-D023-B450-178B-A1E42721A2FB}"/>
              </a:ext>
            </a:extLst>
          </p:cNvPr>
          <p:cNvGraphicFramePr>
            <a:graphicFrameLocks noGrp="1"/>
          </p:cNvGraphicFramePr>
          <p:nvPr>
            <p:extLst>
              <p:ext uri="{D42A27DB-BD31-4B8C-83A1-F6EECF244321}">
                <p14:modId xmlns:p14="http://schemas.microsoft.com/office/powerpoint/2010/main" val="390556354"/>
              </p:ext>
            </p:extLst>
          </p:nvPr>
        </p:nvGraphicFramePr>
        <p:xfrm>
          <a:off x="1497745" y="1930427"/>
          <a:ext cx="8128000" cy="362712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386542594"/>
                    </a:ext>
                  </a:extLst>
                </a:gridCol>
                <a:gridCol w="1625600">
                  <a:extLst>
                    <a:ext uri="{9D8B030D-6E8A-4147-A177-3AD203B41FA5}">
                      <a16:colId xmlns:a16="http://schemas.microsoft.com/office/drawing/2014/main" val="2941117562"/>
                    </a:ext>
                  </a:extLst>
                </a:gridCol>
                <a:gridCol w="1625600">
                  <a:extLst>
                    <a:ext uri="{9D8B030D-6E8A-4147-A177-3AD203B41FA5}">
                      <a16:colId xmlns:a16="http://schemas.microsoft.com/office/drawing/2014/main" val="3618251919"/>
                    </a:ext>
                  </a:extLst>
                </a:gridCol>
                <a:gridCol w="1625600">
                  <a:extLst>
                    <a:ext uri="{9D8B030D-6E8A-4147-A177-3AD203B41FA5}">
                      <a16:colId xmlns:a16="http://schemas.microsoft.com/office/drawing/2014/main" val="1956875898"/>
                    </a:ext>
                  </a:extLst>
                </a:gridCol>
                <a:gridCol w="1625600">
                  <a:extLst>
                    <a:ext uri="{9D8B030D-6E8A-4147-A177-3AD203B41FA5}">
                      <a16:colId xmlns:a16="http://schemas.microsoft.com/office/drawing/2014/main" val="1691714518"/>
                    </a:ext>
                  </a:extLst>
                </a:gridCol>
              </a:tblGrid>
              <a:tr h="370840">
                <a:tc rowSpan="2">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Block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3">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Paddy varieties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a:p>
                  </a:txBody>
                  <a:tcPr/>
                </a:tc>
                <a:tc hMerge="1">
                  <a:txBody>
                    <a:bodyPr/>
                    <a:lstStyle/>
                    <a:p>
                      <a:endParaRPr lang="en-IN" dirty="0"/>
                    </a:p>
                  </a:txBody>
                  <a:tcPr/>
                </a:tc>
                <a:tc rowSpan="2">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Total</a:t>
                      </a:r>
                    </a:p>
                    <a:p>
                      <a:pPr algn="ctr"/>
                      <a:endParaRPr lang="en-IN" sz="2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99162117"/>
                  </a:ext>
                </a:extLst>
              </a:tr>
              <a:tr h="370840">
                <a:tc vMerge="1">
                  <a:txBody>
                    <a:bodyPr/>
                    <a:lstStyle/>
                    <a:p>
                      <a:endParaRPr lang="en-IN" dirty="0"/>
                    </a:p>
                  </a:txBody>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ADT36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IR20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PONNI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IN" dirty="0"/>
                    </a:p>
                  </a:txBody>
                  <a:tcPr/>
                </a:tc>
                <a:extLst>
                  <a:ext uri="{0D108BD9-81ED-4DB2-BD59-A6C34878D82A}">
                    <a16:rowId xmlns:a16="http://schemas.microsoft.com/office/drawing/2014/main" val="1651922411"/>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0641737"/>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44569873"/>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III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08634165"/>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IV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49.1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32519115"/>
                  </a:ext>
                </a:extLst>
              </a:tr>
              <a:tr h="370840">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206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2800" dirty="0">
                          <a:solidFill>
                            <a:srgbClr val="FF0000"/>
                          </a:solidFill>
                          <a:latin typeface="Times New Roman" panose="02020603050405020304" pitchFamily="18" charset="0"/>
                          <a:cs typeface="Times New Roman" panose="02020603050405020304" pitchFamily="18" charset="0"/>
                        </a:rPr>
                        <a:t>610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97514831"/>
                  </a:ext>
                </a:extLst>
              </a:tr>
            </a:tbl>
          </a:graphicData>
        </a:graphic>
      </p:graphicFrame>
    </p:spTree>
    <p:extLst>
      <p:ext uri="{BB962C8B-B14F-4D97-AF65-F5344CB8AC3E}">
        <p14:creationId xmlns:p14="http://schemas.microsoft.com/office/powerpoint/2010/main" val="1664838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3B0761-E74E-1CAD-BAF8-B08580DD9D9B}"/>
                  </a:ext>
                </a:extLst>
              </p:cNvPr>
              <p:cNvSpPr txBox="1"/>
              <p:nvPr/>
            </p:nvSpPr>
            <p:spPr>
              <a:xfrm>
                <a:off x="336884" y="545432"/>
                <a:ext cx="11518232" cy="612475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Aim: </a:t>
                </a:r>
              </a:p>
              <a:p>
                <a:pPr marL="342900" indent="-342900">
                  <a:buAutoNum type="arabicPeriod"/>
                </a:pPr>
                <a:r>
                  <a:rPr lang="en-IN" sz="2800" dirty="0">
                    <a:latin typeface="Times New Roman" panose="02020603050405020304" pitchFamily="18" charset="0"/>
                    <a:cs typeface="Times New Roman" panose="02020603050405020304" pitchFamily="18" charset="0"/>
                  </a:rPr>
                  <a:t>To test the yield of all the three varieties of paddy are equal.</a:t>
                </a:r>
              </a:p>
              <a:p>
                <a:pPr marL="342900" indent="-342900">
                  <a:buAutoNum type="arabicPeriod"/>
                </a:pPr>
                <a:r>
                  <a:rPr lang="en-IN" sz="2800" dirty="0">
                    <a:latin typeface="Times New Roman" panose="02020603050405020304" pitchFamily="18" charset="0"/>
                    <a:cs typeface="Times New Roman" panose="02020603050405020304" pitchFamily="18" charset="0"/>
                  </a:rPr>
                  <a:t>To test the yield in all the four blocks are equal.</a:t>
                </a:r>
              </a:p>
              <a:p>
                <a:r>
                  <a:rPr lang="en-IN" sz="2800" dirty="0">
                    <a:latin typeface="Times New Roman" panose="02020603050405020304" pitchFamily="18" charset="0"/>
                    <a:cs typeface="Times New Roman" panose="02020603050405020304" pitchFamily="18" charset="0"/>
                  </a:rPr>
                  <a:t>Null hypothesis: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The yields of all the three varieties of paddy are homogeneous.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2</m:t>
                        </m:r>
                      </m:e>
                    </m:d>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The yields yield in all the four blocks are homogeneous.</a:t>
                </a:r>
              </a:p>
              <a:p>
                <a:r>
                  <a:rPr lang="en-IN" sz="2800" dirty="0">
                    <a:latin typeface="Times New Roman" panose="02020603050405020304" pitchFamily="18" charset="0"/>
                    <a:cs typeface="Times New Roman" panose="02020603050405020304" pitchFamily="18" charset="0"/>
                  </a:rPr>
                  <a:t>Alternative hypothesis: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The yields of all the three varieties of paddy are not homogeneous.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2</m:t>
                        </m:r>
                      </m:e>
                    </m:d>
                    <m:r>
                      <a:rPr lang="en-IN"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The yields yield in all the four blocks are not homogeneous.</a:t>
                </a:r>
              </a:p>
              <a:p>
                <a:r>
                  <a:rPr lang="en-IN" sz="2800" dirty="0">
                    <a:latin typeface="Times New Roman" panose="02020603050405020304" pitchFamily="18" charset="0"/>
                    <a:cs typeface="Times New Roman" panose="02020603050405020304" pitchFamily="18" charset="0"/>
                  </a:rPr>
                  <a:t>Level of significance: </a:t>
                </a:r>
                <a14:m>
                  <m:oMath xmlns:m="http://schemas.openxmlformats.org/officeDocument/2006/math">
                    <m:r>
                      <a:rPr lang="en-IN" sz="2800" b="0" i="1" smtClean="0">
                        <a:latin typeface="Cambria Math" panose="02040503050406030204" pitchFamily="18" charset="0"/>
                      </a:rPr>
                      <m:t>𝛼</m:t>
                    </m:r>
                    <m:r>
                      <a:rPr lang="en-IN" sz="2800" b="0" i="1" smtClean="0">
                        <a:latin typeface="Cambria Math" panose="02040503050406030204" pitchFamily="18" charset="0"/>
                      </a:rPr>
                      <m:t>=0.05</m:t>
                    </m:r>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Number of treatment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𝑡</m:t>
                    </m:r>
                    <m:r>
                      <a:rPr lang="en-US" sz="2800" b="0" i="1" smtClean="0">
                        <a:latin typeface="Cambria Math" panose="02040503050406030204" pitchFamily="18" charset="0"/>
                        <a:cs typeface="Times New Roman" panose="02020603050405020304" pitchFamily="18" charset="0"/>
                      </a:rPr>
                      <m:t>=3</m:t>
                    </m:r>
                  </m:oMath>
                </a14:m>
                <a:r>
                  <a:rPr lang="en-IN" sz="2800" dirty="0">
                    <a:latin typeface="Times New Roman" panose="02020603050405020304" pitchFamily="18" charset="0"/>
                    <a:cs typeface="Times New Roman" panose="02020603050405020304" pitchFamily="18" charset="0"/>
                  </a:rPr>
                  <a:t>, Number of Blocks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𝑟</m:t>
                    </m:r>
                    <m:r>
                      <a:rPr lang="en-US" sz="2800" b="0" i="1" smtClean="0">
                        <a:latin typeface="Cambria Math" panose="02040503050406030204" pitchFamily="18" charset="0"/>
                        <a:cs typeface="Times New Roman" panose="02020603050405020304" pitchFamily="18" charset="0"/>
                      </a:rPr>
                      <m:t>=4</m:t>
                    </m:r>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Grand total: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𝐺</m:t>
                    </m:r>
                    <m:r>
                      <a:rPr lang="en-US" sz="2800" b="0" i="1" smtClean="0">
                        <a:latin typeface="Cambria Math" panose="02040503050406030204" pitchFamily="18" charset="0"/>
                        <a:cs typeface="Times New Roman" panose="02020603050405020304" pitchFamily="18" charset="0"/>
                      </a:rPr>
                      <m:t>=610</m:t>
                    </m:r>
                  </m:oMath>
                </a14:m>
                <a:endParaRPr lang="en-US" sz="28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𝐶𝐹</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610</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12</m:t>
                          </m:r>
                        </m:den>
                      </m:f>
                      <m:r>
                        <a:rPr lang="en-US" sz="2800" b="0" i="1" smtClean="0">
                          <a:latin typeface="Cambria Math" panose="02040503050406030204" pitchFamily="18" charset="0"/>
                        </a:rPr>
                        <m:t>=31008.33</m:t>
                      </m:r>
                    </m:oMath>
                  </m:oMathPara>
                </a14:m>
                <a:endParaRPr lang="en-US" sz="2800" b="0" i="1"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9C3B0761-E74E-1CAD-BAF8-B08580DD9D9B}"/>
                  </a:ext>
                </a:extLst>
              </p:cNvPr>
              <p:cNvSpPr txBox="1">
                <a:spLocks noRot="1" noChangeAspect="1" noMove="1" noResize="1" noEditPoints="1" noAdjustHandles="1" noChangeArrowheads="1" noChangeShapeType="1" noTextEdit="1"/>
              </p:cNvSpPr>
              <p:nvPr/>
            </p:nvSpPr>
            <p:spPr>
              <a:xfrm>
                <a:off x="336884" y="545432"/>
                <a:ext cx="11518232" cy="6124754"/>
              </a:xfrm>
              <a:prstGeom prst="rect">
                <a:avLst/>
              </a:prstGeom>
              <a:blipFill>
                <a:blip r:embed="rId2"/>
                <a:stretch>
                  <a:fillRect l="-1058" t="-995"/>
                </a:stretch>
              </a:blipFill>
            </p:spPr>
            <p:txBody>
              <a:bodyPr/>
              <a:lstStyle/>
              <a:p>
                <a:r>
                  <a:rPr lang="en-IN">
                    <a:noFill/>
                  </a:rPr>
                  <a:t> </a:t>
                </a:r>
              </a:p>
            </p:txBody>
          </p:sp>
        </mc:Fallback>
      </mc:AlternateContent>
    </p:spTree>
    <p:extLst>
      <p:ext uri="{BB962C8B-B14F-4D97-AF65-F5344CB8AC3E}">
        <p14:creationId xmlns:p14="http://schemas.microsoft.com/office/powerpoint/2010/main" val="3787672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0AB30-63EA-E1C4-F890-585F1C7110BF}"/>
                  </a:ext>
                </a:extLst>
              </p:cNvPr>
              <p:cNvSpPr txBox="1"/>
              <p:nvPr/>
            </p:nvSpPr>
            <p:spPr>
              <a:xfrm>
                <a:off x="320842" y="240633"/>
                <a:ext cx="12063663" cy="3430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𝑇𝑆𝑆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46.2</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48.4</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+…+53..</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3</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51.4</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𝐶𝐹</m:t>
                      </m:r>
                      <m:r>
                        <a:rPr lang="en-US" sz="2800" b="0" i="1" smtClean="0">
                          <a:latin typeface="Cambria Math" panose="02040503050406030204" pitchFamily="18" charset="0"/>
                        </a:rPr>
                        <m:t>=31153.86−31008.33=145.53</m:t>
                      </m:r>
                    </m:oMath>
                  </m:oMathPara>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𝑆𝑆𝑇</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4</m:t>
                          </m:r>
                        </m:den>
                      </m:f>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188</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206</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216</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𝐶𝐹</m:t>
                      </m:r>
                      <m:r>
                        <a:rPr lang="en-US" sz="2800" b="0" i="1" smtClean="0">
                          <a:latin typeface="Cambria Math" panose="02040503050406030204" pitchFamily="18" charset="0"/>
                        </a:rPr>
                        <m:t>=100.67</m:t>
                      </m:r>
                    </m:oMath>
                  </m:oMathPara>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𝐵𝑆𝑆</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149</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158</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149</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154</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𝐶𝐹</m:t>
                      </m:r>
                      <m:r>
                        <a:rPr lang="en-US" sz="2800" b="0" i="1" smtClean="0">
                          <a:latin typeface="Cambria Math" panose="02040503050406030204" pitchFamily="18" charset="0"/>
                        </a:rPr>
                        <m:t>=19.003</m:t>
                      </m:r>
                    </m:oMath>
                  </m:oMathPara>
                </a14:m>
                <a:endParaRPr lang="en-US"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𝐸𝑆𝑆</m:t>
                      </m:r>
                      <m:r>
                        <a:rPr lang="en-US" sz="2800" b="0" i="1" smtClean="0">
                          <a:latin typeface="Cambria Math" panose="02040503050406030204" pitchFamily="18" charset="0"/>
                        </a:rPr>
                        <m:t>=</m:t>
                      </m:r>
                      <m:r>
                        <a:rPr lang="en-US" sz="2800" b="0" i="1" smtClean="0">
                          <a:latin typeface="Cambria Math" panose="02040503050406030204" pitchFamily="18" charset="0"/>
                        </a:rPr>
                        <m:t>𝑇𝑆𝑆</m:t>
                      </m:r>
                      <m:r>
                        <a:rPr lang="en-US" sz="2800" b="0" i="1" smtClean="0">
                          <a:latin typeface="Cambria Math" panose="02040503050406030204" pitchFamily="18" charset="0"/>
                        </a:rPr>
                        <m:t>−</m:t>
                      </m:r>
                      <m:r>
                        <a:rPr lang="en-US" sz="2800" b="0" i="1" smtClean="0">
                          <a:latin typeface="Cambria Math" panose="02040503050406030204" pitchFamily="18" charset="0"/>
                        </a:rPr>
                        <m:t>𝑆𝑆𝑇</m:t>
                      </m:r>
                      <m:r>
                        <a:rPr lang="en-US" sz="2800" b="0" i="1" smtClean="0">
                          <a:latin typeface="Cambria Math" panose="02040503050406030204" pitchFamily="18" charset="0"/>
                        </a:rPr>
                        <m:t>−</m:t>
                      </m:r>
                      <m:r>
                        <a:rPr lang="en-US" sz="2800" b="0" i="1" smtClean="0">
                          <a:latin typeface="Cambria Math" panose="02040503050406030204" pitchFamily="18" charset="0"/>
                        </a:rPr>
                        <m:t>𝐵𝑆𝑆</m:t>
                      </m:r>
                      <m:r>
                        <a:rPr lang="en-US" sz="2800" b="0" i="1" smtClean="0">
                          <a:latin typeface="Cambria Math" panose="02040503050406030204" pitchFamily="18" charset="0"/>
                        </a:rPr>
                        <m:t>=25.847</m:t>
                      </m:r>
                    </m:oMath>
                  </m:oMathPara>
                </a14:m>
                <a:endParaRPr lang="en-US" sz="2800" b="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9ED0AB30-63EA-E1C4-F890-585F1C7110BF}"/>
                  </a:ext>
                </a:extLst>
              </p:cNvPr>
              <p:cNvSpPr txBox="1">
                <a:spLocks noRot="1" noChangeAspect="1" noMove="1" noResize="1" noEditPoints="1" noAdjustHandles="1" noChangeArrowheads="1" noChangeShapeType="1" noTextEdit="1"/>
              </p:cNvSpPr>
              <p:nvPr/>
            </p:nvSpPr>
            <p:spPr>
              <a:xfrm>
                <a:off x="320842" y="240633"/>
                <a:ext cx="12063663" cy="343068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E4D8EB2-BDC6-960F-9A72-C2C44977395D}"/>
                  </a:ext>
                </a:extLst>
              </p:cNvPr>
              <p:cNvGraphicFramePr>
                <a:graphicFrameLocks noGrp="1"/>
              </p:cNvGraphicFramePr>
              <p:nvPr>
                <p:extLst>
                  <p:ext uri="{D42A27DB-BD31-4B8C-83A1-F6EECF244321}">
                    <p14:modId xmlns:p14="http://schemas.microsoft.com/office/powerpoint/2010/main" val="4091709146"/>
                  </p:ext>
                </p:extLst>
              </p:nvPr>
            </p:nvGraphicFramePr>
            <p:xfrm>
              <a:off x="1903662" y="3671315"/>
              <a:ext cx="9357895" cy="2946052"/>
            </p:xfrm>
            <a:graphic>
              <a:graphicData uri="http://schemas.openxmlformats.org/drawingml/2006/table">
                <a:tbl>
                  <a:tblPr firstRow="1" bandRow="1">
                    <a:tableStyleId>{2D5ABB26-0587-4C30-8999-92F81FD0307C}</a:tableStyleId>
                  </a:tblPr>
                  <a:tblGrid>
                    <a:gridCol w="1871579">
                      <a:extLst>
                        <a:ext uri="{9D8B030D-6E8A-4147-A177-3AD203B41FA5}">
                          <a16:colId xmlns:a16="http://schemas.microsoft.com/office/drawing/2014/main" val="1839575617"/>
                        </a:ext>
                      </a:extLst>
                    </a:gridCol>
                    <a:gridCol w="1871579">
                      <a:extLst>
                        <a:ext uri="{9D8B030D-6E8A-4147-A177-3AD203B41FA5}">
                          <a16:colId xmlns:a16="http://schemas.microsoft.com/office/drawing/2014/main" val="4291722806"/>
                        </a:ext>
                      </a:extLst>
                    </a:gridCol>
                    <a:gridCol w="1871579">
                      <a:extLst>
                        <a:ext uri="{9D8B030D-6E8A-4147-A177-3AD203B41FA5}">
                          <a16:colId xmlns:a16="http://schemas.microsoft.com/office/drawing/2014/main" val="1492495790"/>
                        </a:ext>
                      </a:extLst>
                    </a:gridCol>
                    <a:gridCol w="1871579">
                      <a:extLst>
                        <a:ext uri="{9D8B030D-6E8A-4147-A177-3AD203B41FA5}">
                          <a16:colId xmlns:a16="http://schemas.microsoft.com/office/drawing/2014/main" val="2620581010"/>
                        </a:ext>
                      </a:extLst>
                    </a:gridCol>
                    <a:gridCol w="1871579">
                      <a:extLst>
                        <a:ext uri="{9D8B030D-6E8A-4147-A177-3AD203B41FA5}">
                          <a16:colId xmlns:a16="http://schemas.microsoft.com/office/drawing/2014/main" val="1287181115"/>
                        </a:ext>
                      </a:extLst>
                    </a:gridCol>
                  </a:tblGrid>
                  <a:tr h="914292">
                    <a:tc>
                      <a:txBody>
                        <a:bodyPr/>
                        <a:lstStyle/>
                        <a:p>
                          <a:pPr algn="ctr"/>
                          <a:r>
                            <a:rPr lang="en-IN" sz="2400" b="1" dirty="0">
                              <a:latin typeface="Times New Roman" panose="02020603050405020304" pitchFamily="18" charset="0"/>
                              <a:cs typeface="Times New Roman" panose="02020603050405020304" pitchFamily="18" charset="0"/>
                            </a:rPr>
                            <a:t>Source of</a:t>
                          </a:r>
                          <a:r>
                            <a:rPr lang="en-IN" sz="2400" b="1" baseline="0" dirty="0">
                              <a:latin typeface="Times New Roman" panose="02020603050405020304" pitchFamily="18" charset="0"/>
                              <a:cs typeface="Times New Roman" panose="02020603050405020304" pitchFamily="18" charset="0"/>
                            </a:rPr>
                            <a:t> Variation</a:t>
                          </a:r>
                          <a:endParaRPr lang="en-IN" sz="2400" b="1"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Degrees of freedom</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Sum of squares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Mean sum of squares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a:latin typeface="Times New Roman" panose="02020603050405020304" pitchFamily="18" charset="0"/>
                              <a:cs typeface="Times New Roman" panose="02020603050405020304" pitchFamily="18" charset="0"/>
                            </a:rPr>
                            <a:t>F-statistic</a:t>
                          </a:r>
                        </a:p>
                        <a:p>
                          <a:pPr algn="ct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4211560"/>
                      </a:ext>
                    </a:extLst>
                  </a:tr>
                  <a:tr h="507940">
                    <a:tc>
                      <a:txBody>
                        <a:bodyPr/>
                        <a:lstStyle/>
                        <a:p>
                          <a:pPr algn="ctr"/>
                          <a:r>
                            <a:rPr lang="en-US" sz="2400" b="1" dirty="0">
                              <a:latin typeface="Times New Roman" panose="02020603050405020304" pitchFamily="18" charset="0"/>
                              <a:cs typeface="Times New Roman" panose="02020603050405020304" pitchFamily="18" charset="0"/>
                            </a:rPr>
                            <a:t>Treatments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2</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100.67</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50.335</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smtClean="0">
                                    <a:latin typeface="Cambria Math" panose="02040503050406030204" pitchFamily="18" charset="0"/>
                                  </a:rPr>
                                  <m:t>=</m:t>
                                </m:r>
                                <m:r>
                                  <a:rPr lang="en-US" sz="2400" b="0" i="1" smtClean="0">
                                    <a:latin typeface="Cambria Math" panose="02040503050406030204" pitchFamily="18" charset="0"/>
                                  </a:rPr>
                                  <m:t>11</m:t>
                                </m:r>
                                <m:r>
                                  <a:rPr lang="en-US" sz="2400" b="0" smtClean="0">
                                    <a:latin typeface="Cambria Math" panose="02040503050406030204" pitchFamily="18" charset="0"/>
                                  </a:rPr>
                                  <m:t>.</m:t>
                                </m:r>
                                <m:r>
                                  <a:rPr lang="en-US" sz="2400" b="0" i="1" smtClean="0">
                                    <a:latin typeface="Cambria Math" panose="02040503050406030204" pitchFamily="18" charset="0"/>
                                  </a:rPr>
                                  <m:t>68</m:t>
                                </m:r>
                              </m:oMath>
                            </m:oMathPara>
                          </a14:m>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106904"/>
                      </a:ext>
                    </a:extLst>
                  </a:tr>
                  <a:tr h="507940">
                    <a:tc>
                      <a:txBody>
                        <a:bodyPr/>
                        <a:lstStyle/>
                        <a:p>
                          <a:pPr algn="ctr"/>
                          <a:r>
                            <a:rPr lang="en-US" sz="2400" b="1" dirty="0">
                              <a:latin typeface="Times New Roman" panose="02020603050405020304" pitchFamily="18" charset="0"/>
                              <a:cs typeface="Times New Roman" panose="02020603050405020304" pitchFamily="18" charset="0"/>
                            </a:rPr>
                            <a:t>Blocks </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19.003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6.334</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2</m:t>
                                    </m:r>
                                  </m:sub>
                                </m:sSub>
                                <m:r>
                                  <a:rPr lang="en-US" sz="2400" b="0" smtClean="0">
                                    <a:latin typeface="Cambria Math" panose="02040503050406030204" pitchFamily="18" charset="0"/>
                                  </a:rPr>
                                  <m:t>=</m:t>
                                </m:r>
                                <m:r>
                                  <a:rPr lang="en-US" sz="2400" b="0" i="1" smtClean="0">
                                    <a:latin typeface="Cambria Math" panose="02040503050406030204" pitchFamily="18" charset="0"/>
                                  </a:rPr>
                                  <m:t>1</m:t>
                                </m:r>
                                <m:r>
                                  <a:rPr lang="en-US" sz="2400" b="0" smtClean="0">
                                    <a:latin typeface="Cambria Math" panose="02040503050406030204" pitchFamily="18" charset="0"/>
                                  </a:rPr>
                                  <m:t>.</m:t>
                                </m:r>
                                <m:r>
                                  <a:rPr lang="en-US" sz="2400" b="0" i="1" smtClean="0">
                                    <a:latin typeface="Cambria Math" panose="02040503050406030204" pitchFamily="18" charset="0"/>
                                  </a:rPr>
                                  <m:t>47</m:t>
                                </m:r>
                              </m:oMath>
                            </m:oMathPara>
                          </a14:m>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089171"/>
                      </a:ext>
                    </a:extLst>
                  </a:tr>
                  <a:tr h="507940">
                    <a:tc>
                      <a:txBody>
                        <a:bodyPr/>
                        <a:lstStyle/>
                        <a:p>
                          <a:pPr algn="ctr"/>
                          <a:r>
                            <a:rPr lang="en-US" sz="2400" b="1" dirty="0">
                              <a:latin typeface="Times New Roman" panose="02020603050405020304" pitchFamily="18" charset="0"/>
                              <a:cs typeface="Times New Roman" panose="02020603050405020304" pitchFamily="18" charset="0"/>
                            </a:rPr>
                            <a:t>Error</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6</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25.857</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4.3095</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275207"/>
                      </a:ext>
                    </a:extLst>
                  </a:tr>
                  <a:tr h="507940">
                    <a:tc>
                      <a:txBody>
                        <a:bodyPr/>
                        <a:lstStyle/>
                        <a:p>
                          <a:pPr algn="ctr"/>
                          <a:r>
                            <a:rPr lang="en-US" sz="2400" b="1" dirty="0">
                              <a:latin typeface="Times New Roman" panose="02020603050405020304" pitchFamily="18" charset="0"/>
                              <a:cs typeface="Times New Roman" panose="02020603050405020304" pitchFamily="18" charset="0"/>
                            </a:rPr>
                            <a:t>Total </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11</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145.53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97847"/>
                      </a:ext>
                    </a:extLst>
                  </a:tr>
                </a:tbl>
              </a:graphicData>
            </a:graphic>
          </p:graphicFrame>
        </mc:Choice>
        <mc:Fallback xmlns="">
          <p:graphicFrame>
            <p:nvGraphicFramePr>
              <p:cNvPr id="3" name="Table 2">
                <a:extLst>
                  <a:ext uri="{FF2B5EF4-FFF2-40B4-BE49-F238E27FC236}">
                    <a16:creationId xmlns:a16="http://schemas.microsoft.com/office/drawing/2014/main" id="{8E4D8EB2-BDC6-960F-9A72-C2C44977395D}"/>
                  </a:ext>
                </a:extLst>
              </p:cNvPr>
              <p:cNvGraphicFramePr>
                <a:graphicFrameLocks noGrp="1"/>
              </p:cNvGraphicFramePr>
              <p:nvPr>
                <p:extLst>
                  <p:ext uri="{D42A27DB-BD31-4B8C-83A1-F6EECF244321}">
                    <p14:modId xmlns:p14="http://schemas.microsoft.com/office/powerpoint/2010/main" val="4091709146"/>
                  </p:ext>
                </p:extLst>
              </p:nvPr>
            </p:nvGraphicFramePr>
            <p:xfrm>
              <a:off x="1903662" y="3671315"/>
              <a:ext cx="9357895" cy="2946052"/>
            </p:xfrm>
            <a:graphic>
              <a:graphicData uri="http://schemas.openxmlformats.org/drawingml/2006/table">
                <a:tbl>
                  <a:tblPr firstRow="1" bandRow="1">
                    <a:tableStyleId>{2D5ABB26-0587-4C30-8999-92F81FD0307C}</a:tableStyleId>
                  </a:tblPr>
                  <a:tblGrid>
                    <a:gridCol w="1871579">
                      <a:extLst>
                        <a:ext uri="{9D8B030D-6E8A-4147-A177-3AD203B41FA5}">
                          <a16:colId xmlns:a16="http://schemas.microsoft.com/office/drawing/2014/main" val="1839575617"/>
                        </a:ext>
                      </a:extLst>
                    </a:gridCol>
                    <a:gridCol w="1871579">
                      <a:extLst>
                        <a:ext uri="{9D8B030D-6E8A-4147-A177-3AD203B41FA5}">
                          <a16:colId xmlns:a16="http://schemas.microsoft.com/office/drawing/2014/main" val="4291722806"/>
                        </a:ext>
                      </a:extLst>
                    </a:gridCol>
                    <a:gridCol w="1871579">
                      <a:extLst>
                        <a:ext uri="{9D8B030D-6E8A-4147-A177-3AD203B41FA5}">
                          <a16:colId xmlns:a16="http://schemas.microsoft.com/office/drawing/2014/main" val="1492495790"/>
                        </a:ext>
                      </a:extLst>
                    </a:gridCol>
                    <a:gridCol w="1871579">
                      <a:extLst>
                        <a:ext uri="{9D8B030D-6E8A-4147-A177-3AD203B41FA5}">
                          <a16:colId xmlns:a16="http://schemas.microsoft.com/office/drawing/2014/main" val="2620581010"/>
                        </a:ext>
                      </a:extLst>
                    </a:gridCol>
                    <a:gridCol w="1871579">
                      <a:extLst>
                        <a:ext uri="{9D8B030D-6E8A-4147-A177-3AD203B41FA5}">
                          <a16:colId xmlns:a16="http://schemas.microsoft.com/office/drawing/2014/main" val="1287181115"/>
                        </a:ext>
                      </a:extLst>
                    </a:gridCol>
                  </a:tblGrid>
                  <a:tr h="914292">
                    <a:tc>
                      <a:txBody>
                        <a:bodyPr/>
                        <a:lstStyle/>
                        <a:p>
                          <a:pPr algn="ctr"/>
                          <a:r>
                            <a:rPr lang="en-IN" sz="2400" b="1" dirty="0">
                              <a:latin typeface="Times New Roman" panose="02020603050405020304" pitchFamily="18" charset="0"/>
                              <a:cs typeface="Times New Roman" panose="02020603050405020304" pitchFamily="18" charset="0"/>
                            </a:rPr>
                            <a:t>Source of</a:t>
                          </a:r>
                          <a:r>
                            <a:rPr lang="en-IN" sz="2400" b="1" baseline="0" dirty="0">
                              <a:latin typeface="Times New Roman" panose="02020603050405020304" pitchFamily="18" charset="0"/>
                              <a:cs typeface="Times New Roman" panose="02020603050405020304" pitchFamily="18" charset="0"/>
                            </a:rPr>
                            <a:t> Variation</a:t>
                          </a:r>
                          <a:endParaRPr lang="en-IN" sz="2400" b="1"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Degrees of freedom</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Sum of squares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atin typeface="Times New Roman" panose="02020603050405020304" pitchFamily="18" charset="0"/>
                              <a:cs typeface="Times New Roman" panose="02020603050405020304" pitchFamily="18" charset="0"/>
                            </a:rPr>
                            <a:t>Mean sum of squares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a:latin typeface="Times New Roman" panose="02020603050405020304" pitchFamily="18" charset="0"/>
                              <a:cs typeface="Times New Roman" panose="02020603050405020304" pitchFamily="18" charset="0"/>
                            </a:rPr>
                            <a:t>F-statistic</a:t>
                          </a:r>
                        </a:p>
                        <a:p>
                          <a:pPr algn="ct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4211560"/>
                      </a:ext>
                    </a:extLst>
                  </a:tr>
                  <a:tr h="507940">
                    <a:tc>
                      <a:txBody>
                        <a:bodyPr/>
                        <a:lstStyle/>
                        <a:p>
                          <a:pPr algn="ctr"/>
                          <a:r>
                            <a:rPr lang="en-US" sz="2400" b="1" dirty="0">
                              <a:latin typeface="Times New Roman" panose="02020603050405020304" pitchFamily="18" charset="0"/>
                              <a:cs typeface="Times New Roman" panose="02020603050405020304" pitchFamily="18" charset="0"/>
                            </a:rPr>
                            <a:t>Treatments</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2</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100.67</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50.335</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651" t="-188095" r="-651" b="-314286"/>
                          </a:stretch>
                        </a:blipFill>
                      </a:tcPr>
                    </a:tc>
                    <a:extLst>
                      <a:ext uri="{0D108BD9-81ED-4DB2-BD59-A6C34878D82A}">
                        <a16:rowId xmlns:a16="http://schemas.microsoft.com/office/drawing/2014/main" val="4238106904"/>
                      </a:ext>
                    </a:extLst>
                  </a:tr>
                  <a:tr h="507940">
                    <a:tc>
                      <a:txBody>
                        <a:bodyPr/>
                        <a:lstStyle/>
                        <a:p>
                          <a:pPr algn="ctr"/>
                          <a:r>
                            <a:rPr lang="en-US" sz="2400" b="1" dirty="0">
                              <a:latin typeface="Times New Roman" panose="02020603050405020304" pitchFamily="18" charset="0"/>
                              <a:cs typeface="Times New Roman" panose="02020603050405020304" pitchFamily="18" charset="0"/>
                            </a:rPr>
                            <a:t>Blocks </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19.003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6.334</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651" t="-291566" r="-651" b="-218072"/>
                          </a:stretch>
                        </a:blipFill>
                      </a:tcPr>
                    </a:tc>
                    <a:extLst>
                      <a:ext uri="{0D108BD9-81ED-4DB2-BD59-A6C34878D82A}">
                        <a16:rowId xmlns:a16="http://schemas.microsoft.com/office/drawing/2014/main" val="1129089171"/>
                      </a:ext>
                    </a:extLst>
                  </a:tr>
                  <a:tr h="507940">
                    <a:tc>
                      <a:txBody>
                        <a:bodyPr/>
                        <a:lstStyle/>
                        <a:p>
                          <a:pPr algn="ctr"/>
                          <a:r>
                            <a:rPr lang="en-US" sz="2400" b="1" dirty="0">
                              <a:latin typeface="Times New Roman" panose="02020603050405020304" pitchFamily="18" charset="0"/>
                              <a:cs typeface="Times New Roman" panose="02020603050405020304" pitchFamily="18" charset="0"/>
                            </a:rPr>
                            <a:t>Error</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6</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25.857</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4.3095</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275207"/>
                      </a:ext>
                    </a:extLst>
                  </a:tr>
                  <a:tr h="507940">
                    <a:tc>
                      <a:txBody>
                        <a:bodyPr/>
                        <a:lstStyle/>
                        <a:p>
                          <a:pPr algn="ctr"/>
                          <a:r>
                            <a:rPr lang="en-US" sz="2400" b="1" dirty="0">
                              <a:latin typeface="Times New Roman" panose="02020603050405020304" pitchFamily="18" charset="0"/>
                              <a:cs typeface="Times New Roman" panose="02020603050405020304" pitchFamily="18" charset="0"/>
                            </a:rPr>
                            <a:t>Total </a:t>
                          </a:r>
                          <a:endParaRPr lang="en-IN"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11</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Times New Roman" panose="02020603050405020304" pitchFamily="18" charset="0"/>
                              <a:cs typeface="Times New Roman" panose="02020603050405020304" pitchFamily="18" charset="0"/>
                            </a:rPr>
                            <a:t>145.53</a:t>
                          </a: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sz="2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97847"/>
                      </a:ext>
                    </a:extLst>
                  </a:tr>
                </a:tbl>
              </a:graphicData>
            </a:graphic>
          </p:graphicFrame>
        </mc:Fallback>
      </mc:AlternateContent>
    </p:spTree>
    <p:extLst>
      <p:ext uri="{BB962C8B-B14F-4D97-AF65-F5344CB8AC3E}">
        <p14:creationId xmlns:p14="http://schemas.microsoft.com/office/powerpoint/2010/main" val="156357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B25EC1-6BCA-D740-3B56-0B2EEF171DA6}"/>
                  </a:ext>
                </a:extLst>
              </p:cNvPr>
              <p:cNvSpPr txBox="1"/>
              <p:nvPr/>
            </p:nvSpPr>
            <p:spPr>
              <a:xfrm>
                <a:off x="215757" y="380144"/>
                <a:ext cx="11767696" cy="5868210"/>
              </a:xfrm>
              <a:prstGeom prst="rect">
                <a:avLst/>
              </a:prstGeom>
              <a:noFill/>
            </p:spPr>
            <p:txBody>
              <a:bodyPr wrap="square">
                <a:spAutoFit/>
              </a:bodyPr>
              <a:lstStyle/>
              <a:p>
                <a:pPr algn="just"/>
                <a:r>
                  <a:rPr lang="en-US" sz="2800" b="1" i="0" u="none" strike="noStrike" baseline="0" dirty="0">
                    <a:latin typeface="Times New Roman" panose="02020603050405020304" pitchFamily="18" charset="0"/>
                    <a:cs typeface="Times New Roman" panose="02020603050405020304" pitchFamily="18" charset="0"/>
                  </a:rPr>
                  <a:t>t-Test for Difference of Means:</a:t>
                </a:r>
              </a:p>
              <a:p>
                <a:pPr algn="just"/>
                <a:r>
                  <a:rPr lang="en-US" sz="2800" b="0" i="0" u="none" strike="noStrike" baseline="0" dirty="0">
                    <a:latin typeface="Times New Roman" panose="02020603050405020304" pitchFamily="18" charset="0"/>
                    <a:cs typeface="Times New Roman" panose="02020603050405020304" pitchFamily="18" charset="0"/>
                  </a:rPr>
                  <a:t>If two independent samples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𝑖</m:t>
                        </m:r>
                      </m:sub>
                    </m:sSub>
                    <m:r>
                      <a:rPr lang="en-US" sz="2800" b="0" i="1" u="none" strike="noStrike" baseline="0" smtClean="0">
                        <a:latin typeface="Cambria Math" panose="02040503050406030204" pitchFamily="18" charset="0"/>
                      </a:rPr>
                      <m:t> (</m:t>
                    </m:r>
                    <m:r>
                      <a:rPr lang="en-US" sz="2800" b="0" i="1" u="none" strike="noStrike" baseline="0" smtClean="0">
                        <a:latin typeface="Cambria Math" panose="02040503050406030204" pitchFamily="18" charset="0"/>
                      </a:rPr>
                      <m:t>𝑖</m:t>
                    </m:r>
                    <m:r>
                      <a:rPr lang="en-US" sz="2800" b="0" i="1" u="none" strike="noStrike" baseline="0" smtClean="0">
                        <a:latin typeface="Cambria Math" panose="02040503050406030204" pitchFamily="18" charset="0"/>
                      </a:rPr>
                      <m:t>=1, 2, ..</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oMath>
                </a14:m>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𝑗</m:t>
                        </m:r>
                      </m:sub>
                    </m:sSub>
                    <m:r>
                      <a:rPr lang="en-US" sz="2800" i="1">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r>
                          <a:rPr lang="en-US" sz="2800" i="1">
                            <a:latin typeface="Cambria Math" panose="02040503050406030204" pitchFamily="18" charset="0"/>
                          </a:rPr>
                          <m:t>=1, 2, ..</m:t>
                        </m:r>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 </m:t>
                    </m:r>
                  </m:oMath>
                </a14:m>
                <a:r>
                  <a:rPr lang="en-US" sz="2800" b="0" i="0" u="none" strike="noStrike" baseline="0" dirty="0">
                    <a:latin typeface="Times New Roman" panose="02020603050405020304" pitchFamily="18" charset="0"/>
                    <a:cs typeface="Times New Roman" panose="02020603050405020304" pitchFamily="18" charset="0"/>
                  </a:rPr>
                  <a:t>of sizes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oMath>
                </a14:m>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oMath>
                </a14:m>
                <a:r>
                  <a:rPr lang="en-US" sz="2800" b="0" i="0" u="none" strike="noStrike" baseline="0" dirty="0">
                    <a:latin typeface="Times New Roman" panose="02020603050405020304" pitchFamily="18" charset="0"/>
                    <a:cs typeface="Times New Roman" panose="02020603050405020304" pitchFamily="18" charset="0"/>
                  </a:rPr>
                  <a:t> have been drawn from two</a:t>
                </a:r>
                <a:r>
                  <a:rPr lang="en-US" sz="2800" b="0" i="0" u="none" strike="noStrike" dirty="0">
                    <a:latin typeface="Times New Roman" panose="02020603050405020304" pitchFamily="18" charset="0"/>
                    <a:cs typeface="Times New Roman" panose="02020603050405020304" pitchFamily="18" charset="0"/>
                  </a:rPr>
                  <a:t> normal populations with means </a:t>
                </a:r>
                <a14:m>
                  <m:oMath xmlns:m="http://schemas.openxmlformats.org/officeDocument/2006/math">
                    <m:sSub>
                      <m:sSubPr>
                        <m:ctrlPr>
                          <a:rPr lang="en-US" sz="2800" b="0" i="1" u="none" strike="noStrike" smtClean="0">
                            <a:latin typeface="Cambria Math" panose="02040503050406030204" pitchFamily="18" charset="0"/>
                          </a:rPr>
                        </m:ctrlPr>
                      </m:sSubPr>
                      <m:e>
                        <m:r>
                          <a:rPr lang="en-US" sz="2800" b="0" i="1" u="none" strike="noStrike" smtClean="0">
                            <a:latin typeface="Cambria Math" panose="02040503050406030204" pitchFamily="18" charset="0"/>
                          </a:rPr>
                          <m:t>𝜇</m:t>
                        </m:r>
                      </m:e>
                      <m:sub>
                        <m:r>
                          <a:rPr lang="en-US" sz="2800" b="0" i="1" u="none" strike="noStrike" smtClean="0">
                            <a:latin typeface="Cambria Math" panose="02040503050406030204" pitchFamily="18" charset="0"/>
                          </a:rPr>
                          <m:t>𝑋</m:t>
                        </m:r>
                      </m:sub>
                    </m:sSub>
                  </m:oMath>
                </a14:m>
                <a:r>
                  <a:rPr lang="en-US" sz="2800" b="0" i="0" u="none" strike="noStrike" baseline="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𝜇</m:t>
                        </m:r>
                      </m:e>
                      <m:sub>
                        <m:r>
                          <a:rPr lang="en-US" sz="2800" b="0" i="1" u="none" strike="noStrike" baseline="0" smtClean="0">
                            <a:latin typeface="Cambria Math" panose="02040503050406030204" pitchFamily="18" charset="0"/>
                          </a:rPr>
                          <m:t>𝑌</m:t>
                        </m:r>
                      </m:sub>
                    </m:sSub>
                  </m:oMath>
                </a14:m>
                <a:r>
                  <a:rPr lang="en-US" sz="2800" b="0" i="0" u="none" strike="noStrike" baseline="0" dirty="0">
                    <a:latin typeface="Times New Roman" panose="02020603050405020304" pitchFamily="18" charset="0"/>
                    <a:cs typeface="Times New Roman" panose="02020603050405020304" pitchFamily="18" charset="0"/>
                  </a:rPr>
                  <a:t> respectively.</a:t>
                </a:r>
              </a:p>
              <a:p>
                <a:pPr algn="just"/>
                <a14:m>
                  <m:oMathPara xmlns:m="http://schemas.openxmlformats.org/officeDocument/2006/math">
                    <m:oMathParaPr>
                      <m:jc m:val="centerGroup"/>
                    </m:oMathParaPr>
                    <m:oMath xmlns:m="http://schemas.openxmlformats.org/officeDocument/2006/math">
                      <m:r>
                        <a:rPr lang="en-US" sz="2800" b="0" i="1" u="none" strike="noStrike" baseline="0" smtClean="0">
                          <a:latin typeface="Cambria Math" panose="02040503050406030204" pitchFamily="18" charset="0"/>
                        </a:rPr>
                        <m:t>𝑡</m:t>
                      </m:r>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d>
                            <m:dPr>
                              <m:ctrlPr>
                                <a:rPr lang="en-US" sz="2800" b="0" i="1" u="none" strike="noStrike" baseline="0" smtClean="0">
                                  <a:latin typeface="Cambria Math" panose="02040503050406030204" pitchFamily="18" charset="0"/>
                                </a:rPr>
                              </m:ctrlPr>
                            </m:dPr>
                            <m:e>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𝑥</m:t>
                                  </m:r>
                                </m:e>
                              </m:acc>
                              <m:r>
                                <a:rPr lang="en-US" sz="2800" b="0" i="1" u="none" strike="noStrike" baseline="0" smtClean="0">
                                  <a:latin typeface="Cambria Math" panose="02040503050406030204" pitchFamily="18" charset="0"/>
                                </a:rPr>
                                <m:t>−</m:t>
                              </m:r>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𝑦</m:t>
                                  </m:r>
                                </m:e>
                              </m:acc>
                            </m:e>
                          </m:d>
                          <m:r>
                            <a:rPr lang="en-US" sz="2800" b="0" i="1" u="none" strike="noStrike" baseline="0" smtClean="0">
                              <a:latin typeface="Cambria Math" panose="02040503050406030204" pitchFamily="18" charset="0"/>
                            </a:rPr>
                            <m:t>−</m:t>
                          </m:r>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𝜇</m:t>
                                  </m:r>
                                </m:e>
                                <m:sub>
                                  <m:r>
                                    <a:rPr lang="en-US" sz="2800" b="0" i="1" u="none" strike="noStrike" baseline="0" smtClean="0">
                                      <a:latin typeface="Cambria Math" panose="02040503050406030204" pitchFamily="18" charset="0"/>
                                    </a:rPr>
                                    <m:t>𝑋</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𝜇</m:t>
                                  </m:r>
                                </m:e>
                                <m:sub>
                                  <m:r>
                                    <a:rPr lang="en-US" sz="2800" b="0" i="1" u="none" strike="noStrike" baseline="0" smtClean="0">
                                      <a:latin typeface="Cambria Math" panose="02040503050406030204" pitchFamily="18" charset="0"/>
                                    </a:rPr>
                                    <m:t>𝑌</m:t>
                                  </m:r>
                                </m:sub>
                              </m:sSub>
                            </m:e>
                          </m:d>
                        </m:num>
                        <m:den>
                          <m:r>
                            <a:rPr lang="en-US" sz="2800" b="0" i="1" u="none" strike="noStrike" baseline="0" smtClean="0">
                              <a:latin typeface="Cambria Math" panose="02040503050406030204" pitchFamily="18" charset="0"/>
                            </a:rPr>
                            <m:t>𝑆</m:t>
                          </m:r>
                          <m:rad>
                            <m:radPr>
                              <m:degHide m:val="on"/>
                              <m:ctrlPr>
                                <a:rPr lang="en-US" sz="2800" b="0" i="1" u="none" strike="noStrike" baseline="0" smtClean="0">
                                  <a:latin typeface="Cambria Math" panose="02040503050406030204" pitchFamily="18" charset="0"/>
                                </a:rPr>
                              </m:ctrlPr>
                            </m:radPr>
                            <m:deg/>
                            <m:e>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den>
                              </m:f>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den>
                              </m:f>
                            </m:e>
                          </m:rad>
                        </m:den>
                      </m:f>
                      <m:r>
                        <a:rPr lang="en-US" sz="2800" b="0" i="1" u="none" strike="noStrike" baseline="0" smtClean="0">
                          <a:latin typeface="Cambria Math" panose="02040503050406030204" pitchFamily="18" charset="0"/>
                        </a:rPr>
                        <m:t>=</m:t>
                      </m:r>
                      <m:f>
                        <m:fPr>
                          <m:ctrlPr>
                            <a:rPr lang="en-US" sz="2800" i="1">
                              <a:latin typeface="Cambria Math" panose="02040503050406030204" pitchFamily="18" charset="0"/>
                            </a:rPr>
                          </m:ctrlPr>
                        </m:fPr>
                        <m:num>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d>
                        </m:num>
                        <m:den>
                          <m:r>
                            <a:rPr lang="en-US" sz="2800" i="1">
                              <a:latin typeface="Cambria Math" panose="02040503050406030204" pitchFamily="18" charset="0"/>
                            </a:rPr>
                            <m:t>𝑆</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2</m:t>
                                      </m:r>
                                    </m:sub>
                                  </m:sSub>
                                </m:den>
                              </m:f>
                            </m:e>
                          </m:rad>
                        </m:den>
                      </m:f>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𝑋</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𝑌</m:t>
                          </m:r>
                        </m:sub>
                      </m:sSub>
                      <m:r>
                        <a:rPr lang="en-US" sz="2800" b="0" i="1" smtClean="0">
                          <a:latin typeface="Cambria Math" panose="02040503050406030204" pitchFamily="18" charset="0"/>
                        </a:rPr>
                        <m:t>, </m:t>
                      </m:r>
                      <m:r>
                        <a:rPr lang="en-US" sz="2800" b="0" i="1" smtClean="0">
                          <a:latin typeface="Cambria Math" panose="02040503050406030204" pitchFamily="18" charset="0"/>
                        </a:rPr>
                        <m:t>𝑢𝑛𝑑𝑒𝑟</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oMath>
                  </m:oMathPara>
                </a14:m>
                <a:endParaRPr lang="en-US" sz="2800" b="0" i="0" u="none" strike="noStrike" baseline="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𝑥</m:t>
                        </m:r>
                      </m:e>
                    </m:acc>
                    <m:r>
                      <a:rPr lang="en-US" sz="2800" b="0" i="1" u="none" strike="noStrike" baseline="0" dirty="0" smtClean="0">
                        <a:latin typeface="Cambria Math" panose="02040503050406030204" pitchFamily="18" charset="0"/>
                      </a:rPr>
                      <m:t>=</m:t>
                    </m:r>
                    <m:f>
                      <m:fPr>
                        <m:ctrlPr>
                          <a:rPr lang="en-US" sz="2800" b="0" i="1" u="none" strike="noStrike" baseline="0" dirty="0" smtClean="0">
                            <a:latin typeface="Cambria Math" panose="02040503050406030204" pitchFamily="18" charset="0"/>
                          </a:rPr>
                        </m:ctrlPr>
                      </m:fPr>
                      <m:num>
                        <m:r>
                          <a:rPr lang="en-US" sz="2800" b="0" i="1" u="none" strike="noStrike" baseline="0" dirty="0" smtClean="0">
                            <a:latin typeface="Cambria Math" panose="02040503050406030204" pitchFamily="18" charset="0"/>
                          </a:rPr>
                          <m:t>1</m:t>
                        </m:r>
                      </m:num>
                      <m:den>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𝑛</m:t>
                            </m:r>
                          </m:e>
                          <m:sub>
                            <m:r>
                              <a:rPr lang="en-US" sz="2800" b="0" i="1" u="none" strike="noStrike" baseline="0" dirty="0" smtClean="0">
                                <a:latin typeface="Cambria Math" panose="02040503050406030204" pitchFamily="18" charset="0"/>
                              </a:rPr>
                              <m:t>1</m:t>
                            </m:r>
                          </m:sub>
                        </m:sSub>
                      </m:den>
                    </m:f>
                    <m:nary>
                      <m:naryPr>
                        <m:chr m:val="∑"/>
                        <m:ctrlPr>
                          <a:rPr lang="en-US" sz="2800" b="0" i="1" u="none" strike="noStrike" baseline="0" dirty="0" smtClean="0">
                            <a:latin typeface="Cambria Math" panose="02040503050406030204" pitchFamily="18" charset="0"/>
                          </a:rPr>
                        </m:ctrlPr>
                      </m:naryPr>
                      <m:sub>
                        <m:r>
                          <a:rPr lang="en-US" sz="2800" b="0" i="1" u="none" strike="noStrike" baseline="0" dirty="0" smtClean="0">
                            <a:latin typeface="Cambria Math" panose="02040503050406030204" pitchFamily="18" charset="0"/>
                          </a:rPr>
                          <m:t>𝑖</m:t>
                        </m:r>
                        <m:r>
                          <a:rPr lang="en-US" sz="2800" b="0" i="1" u="none" strike="noStrike" baseline="0" dirty="0" smtClean="0">
                            <a:latin typeface="Cambria Math" panose="02040503050406030204" pitchFamily="18" charset="0"/>
                          </a:rPr>
                          <m:t>=1</m:t>
                        </m:r>
                      </m:sub>
                      <m:sup>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𝑛</m:t>
                            </m:r>
                          </m:e>
                          <m:sub>
                            <m:r>
                              <a:rPr lang="en-US" sz="2800" b="0" i="1" u="none" strike="noStrike" baseline="0" dirty="0" smtClean="0">
                                <a:latin typeface="Cambria Math" panose="02040503050406030204" pitchFamily="18" charset="0"/>
                              </a:rPr>
                              <m:t>1</m:t>
                            </m:r>
                          </m:sub>
                        </m:sSub>
                      </m:sup>
                      <m:e>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𝑥</m:t>
                            </m:r>
                          </m:e>
                          <m:sub>
                            <m:r>
                              <a:rPr lang="en-US" sz="2800" b="0" i="1" u="none" strike="noStrike" baseline="0" dirty="0" smtClean="0">
                                <a:latin typeface="Cambria Math" panose="02040503050406030204" pitchFamily="18" charset="0"/>
                              </a:rPr>
                              <m:t>𝑖</m:t>
                            </m:r>
                          </m:sub>
                        </m:sSub>
                      </m:e>
                    </m:nary>
                  </m:oMath>
                </a14:m>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𝑦</m:t>
                        </m:r>
                      </m:e>
                    </m:acc>
                    <m:r>
                      <a:rPr lang="en-US" sz="2800" i="1" dirty="0">
                        <a:latin typeface="Cambria Math" panose="02040503050406030204" pitchFamily="18" charset="0"/>
                      </a:rPr>
                      <m:t>=</m:t>
                    </m:r>
                    <m:f>
                      <m:fPr>
                        <m:ctrlPr>
                          <a:rPr lang="en-US" sz="2800" i="1" dirty="0">
                            <a:latin typeface="Cambria Math" panose="02040503050406030204" pitchFamily="18" charset="0"/>
                          </a:rPr>
                        </m:ctrlPr>
                      </m:fPr>
                      <m:num>
                        <m:r>
                          <a:rPr lang="en-US" sz="2800" i="1" dirty="0">
                            <a:latin typeface="Cambria Math" panose="02040503050406030204" pitchFamily="18" charset="0"/>
                          </a:rPr>
                          <m:t>1</m:t>
                        </m:r>
                      </m:num>
                      <m:den>
                        <m:sSub>
                          <m:sSubPr>
                            <m:ctrlPr>
                              <a:rPr lang="en-US" sz="2800" i="1" dirty="0">
                                <a:latin typeface="Cambria Math" panose="02040503050406030204" pitchFamily="18" charset="0"/>
                              </a:rPr>
                            </m:ctrlPr>
                          </m:sSubPr>
                          <m:e>
                            <m:r>
                              <a:rPr lang="en-US" sz="2800" i="1" dirty="0">
                                <a:latin typeface="Cambria Math" panose="02040503050406030204" pitchFamily="18" charset="0"/>
                              </a:rPr>
                              <m:t>𝑛</m:t>
                            </m:r>
                          </m:e>
                          <m:sub>
                            <m:r>
                              <a:rPr lang="en-US" sz="2800" i="1" dirty="0">
                                <a:latin typeface="Cambria Math" panose="02040503050406030204" pitchFamily="18" charset="0"/>
                              </a:rPr>
                              <m:t>1</m:t>
                            </m:r>
                          </m:sub>
                        </m:sSub>
                      </m:den>
                    </m:f>
                    <m:nary>
                      <m:naryPr>
                        <m:chr m:val="∑"/>
                        <m:ctrlPr>
                          <a:rPr lang="en-US" sz="2800" i="1" dirty="0">
                            <a:latin typeface="Cambria Math" panose="02040503050406030204" pitchFamily="18" charset="0"/>
                          </a:rPr>
                        </m:ctrlPr>
                      </m:naryPr>
                      <m:sub>
                        <m:r>
                          <a:rPr lang="en-US" sz="2800" b="0" i="1" dirty="0" smtClean="0">
                            <a:latin typeface="Cambria Math" panose="02040503050406030204" pitchFamily="18" charset="0"/>
                          </a:rPr>
                          <m:t>𝑗</m:t>
                        </m:r>
                        <m:r>
                          <a:rPr lang="en-US" sz="2800" i="1" dirty="0">
                            <a:latin typeface="Cambria Math" panose="02040503050406030204" pitchFamily="18" charset="0"/>
                          </a:rPr>
                          <m:t>=1</m:t>
                        </m:r>
                      </m:sub>
                      <m:sup>
                        <m:sSub>
                          <m:sSubPr>
                            <m:ctrlPr>
                              <a:rPr lang="en-US" sz="2800" i="1" dirty="0">
                                <a:latin typeface="Cambria Math" panose="02040503050406030204" pitchFamily="18" charset="0"/>
                              </a:rPr>
                            </m:ctrlPr>
                          </m:sSubPr>
                          <m:e>
                            <m:r>
                              <a:rPr lang="en-US" sz="2800" i="1" dirty="0">
                                <a:latin typeface="Cambria Math" panose="02040503050406030204" pitchFamily="18" charset="0"/>
                              </a:rPr>
                              <m:t>𝑛</m:t>
                            </m:r>
                          </m:e>
                          <m:sub>
                            <m:r>
                              <a:rPr lang="en-US" sz="2800" b="0" i="1" dirty="0" smtClean="0">
                                <a:latin typeface="Cambria Math" panose="02040503050406030204" pitchFamily="18" charset="0"/>
                              </a:rPr>
                              <m:t>2</m:t>
                            </m:r>
                          </m:sub>
                        </m:sSub>
                      </m:sup>
                      <m:e>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𝑗</m:t>
                            </m:r>
                          </m:sub>
                        </m:sSub>
                      </m:e>
                    </m:nary>
                  </m:oMath>
                </a14:m>
                <a:endParaRPr lang="en-US" sz="2800" i="0" dirty="0">
                  <a:latin typeface="Times New Roman" panose="02020603050405020304" pitchFamily="18" charset="0"/>
                  <a:cs typeface="Times New Roman" panose="02020603050405020304" pitchFamily="18" charset="0"/>
                </a:endParaRPr>
              </a:p>
              <a:p>
                <a:pPr algn="just"/>
                <a:r>
                  <a:rPr lang="en-US" sz="28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b="0" i="1" u="none" strike="noStrike" baseline="0" smtClean="0">
                            <a:latin typeface="Cambria Math" panose="02040503050406030204" pitchFamily="18" charset="0"/>
                          </a:rPr>
                        </m:ctrlPr>
                      </m:sSupPr>
                      <m:e>
                        <m:r>
                          <a:rPr lang="en-US" sz="2800" b="0" i="1" u="none" strike="noStrike" baseline="0" smtClean="0">
                            <a:latin typeface="Cambria Math" panose="02040503050406030204" pitchFamily="18" charset="0"/>
                          </a:rPr>
                          <m:t>𝑆</m:t>
                        </m:r>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m:t>
                    </m:r>
                    <m:f>
                      <m:fPr>
                        <m:ctrlPr>
                          <a:rPr lang="en-US" sz="2800" b="0" i="1" u="none" strike="noStrike" baseline="0" smtClean="0">
                            <a:latin typeface="Cambria Math" panose="02040503050406030204" pitchFamily="18" charset="0"/>
                          </a:rPr>
                        </m:ctrlPr>
                      </m:fPr>
                      <m:num>
                        <m:r>
                          <a:rPr lang="en-US" sz="2800" b="0" i="1" u="none" strike="noStrike" baseline="0" smtClean="0">
                            <a:latin typeface="Cambria Math" panose="02040503050406030204" pitchFamily="18" charset="0"/>
                          </a:rPr>
                          <m:t>1</m:t>
                        </m:r>
                      </m:num>
                      <m:den>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−2</m:t>
                        </m:r>
                      </m:den>
                    </m:f>
                    <m:sSup>
                      <m:sSupPr>
                        <m:ctrlPr>
                          <a:rPr lang="en-US" sz="2800" b="0" i="1" u="none" strike="noStrike" baseline="0" smtClean="0">
                            <a:latin typeface="Cambria Math" panose="02040503050406030204" pitchFamily="18" charset="0"/>
                          </a:rPr>
                        </m:ctrlPr>
                      </m:sSupPr>
                      <m:e>
                        <m:d>
                          <m:dPr>
                            <m:begChr m:val="["/>
                            <m:ctrlPr>
                              <a:rPr lang="en-US" sz="2800" b="0" i="1" u="none" strike="noStrike" baseline="0" smtClean="0">
                                <a:latin typeface="Cambria Math" panose="02040503050406030204" pitchFamily="18" charset="0"/>
                              </a:rPr>
                            </m:ctrlPr>
                          </m:dPr>
                          <m:e>
                            <m:nary>
                              <m:naryPr>
                                <m:chr m:val="∑"/>
                                <m:supHide m:val="on"/>
                                <m:ctrlPr>
                                  <a:rPr lang="en-US" sz="2800" b="0" i="1" u="none" strike="noStrike" baseline="0" smtClean="0">
                                    <a:latin typeface="Cambria Math" panose="02040503050406030204" pitchFamily="18" charset="0"/>
                                  </a:rPr>
                                </m:ctrlPr>
                              </m:naryPr>
                              <m:sub>
                                <m:r>
                                  <a:rPr lang="en-US" sz="2800" b="0" i="1" u="none" strike="noStrike" baseline="0" smtClean="0">
                                    <a:latin typeface="Cambria Math" panose="02040503050406030204" pitchFamily="18" charset="0"/>
                                  </a:rPr>
                                  <m:t>𝑖</m:t>
                                </m:r>
                              </m:sub>
                              <m:sup/>
                              <m:e>
                                <m:sSup>
                                  <m:sSupPr>
                                    <m:ctrlPr>
                                      <a:rPr lang="en-US" sz="2800" b="0" i="1" u="none" strike="noStrike" baseline="0" smtClean="0">
                                        <a:latin typeface="Cambria Math" panose="02040503050406030204" pitchFamily="18" charset="0"/>
                                      </a:rPr>
                                    </m:ctrlPr>
                                  </m:sSupPr>
                                  <m:e>
                                    <m:d>
                                      <m:dPr>
                                        <m:ctrlPr>
                                          <a:rPr lang="en-US" sz="2800" b="0" i="1" u="none" strike="noStrike" baseline="0" smtClean="0">
                                            <a:latin typeface="Cambria Math" panose="02040503050406030204" pitchFamily="18" charset="0"/>
                                          </a:rPr>
                                        </m:ctrlPr>
                                      </m:dPr>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𝑖</m:t>
                                            </m:r>
                                          </m:sub>
                                        </m:sSub>
                                        <m:r>
                                          <a:rPr lang="en-US" sz="2800" b="0" i="1" u="none" strike="noStrike" baseline="0" smtClean="0">
                                            <a:latin typeface="Cambria Math" panose="02040503050406030204" pitchFamily="18" charset="0"/>
                                          </a:rPr>
                                          <m:t>−</m:t>
                                        </m:r>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𝑥</m:t>
                                            </m:r>
                                          </m:e>
                                        </m:acc>
                                      </m:e>
                                    </m:d>
                                  </m:e>
                                  <m:sup>
                                    <m:r>
                                      <a:rPr lang="en-US" sz="2800" b="0" i="1" u="none" strike="noStrike" baseline="0" smtClean="0">
                                        <a:latin typeface="Cambria Math" panose="02040503050406030204" pitchFamily="18" charset="0"/>
                                      </a:rPr>
                                      <m:t>2</m:t>
                                    </m:r>
                                  </m:sup>
                                </m:sSup>
                              </m:e>
                            </m:nary>
                            <m:r>
                              <a:rPr lang="en-US" sz="2800" b="0" i="1" u="none" strike="noStrike" baseline="0" smtClean="0">
                                <a:latin typeface="Cambria Math" panose="02040503050406030204" pitchFamily="18" charset="0"/>
                              </a:rPr>
                              <m:t>+</m:t>
                            </m:r>
                            <m:nary>
                              <m:naryPr>
                                <m:chr m:val="∑"/>
                                <m:supHide m:val="on"/>
                                <m:ctrlPr>
                                  <a:rPr lang="en-US" sz="2800" b="0" i="1" u="none" strike="noStrike" baseline="0" smtClean="0">
                                    <a:latin typeface="Cambria Math" panose="02040503050406030204" pitchFamily="18" charset="0"/>
                                  </a:rPr>
                                </m:ctrlPr>
                              </m:naryPr>
                              <m:sub>
                                <m:r>
                                  <a:rPr lang="en-US" sz="2800" b="0" i="1" u="none" strike="noStrike" baseline="0" smtClean="0">
                                    <a:latin typeface="Cambria Math" panose="02040503050406030204" pitchFamily="18" charset="0"/>
                                  </a:rPr>
                                  <m:t>𝑗</m:t>
                                </m:r>
                              </m:sub>
                              <m:sup/>
                              <m:e>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m:t>
                                    </m:r>
                                    <m:r>
                                      <a:rPr lang="en-US" sz="2800" b="0" i="1" u="none" strike="noStrike" baseline="0" smtClean="0">
                                        <a:latin typeface="Cambria Math" panose="02040503050406030204" pitchFamily="18" charset="0"/>
                                      </a:rPr>
                                      <m:t>𝑦</m:t>
                                    </m:r>
                                  </m:e>
                                  <m:sub>
                                    <m:r>
                                      <a:rPr lang="en-US" sz="2800" b="0" i="1" u="none" strike="noStrike" baseline="0" smtClean="0">
                                        <a:latin typeface="Cambria Math" panose="02040503050406030204" pitchFamily="18" charset="0"/>
                                      </a:rPr>
                                      <m:t>𝑗</m:t>
                                    </m:r>
                                  </m:sub>
                                </m:sSub>
                                <m:r>
                                  <a:rPr lang="en-US" sz="2800" b="0" i="1" u="none" strike="noStrike" baseline="0" smtClean="0">
                                    <a:latin typeface="Cambria Math" panose="02040503050406030204" pitchFamily="18" charset="0"/>
                                  </a:rPr>
                                  <m:t>−</m:t>
                                </m:r>
                              </m:e>
                            </m:nary>
                            <m:r>
                              <a:rPr lang="en-US" sz="2800" b="0" i="1" u="none" strike="noStrike" baseline="0" smtClean="0">
                                <a:latin typeface="Cambria Math" panose="02040503050406030204" pitchFamily="18" charset="0"/>
                              </a:rPr>
                              <m:t> </m:t>
                            </m:r>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𝑦</m:t>
                                </m:r>
                              </m:e>
                            </m:acc>
                          </m:e>
                        </m:d>
                      </m:e>
                      <m:sup>
                        <m:r>
                          <a:rPr lang="en-US" sz="2800" b="0" i="1" u="none" strike="noStrike" baseline="0" smtClean="0">
                            <a:latin typeface="Cambria Math" panose="02040503050406030204" pitchFamily="18" charset="0"/>
                          </a:rPr>
                          <m:t>2</m:t>
                        </m:r>
                      </m:sup>
                    </m:sSup>
                    <m:r>
                      <a:rPr lang="en-US" sz="2800" b="0" i="1" u="none" strike="noStrike" baseline="0" smtClean="0">
                        <a:latin typeface="Cambria Math" panose="02040503050406030204" pitchFamily="18" charset="0"/>
                      </a:rPr>
                      <m:t>]   </m:t>
                    </m:r>
                  </m:oMath>
                </a14:m>
                <a:endParaRPr lang="en-US" sz="2800" b="0" i="0" u="none" strike="noStrike" baseline="0" dirty="0">
                  <a:latin typeface="Times New Roman" panose="02020603050405020304" pitchFamily="18" charset="0"/>
                  <a:cs typeface="Times New Roman" panose="02020603050405020304" pitchFamily="18" charset="0"/>
                </a:endParaRPr>
              </a:p>
              <a:p>
                <a:pPr algn="just"/>
                <a:r>
                  <a:rPr lang="en-US" sz="2800" b="0" i="0" u="none" strike="noStrike" baseline="0" dirty="0">
                    <a:latin typeface="Times New Roman" panose="02020603050405020304" pitchFamily="18" charset="0"/>
                    <a:cs typeface="Times New Roman" panose="02020603050405020304" pitchFamily="18" charset="0"/>
                  </a:rPr>
                  <a:t>is an unbiased estimate of the common population variance a </a:t>
                </a:r>
                <a14:m>
                  <m:oMath xmlns:m="http://schemas.openxmlformats.org/officeDocument/2006/math">
                    <m:sSup>
                      <m:sSupPr>
                        <m:ctrlPr>
                          <a:rPr lang="en-US" sz="2800" b="0" i="1" u="none" strike="noStrike" baseline="0" smtClean="0">
                            <a:latin typeface="Cambria Math" panose="02040503050406030204" pitchFamily="18" charset="0"/>
                          </a:rPr>
                        </m:ctrlPr>
                      </m:sSupPr>
                      <m:e>
                        <m:r>
                          <a:rPr lang="en-US" sz="2800" b="0" i="1" u="none" strike="noStrike" baseline="0" smtClean="0">
                            <a:latin typeface="Cambria Math" panose="02040503050406030204" pitchFamily="18" charset="0"/>
                          </a:rPr>
                          <m:t>𝜎</m:t>
                        </m:r>
                      </m:e>
                      <m:sup>
                        <m:r>
                          <a:rPr lang="en-US" sz="2800" b="0" i="1" u="none" strike="noStrike" baseline="0" smtClean="0">
                            <a:latin typeface="Cambria Math" panose="02040503050406030204" pitchFamily="18" charset="0"/>
                          </a:rPr>
                          <m:t>2</m:t>
                        </m:r>
                      </m:sup>
                    </m:sSup>
                  </m:oMath>
                </a14:m>
                <a:r>
                  <a:rPr lang="en-US" sz="2800" b="0" i="0" u="none" strike="noStrike" baseline="0" dirty="0">
                    <a:latin typeface="Times New Roman" panose="02020603050405020304" pitchFamily="18" charset="0"/>
                    <a:cs typeface="Times New Roman" panose="02020603050405020304" pitchFamily="18" charset="0"/>
                  </a:rPr>
                  <a:t>, follows Student1s t-distribution with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1</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𝑛</m:t>
                        </m:r>
                      </m:e>
                      <m:sub>
                        <m:r>
                          <a:rPr lang="en-US" sz="2800" b="0" i="1" u="none" strike="noStrike" baseline="0" smtClean="0">
                            <a:latin typeface="Cambria Math" panose="02040503050406030204" pitchFamily="18" charset="0"/>
                          </a:rPr>
                          <m:t>2</m:t>
                        </m:r>
                      </m:sub>
                    </m:sSub>
                    <m:r>
                      <a:rPr lang="en-US" sz="2800" b="0" i="1" u="none" strike="noStrike" baseline="0" smtClean="0">
                        <a:latin typeface="Cambria Math" panose="02040503050406030204" pitchFamily="18" charset="0"/>
                      </a:rPr>
                      <m:t>−2</m:t>
                    </m:r>
                  </m:oMath>
                </a14:m>
                <a:r>
                  <a:rPr lang="en-US" sz="2800" b="0" i="0" u="none" strike="noStrike" baseline="0" dirty="0">
                    <a:latin typeface="Times New Roman" panose="02020603050405020304" pitchFamily="18" charset="0"/>
                    <a:cs typeface="Times New Roman" panose="02020603050405020304" pitchFamily="18" charset="0"/>
                  </a:rPr>
                  <a:t>) </a:t>
                </a:r>
                <a:r>
                  <a:rPr lang="en-US" sz="2800" b="0" i="0" u="none" strike="noStrike" baseline="0" dirty="0" err="1">
                    <a:latin typeface="Times New Roman" panose="02020603050405020304" pitchFamily="18" charset="0"/>
                    <a:cs typeface="Times New Roman" panose="02020603050405020304" pitchFamily="18" charset="0"/>
                  </a:rPr>
                  <a:t>d.f.</a:t>
                </a:r>
                <a:endParaRPr lang="en-US" sz="2800" b="0" i="0" u="none" strike="noStrike" baseline="0" dirty="0">
                  <a:latin typeface="Times New Roman" panose="02020603050405020304" pitchFamily="18" charset="0"/>
                  <a:cs typeface="Times New Roman" panose="02020603050405020304" pitchFamily="18" charset="0"/>
                </a:endParaRPr>
              </a:p>
              <a:p>
                <a:pPr algn="just"/>
                <a:endParaRPr lang="en-US" sz="2800" b="0" i="0" u="none" strike="noStrike" baseline="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40B25EC1-6BCA-D740-3B56-0B2EEF171DA6}"/>
                  </a:ext>
                </a:extLst>
              </p:cNvPr>
              <p:cNvSpPr txBox="1">
                <a:spLocks noRot="1" noChangeAspect="1" noMove="1" noResize="1" noEditPoints="1" noAdjustHandles="1" noChangeArrowheads="1" noChangeShapeType="1" noTextEdit="1"/>
              </p:cNvSpPr>
              <p:nvPr/>
            </p:nvSpPr>
            <p:spPr>
              <a:xfrm>
                <a:off x="215757" y="380144"/>
                <a:ext cx="11767696" cy="5868210"/>
              </a:xfrm>
              <a:prstGeom prst="rect">
                <a:avLst/>
              </a:prstGeom>
              <a:blipFill>
                <a:blip r:embed="rId2"/>
                <a:stretch>
                  <a:fillRect l="-1036" t="-1038" r="-1036"/>
                </a:stretch>
              </a:blipFill>
            </p:spPr>
            <p:txBody>
              <a:bodyPr/>
              <a:lstStyle/>
              <a:p>
                <a:r>
                  <a:rPr lang="en-IN">
                    <a:noFill/>
                  </a:rPr>
                  <a:t> </a:t>
                </a:r>
              </a:p>
            </p:txBody>
          </p:sp>
        </mc:Fallback>
      </mc:AlternateContent>
    </p:spTree>
    <p:extLst>
      <p:ext uri="{BB962C8B-B14F-4D97-AF65-F5344CB8AC3E}">
        <p14:creationId xmlns:p14="http://schemas.microsoft.com/office/powerpoint/2010/main" val="1297430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CE9C90C-BAF5-74D2-C092-DA73A89B9F2B}"/>
                  </a:ext>
                </a:extLst>
              </p:cNvPr>
              <p:cNvSpPr txBox="1"/>
              <p:nvPr/>
            </p:nvSpPr>
            <p:spPr>
              <a:xfrm>
                <a:off x="513347" y="385011"/>
                <a:ext cx="11133221" cy="6249211"/>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Critical values: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𝐹</m:t>
                        </m:r>
                      </m:e>
                      <m:sub>
                        <m:r>
                          <a:rPr lang="en-US" sz="2800" b="0" i="1" smtClean="0">
                            <a:latin typeface="Cambria Math" panose="02040503050406030204" pitchFamily="18" charset="0"/>
                            <a:cs typeface="Times New Roman" panose="02020603050405020304" pitchFamily="18" charset="0"/>
                          </a:rPr>
                          <m:t>0.05, (2, 6)</m:t>
                        </m:r>
                      </m:sub>
                    </m:sSub>
                    <m:r>
                      <a:rPr lang="en-US" sz="2800" b="0" i="1" smtClean="0">
                        <a:latin typeface="Cambria Math" panose="02040503050406030204" pitchFamily="18" charset="0"/>
                        <a:cs typeface="Times New Roman" panose="02020603050405020304" pitchFamily="18" charset="0"/>
                      </a:rPr>
                      <m:t>=5.14</m:t>
                    </m:r>
                  </m:oMath>
                </a14:m>
                <a:r>
                  <a:rPr lang="en-I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𝐹</m:t>
                        </m:r>
                      </m:e>
                      <m:sub>
                        <m:r>
                          <a:rPr lang="en-US" sz="2800" i="1">
                            <a:latin typeface="Cambria Math" panose="02040503050406030204" pitchFamily="18" charset="0"/>
                            <a:cs typeface="Times New Roman" panose="02020603050405020304" pitchFamily="18" charset="0"/>
                          </a:rPr>
                          <m:t>0.05, (</m:t>
                        </m:r>
                        <m:r>
                          <a:rPr lang="en-US" sz="2800" b="0" i="1" smtClean="0">
                            <a:latin typeface="Cambria Math" panose="02040503050406030204" pitchFamily="18" charset="0"/>
                            <a:cs typeface="Times New Roman" panose="02020603050405020304" pitchFamily="18" charset="0"/>
                          </a:rPr>
                          <m:t>3</m:t>
                        </m:r>
                        <m:r>
                          <a:rPr lang="en-US" sz="2800" i="1">
                            <a:latin typeface="Cambria Math" panose="02040503050406030204" pitchFamily="18" charset="0"/>
                            <a:cs typeface="Times New Roman" panose="02020603050405020304" pitchFamily="18" charset="0"/>
                          </a:rPr>
                          <m:t>, 6)</m:t>
                        </m:r>
                      </m:sub>
                    </m:sSub>
                    <m:r>
                      <a:rPr lang="en-US" sz="2800" b="0" i="1" smtClean="0">
                        <a:latin typeface="Cambria Math" panose="02040503050406030204" pitchFamily="18" charset="0"/>
                        <a:cs typeface="Times New Roman" panose="02020603050405020304" pitchFamily="18" charset="0"/>
                      </a:rPr>
                      <m:t>=4.76</m:t>
                    </m:r>
                  </m:oMath>
                </a14:m>
                <a:endParaRPr lang="en-US" sz="2800" b="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Conclusion:</a:t>
                </a:r>
              </a:p>
              <a:p>
                <a:pPr marL="342900" indent="-342900">
                  <a:buAutoNum type="arabicPeriod"/>
                </a:pPr>
                <a:r>
                  <a:rPr lang="en-IN" sz="28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𝐹</m:t>
                        </m:r>
                      </m:e>
                      <m:sub>
                        <m:r>
                          <a:rPr lang="en-US" sz="2800" b="0" i="1" smtClean="0">
                            <a:latin typeface="Cambria Math" panose="02040503050406030204" pitchFamily="18" charset="0"/>
                            <a:cs typeface="Times New Roman" panose="02020603050405020304" pitchFamily="18" charset="0"/>
                          </a:rPr>
                          <m:t>1</m:t>
                        </m:r>
                      </m:sub>
                    </m:sSub>
                    <m:r>
                      <a:rPr lang="en-US" sz="2800" b="0" i="1" smtClean="0">
                        <a:latin typeface="Cambria Math" panose="02040503050406030204" pitchFamily="18" charset="0"/>
                        <a:cs typeface="Times New Roman" panose="02020603050405020304" pitchFamily="18" charset="0"/>
                      </a:rPr>
                      <m:t>&gt;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𝐹</m:t>
                        </m:r>
                      </m:e>
                      <m:sub>
                        <m:r>
                          <a:rPr lang="en-US" sz="2800" i="1">
                            <a:latin typeface="Cambria Math" panose="02040503050406030204" pitchFamily="18" charset="0"/>
                            <a:cs typeface="Times New Roman" panose="02020603050405020304" pitchFamily="18" charset="0"/>
                          </a:rPr>
                          <m:t>0.05, (2, 6)</m:t>
                        </m:r>
                      </m:sub>
                    </m:sSub>
                  </m:oMath>
                </a14:m>
                <a:r>
                  <a:rPr lang="en-IN" sz="2800" dirty="0">
                    <a:latin typeface="Times New Roman" panose="02020603050405020304" pitchFamily="18" charset="0"/>
                    <a:cs typeface="Times New Roman" panose="02020603050405020304" pitchFamily="18" charset="0"/>
                  </a:rPr>
                  <a:t>, we conclude that the data provide us any evidence against the null hypothesis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𝐻</m:t>
                        </m:r>
                      </m:e>
                      <m:sub>
                        <m:r>
                          <a:rPr lang="en-US" sz="2800" b="0" i="1" smtClean="0">
                            <a:latin typeface="Cambria Math" panose="02040503050406030204" pitchFamily="18" charset="0"/>
                            <a:cs typeface="Times New Roman" panose="02020603050405020304" pitchFamily="18" charset="0"/>
                          </a:rPr>
                          <m:t>0</m:t>
                        </m:r>
                      </m:sub>
                    </m:sSub>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1</m:t>
                        </m:r>
                      </m:e>
                    </m:d>
                  </m:oMath>
                </a14:m>
                <a:r>
                  <a:rPr lang="en-IN" sz="2800" dirty="0">
                    <a:latin typeface="Times New Roman" panose="02020603050405020304" pitchFamily="18" charset="0"/>
                    <a:cs typeface="Times New Roman" panose="02020603050405020304" pitchFamily="18" charset="0"/>
                  </a:rPr>
                  <a:t> and  in favour of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𝐻</m:t>
                        </m:r>
                      </m:e>
                      <m:sub>
                        <m:r>
                          <a:rPr lang="en-US" sz="2800" b="0" i="1" smtClean="0">
                            <a:latin typeface="Cambria Math" panose="02040503050406030204" pitchFamily="18" charset="0"/>
                            <a:cs typeface="Times New Roman" panose="02020603050405020304" pitchFamily="18" charset="0"/>
                          </a:rPr>
                          <m:t>1</m:t>
                        </m:r>
                      </m:sub>
                    </m:sSub>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1</m:t>
                        </m:r>
                      </m:e>
                    </m:d>
                  </m:oMath>
                </a14:m>
                <a:r>
                  <a:rPr lang="en-IN" sz="2800" dirty="0">
                    <a:latin typeface="Times New Roman" panose="02020603050405020304" pitchFamily="18" charset="0"/>
                    <a:cs typeface="Times New Roman" panose="02020603050405020304" pitchFamily="18" charset="0"/>
                  </a:rPr>
                  <a:t> is accepted at 5% level of significance.  i.e., the yields of all the three verities of paddy are not homogeneous. </a:t>
                </a:r>
              </a:p>
              <a:p>
                <a:pPr marL="342900" indent="-342900">
                  <a:buFontTx/>
                  <a:buAutoNum type="arabicPeriod"/>
                </a:pPr>
                <a:r>
                  <a:rPr lang="en-IN" sz="28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𝐹</m:t>
                        </m:r>
                      </m:e>
                      <m:sub>
                        <m:r>
                          <a:rPr lang="en-US" sz="2800" b="0" i="1" smtClean="0">
                            <a:latin typeface="Cambria Math" panose="02040503050406030204" pitchFamily="18" charset="0"/>
                            <a:cs typeface="Times New Roman" panose="02020603050405020304" pitchFamily="18" charset="0"/>
                          </a:rPr>
                          <m:t>2</m:t>
                        </m:r>
                      </m:sub>
                    </m:sSub>
                    <m:r>
                      <a:rPr lang="en-US" sz="2800" b="0" i="1" smtClean="0">
                        <a:latin typeface="Cambria Math" panose="02040503050406030204" pitchFamily="18" charset="0"/>
                        <a:cs typeface="Times New Roman" panose="02020603050405020304" pitchFamily="18" charset="0"/>
                      </a:rPr>
                      <m:t>&gt;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𝐹</m:t>
                        </m:r>
                      </m:e>
                      <m:sub>
                        <m:r>
                          <a:rPr lang="en-US" sz="2800" i="1">
                            <a:latin typeface="Cambria Math" panose="02040503050406030204" pitchFamily="18" charset="0"/>
                            <a:cs typeface="Times New Roman" panose="02020603050405020304" pitchFamily="18" charset="0"/>
                          </a:rPr>
                          <m:t>0.05, (</m:t>
                        </m:r>
                        <m:r>
                          <a:rPr lang="en-US" sz="2800" b="0" i="1" smtClean="0">
                            <a:latin typeface="Cambria Math" panose="02040503050406030204" pitchFamily="18" charset="0"/>
                            <a:cs typeface="Times New Roman" panose="02020603050405020304" pitchFamily="18" charset="0"/>
                          </a:rPr>
                          <m:t>3</m:t>
                        </m:r>
                        <m:r>
                          <a:rPr lang="en-US" sz="2800" i="1">
                            <a:latin typeface="Cambria Math" panose="02040503050406030204" pitchFamily="18" charset="0"/>
                            <a:cs typeface="Times New Roman" panose="02020603050405020304" pitchFamily="18" charset="0"/>
                          </a:rPr>
                          <m:t>, 6)</m:t>
                        </m:r>
                      </m:sub>
                    </m:sSub>
                  </m:oMath>
                </a14:m>
                <a:r>
                  <a:rPr lang="en-IN" sz="2800" dirty="0">
                    <a:latin typeface="Times New Roman" panose="02020603050405020304" pitchFamily="18" charset="0"/>
                    <a:cs typeface="Times New Roman" panose="02020603050405020304" pitchFamily="18" charset="0"/>
                  </a:rPr>
                  <a:t>, we conclude that do not provide us any evidence against the null hypothesis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𝐻</m:t>
                        </m:r>
                      </m:e>
                      <m:sub>
                        <m:r>
                          <a:rPr lang="en-US" sz="2800" b="0" i="1" smtClean="0">
                            <a:latin typeface="Cambria Math" panose="02040503050406030204" pitchFamily="18" charset="0"/>
                            <a:cs typeface="Times New Roman" panose="02020603050405020304" pitchFamily="18" charset="0"/>
                          </a:rPr>
                          <m:t>0</m:t>
                        </m:r>
                      </m:sub>
                    </m:sSub>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2</m:t>
                        </m:r>
                      </m:e>
                    </m:d>
                  </m:oMath>
                </a14:m>
                <a:r>
                  <a:rPr lang="en-IN" sz="2800" dirty="0">
                    <a:latin typeface="Times New Roman" panose="02020603050405020304" pitchFamily="18" charset="0"/>
                    <a:cs typeface="Times New Roman" panose="02020603050405020304" pitchFamily="18" charset="0"/>
                  </a:rPr>
                  <a:t> and hence it may </a:t>
                </a:r>
                <a:r>
                  <a:rPr lang="en-US" sz="2800" dirty="0">
                    <a:latin typeface="Times New Roman" panose="02020603050405020304" pitchFamily="18" charset="0"/>
                    <a:cs typeface="Times New Roman" panose="02020603050405020304" pitchFamily="18" charset="0"/>
                  </a:rPr>
                  <a:t>be</a:t>
                </a:r>
                <a:r>
                  <a:rPr lang="en-IN" sz="2800" dirty="0">
                    <a:latin typeface="Times New Roman" panose="02020603050405020304" pitchFamily="18" charset="0"/>
                    <a:cs typeface="Times New Roman" panose="02020603050405020304" pitchFamily="18" charset="0"/>
                  </a:rPr>
                  <a:t> accepted at 5% level of significance.  i.e., the yields in all the four blocks are homogeneous. </a:t>
                </a:r>
              </a:p>
              <a:p>
                <a:endParaRPr lang="en-IN" sz="2800" dirty="0">
                  <a:latin typeface="Times New Roman" panose="02020603050405020304" pitchFamily="18" charset="0"/>
                  <a:cs typeface="Times New Roman" panose="02020603050405020304" pitchFamily="18" charset="0"/>
                </a:endParaRPr>
              </a:p>
              <a:p>
                <a:pPr marL="342900" indent="-342900">
                  <a:buAutoNum type="arabicPeriod"/>
                </a:pP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CE9C90C-BAF5-74D2-C092-DA73A89B9F2B}"/>
                  </a:ext>
                </a:extLst>
              </p:cNvPr>
              <p:cNvSpPr txBox="1">
                <a:spLocks noRot="1" noChangeAspect="1" noMove="1" noResize="1" noEditPoints="1" noAdjustHandles="1" noChangeArrowheads="1" noChangeShapeType="1" noTextEdit="1"/>
              </p:cNvSpPr>
              <p:nvPr/>
            </p:nvSpPr>
            <p:spPr>
              <a:xfrm>
                <a:off x="513347" y="385011"/>
                <a:ext cx="11133221" cy="6249211"/>
              </a:xfrm>
              <a:prstGeom prst="rect">
                <a:avLst/>
              </a:prstGeom>
              <a:blipFill>
                <a:blip r:embed="rId2"/>
                <a:stretch>
                  <a:fillRect l="-1095" t="-976"/>
                </a:stretch>
              </a:blipFill>
            </p:spPr>
            <p:txBody>
              <a:bodyPr/>
              <a:lstStyle/>
              <a:p>
                <a:r>
                  <a:rPr lang="en-IN">
                    <a:noFill/>
                  </a:rPr>
                  <a:t> </a:t>
                </a:r>
              </a:p>
            </p:txBody>
          </p:sp>
        </mc:Fallback>
      </mc:AlternateContent>
    </p:spTree>
    <p:extLst>
      <p:ext uri="{BB962C8B-B14F-4D97-AF65-F5344CB8AC3E}">
        <p14:creationId xmlns:p14="http://schemas.microsoft.com/office/powerpoint/2010/main" val="17986362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44D5F1-6B77-0623-03F4-9176081F4412}"/>
                  </a:ext>
                </a:extLst>
              </p:cNvPr>
              <p:cNvSpPr txBox="1"/>
              <p:nvPr/>
            </p:nvSpPr>
            <p:spPr>
              <a:xfrm>
                <a:off x="195209" y="226031"/>
                <a:ext cx="11611780" cy="6986528"/>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Three way ANOVA (or) Latin Square Design ( LSD ):</a:t>
                </a:r>
              </a:p>
              <a:p>
                <a:r>
                  <a:rPr lang="en-IN" sz="2800" dirty="0">
                    <a:latin typeface="Times New Roman" panose="02020603050405020304" pitchFamily="18" charset="0"/>
                    <a:cs typeface="Times New Roman" panose="02020603050405020304" pitchFamily="18" charset="0"/>
                  </a:rPr>
                  <a:t>Aim: </a:t>
                </a:r>
              </a:p>
              <a:p>
                <a:r>
                  <a:rPr lang="en-IN" sz="2800" dirty="0">
                    <a:latin typeface="Times New Roman" panose="02020603050405020304" pitchFamily="18" charset="0"/>
                    <a:cs typeface="Times New Roman" panose="02020603050405020304" pitchFamily="18" charset="0"/>
                  </a:rPr>
                  <a:t>To test the significance of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 effects,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row effects and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column effects based on the observations from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square </a:t>
                </a:r>
                <a14:m>
                  <m:oMath xmlns:m="http://schemas.openxmlformats.org/officeDocument/2006/math">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𝑚</m:t>
                            </m:r>
                          </m:e>
                          <m:sup>
                            <m:r>
                              <a:rPr lang="en-US" sz="2800" b="0" i="1" smtClean="0">
                                <a:latin typeface="Cambria Math" panose="02040503050406030204" pitchFamily="18" charset="0"/>
                              </a:rPr>
                              <m:t>2</m:t>
                            </m:r>
                          </m:sup>
                        </m:sSup>
                      </m:e>
                    </m:d>
                  </m:oMath>
                </a14:m>
                <a:r>
                  <a:rPr lang="en-IN" sz="2800" dirty="0">
                    <a:latin typeface="Times New Roman" panose="02020603050405020304" pitchFamily="18" charset="0"/>
                    <a:cs typeface="Times New Roman" panose="02020603050405020304" pitchFamily="18" charset="0"/>
                  </a:rPr>
                  <a:t> experimental units.</a:t>
                </a:r>
              </a:p>
              <a:p>
                <a:r>
                  <a:rPr lang="en-IN" sz="2800" dirty="0">
                    <a:latin typeface="Times New Roman" panose="02020603050405020304" pitchFamily="18" charset="0"/>
                    <a:cs typeface="Times New Roman" panose="02020603050405020304" pitchFamily="18" charset="0"/>
                  </a:rPr>
                  <a:t>Null hypothesis:</a:t>
                </a: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i="1">
                            <a:latin typeface="Cambria Math" panose="02040503050406030204" pitchFamily="18" charset="0"/>
                          </a:rPr>
                          <m:t>1</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2</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3</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3</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𝜈</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Alternate hypothesis:</a:t>
                </a: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do not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i="1">
                            <a:latin typeface="Cambria Math" panose="02040503050406030204" pitchFamily="18" charset="0"/>
                          </a:rPr>
                        </m:ctrlPr>
                      </m:dPr>
                      <m:e>
                        <m:r>
                          <a:rPr lang="en-US" sz="2800" i="1">
                            <a:latin typeface="Cambria Math" panose="02040503050406030204" pitchFamily="18" charset="0"/>
                          </a:rPr>
                          <m:t>1</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𝜏</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do not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2</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3</m:t>
                        </m:r>
                      </m:e>
                    </m:d>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a:t>
                </a:r>
                <a14:m>
                  <m:oMath xmlns:m="http://schemas.openxmlformats.org/officeDocument/2006/math">
                    <m:r>
                      <a:rPr lang="en-US" sz="2800" b="0" i="1" smtClean="0">
                        <a:latin typeface="Cambria Math" panose="02040503050406030204" pitchFamily="18" charset="0"/>
                      </a:rPr>
                      <m:t>𝑚</m:t>
                    </m:r>
                  </m:oMath>
                </a14:m>
                <a:r>
                  <a:rPr lang="en-IN" sz="2800" dirty="0">
                    <a:latin typeface="Times New Roman" panose="02020603050405020304" pitchFamily="18" charset="0"/>
                    <a:cs typeface="Times New Roman" panose="02020603050405020304" pitchFamily="18" charset="0"/>
                  </a:rPr>
                  <a:t> treatments do not have equal effect. i.e.,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i="1">
                            <a:latin typeface="Cambria Math" panose="02040503050406030204" pitchFamily="18" charset="0"/>
                          </a:rPr>
                        </m:ctrlPr>
                      </m:dPr>
                      <m:e>
                        <m:r>
                          <a:rPr lang="en-US" sz="2800" b="0" i="1" smtClean="0">
                            <a:latin typeface="Cambria Math" panose="02040503050406030204" pitchFamily="18" charset="0"/>
                          </a:rPr>
                          <m:t>3</m:t>
                        </m:r>
                      </m:e>
                    </m:d>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𝜈</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𝜈</m:t>
                        </m:r>
                      </m:e>
                      <m:sub>
                        <m:r>
                          <a:rPr lang="en-US" sz="2800" b="0" i="1" smtClean="0">
                            <a:latin typeface="Cambria Math" panose="02040503050406030204" pitchFamily="18" charset="0"/>
                          </a:rPr>
                          <m:t>𝑚</m:t>
                        </m:r>
                      </m:sub>
                    </m:sSub>
                  </m:oMath>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2144D5F1-6B77-0623-03F4-9176081F4412}"/>
                  </a:ext>
                </a:extLst>
              </p:cNvPr>
              <p:cNvSpPr txBox="1">
                <a:spLocks noRot="1" noChangeAspect="1" noMove="1" noResize="1" noEditPoints="1" noAdjustHandles="1" noChangeArrowheads="1" noChangeShapeType="1" noTextEdit="1"/>
              </p:cNvSpPr>
              <p:nvPr/>
            </p:nvSpPr>
            <p:spPr>
              <a:xfrm>
                <a:off x="195209" y="226031"/>
                <a:ext cx="11611780" cy="6986528"/>
              </a:xfrm>
              <a:prstGeom prst="rect">
                <a:avLst/>
              </a:prstGeom>
              <a:blipFill>
                <a:blip r:embed="rId2"/>
                <a:stretch>
                  <a:fillRect l="-1050" t="-873" r="-1102"/>
                </a:stretch>
              </a:blipFill>
            </p:spPr>
            <p:txBody>
              <a:bodyPr/>
              <a:lstStyle/>
              <a:p>
                <a:r>
                  <a:rPr lang="en-IN">
                    <a:noFill/>
                  </a:rPr>
                  <a:t> </a:t>
                </a:r>
              </a:p>
            </p:txBody>
          </p:sp>
        </mc:Fallback>
      </mc:AlternateContent>
    </p:spTree>
    <p:extLst>
      <p:ext uri="{BB962C8B-B14F-4D97-AF65-F5344CB8AC3E}">
        <p14:creationId xmlns:p14="http://schemas.microsoft.com/office/powerpoint/2010/main" val="2384185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455581-DD43-D5CD-005B-5D86E8B7BB97}"/>
                  </a:ext>
                </a:extLst>
              </p:cNvPr>
              <p:cNvSpPr txBox="1"/>
              <p:nvPr/>
            </p:nvSpPr>
            <p:spPr>
              <a:xfrm>
                <a:off x="224590" y="1203158"/>
                <a:ext cx="11341768" cy="2816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Level of significance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and Critical Region:</a:t>
                </a:r>
              </a:p>
              <a:p>
                <a:pPr marL="0" indent="0" algn="just">
                  <a:buNone/>
                </a:pP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𝐹</m:t>
                        </m:r>
                      </m:e>
                      <m:sub>
                        <m:r>
                          <a:rPr lang="en-US" sz="2800" b="0" i="1" smtClean="0">
                            <a:latin typeface="Cambria Math" panose="02040503050406030204" pitchFamily="18" charset="0"/>
                            <a:cs typeface="Times New Roman" panose="02020603050405020304" pitchFamily="18" charset="0"/>
                          </a:rPr>
                          <m:t>𝑖</m:t>
                        </m:r>
                      </m:sub>
                    </m:sSub>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a:latin typeface="Cambria Math" panose="02040503050406030204" pitchFamily="18" charset="0"/>
                            <a:ea typeface="Cambria Math" panose="02040503050406030204" pitchFamily="18" charset="0"/>
                            <a:cs typeface="Times New Roman" panose="02020603050405020304" pitchFamily="18" charset="0"/>
                          </a:rPr>
                          <m:t>−1),  (</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IN" sz="2800" dirty="0">
                    <a:latin typeface="Times New Roman" panose="02020603050405020304" pitchFamily="18" charset="0"/>
                    <a:cs typeface="Times New Roman" panose="02020603050405020304" pitchFamily="18" charset="0"/>
                  </a:rPr>
                  <a:t> such that  </a:t>
                </a:r>
              </a:p>
              <a:p>
                <a:pPr algn="just"/>
                <a:r>
                  <a:rPr lang="en-IN" sz="2800" i="1" dirty="0">
                    <a:latin typeface="Times New Roman" panose="02020603050405020304" pitchFamily="18" charset="0"/>
                    <a:cs typeface="Times New Roman" panose="02020603050405020304" pitchFamily="18" charset="0"/>
                  </a:rPr>
                  <a:t>			P </a:t>
                </a:r>
                <a:r>
                  <a:rPr lang="en-IN" sz="2800" dirty="0">
                    <a:latin typeface="Times New Roman" panose="02020603050405020304" pitchFamily="18" charset="0"/>
                    <a:cs typeface="Times New Roman" panose="02020603050405020304" pitchFamily="18" charset="0"/>
                  </a:rPr>
                  <a:t>[</a:t>
                </a:r>
                <a14:m>
                  <m:oMath xmlns:m="http://schemas.openxmlformats.org/officeDocument/2006/math">
                    <m:r>
                      <a:rPr lang="en-IN" sz="2800" b="0" i="1">
                        <a:latin typeface="Cambria Math" panose="02040503050406030204" pitchFamily="18" charset="0"/>
                        <a:cs typeface="Times New Roman" panose="02020603050405020304" pitchFamily="18" charset="0"/>
                      </a:rPr>
                      <m:t>𝐹</m:t>
                    </m:r>
                    <m:r>
                      <a:rPr lang="en-IN" sz="2800" b="0" i="1" baseline="-25000">
                        <a:latin typeface="Cambria Math" panose="02040503050406030204" pitchFamily="18" charset="0"/>
                        <a:cs typeface="Times New Roman" panose="02020603050405020304" pitchFamily="18" charset="0"/>
                      </a:rPr>
                      <m:t>1</m:t>
                    </m:r>
                    <m:r>
                      <a:rPr lang="en-IN" sz="2800" b="0" i="1">
                        <a:latin typeface="Cambria Math" panose="02040503050406030204" pitchFamily="18" charset="0"/>
                        <a:cs typeface="Times New Roman" panose="02020603050405020304" pitchFamily="18" charset="0"/>
                      </a:rPr>
                      <m:t>&gt;</m:t>
                    </m:r>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𝐹</m:t>
                        </m:r>
                      </m:e>
                      <m:sub>
                        <m:r>
                          <a:rPr lang="en-IN" sz="2800" i="1">
                            <a:latin typeface="Cambria Math" panose="02040503050406030204" pitchFamily="18" charset="0"/>
                            <a:ea typeface="Cambria Math" panose="02040503050406030204" pitchFamily="18" charset="0"/>
                            <a:cs typeface="Times New Roman" panose="02020603050405020304" pitchFamily="18" charset="0"/>
                          </a:rPr>
                          <m:t>𝛼</m:t>
                        </m:r>
                        <m:r>
                          <a:rPr lang="en-IN" sz="2800" i="1">
                            <a:latin typeface="Cambria Math" panose="02040503050406030204" pitchFamily="18" charset="0"/>
                            <a:ea typeface="Cambria Math" panose="02040503050406030204" pitchFamily="18" charset="0"/>
                            <a:cs typeface="Times New Roman" panose="02020603050405020304" pitchFamily="18" charset="0"/>
                          </a:rPr>
                          <m:t>,  (</m:t>
                        </m:r>
                        <m:r>
                          <a:rPr lang="en-US" sz="2800" i="1">
                            <a:latin typeface="Cambria Math" panose="02040503050406030204" pitchFamily="18" charset="0"/>
                            <a:ea typeface="Cambria Math" panose="02040503050406030204" pitchFamily="18" charset="0"/>
                            <a:cs typeface="Times New Roman" panose="02020603050405020304" pitchFamily="18" charset="0"/>
                          </a:rPr>
                          <m:t>𝑚</m:t>
                        </m:r>
                        <m:r>
                          <a:rPr lang="en-IN" sz="2800" i="1">
                            <a:latin typeface="Cambria Math" panose="02040503050406030204" pitchFamily="18" charset="0"/>
                            <a:ea typeface="Cambria Math" panose="02040503050406030204" pitchFamily="18" charset="0"/>
                            <a:cs typeface="Times New Roman" panose="02020603050405020304" pitchFamily="18" charset="0"/>
                          </a:rPr>
                          <m:t>−1),  (</m:t>
                        </m:r>
                        <m:r>
                          <a:rPr lang="en-US" sz="2800" i="1">
                            <a:latin typeface="Cambria Math" panose="02040503050406030204" pitchFamily="18" charset="0"/>
                            <a:ea typeface="Cambria Math" panose="02040503050406030204" pitchFamily="18" charset="0"/>
                            <a:cs typeface="Times New Roman" panose="02020603050405020304" pitchFamily="18" charset="0"/>
                          </a:rPr>
                          <m:t>𝑚</m:t>
                        </m:r>
                        <m:r>
                          <a:rPr lang="en-IN" sz="2800" i="1">
                            <a:latin typeface="Cambria Math" panose="02040503050406030204" pitchFamily="18" charset="0"/>
                            <a:ea typeface="Cambria Math" panose="02040503050406030204" pitchFamily="18" charset="0"/>
                            <a:cs typeface="Times New Roman" panose="02020603050405020304" pitchFamily="18" charset="0"/>
                          </a:rPr>
                          <m:t>−1)(</m:t>
                        </m:r>
                        <m:r>
                          <a:rPr lang="en-US" sz="2800" i="1">
                            <a:latin typeface="Cambria Math" panose="02040503050406030204" pitchFamily="18" charset="0"/>
                            <a:ea typeface="Cambria Math" panose="02040503050406030204" pitchFamily="18" charset="0"/>
                            <a:cs typeface="Times New Roman" panose="02020603050405020304" pitchFamily="18" charset="0"/>
                          </a:rPr>
                          <m:t>𝑚</m:t>
                        </m:r>
                        <m:r>
                          <a:rPr lang="en-IN" sz="2800" i="1">
                            <a:latin typeface="Cambria Math" panose="02040503050406030204" pitchFamily="18" charset="0"/>
                            <a:ea typeface="Cambria Math" panose="02040503050406030204" pitchFamily="18" charset="0"/>
                            <a:cs typeface="Times New Roman" panose="02020603050405020304" pitchFamily="18" charset="0"/>
                          </a:rPr>
                          <m:t>−</m:t>
                        </m:r>
                        <m:r>
                          <a:rPr lang="en-US" sz="2800" i="1">
                            <a:latin typeface="Cambria Math" panose="02040503050406030204" pitchFamily="18" charset="0"/>
                            <a:ea typeface="Cambria Math" panose="02040503050406030204" pitchFamily="18" charset="0"/>
                            <a:cs typeface="Times New Roman" panose="02020603050405020304" pitchFamily="18" charset="0"/>
                          </a:rPr>
                          <m:t>2</m:t>
                        </m:r>
                        <m:r>
                          <a:rPr lang="en-IN" sz="28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IN" sz="2800" dirty="0">
                    <a:latin typeface="Times New Roman" panose="02020603050405020304" pitchFamily="18" charset="0"/>
                    <a:cs typeface="Times New Roman" panose="02020603050405020304" pitchFamily="18" charset="0"/>
                  </a:rPr>
                  <a:t>] = </a:t>
                </a:r>
                <a14:m>
                  <m:oMath xmlns:m="http://schemas.openxmlformats.org/officeDocument/2006/math">
                    <m:r>
                      <a:rPr lang="en-IN" sz="2800" b="0" i="1" dirty="0">
                        <a:latin typeface="Cambria Math" panose="02040503050406030204" pitchFamily="18" charset="0"/>
                        <a:ea typeface="Cambria Math" panose="02040503050406030204" pitchFamily="18" charset="0"/>
                        <a:cs typeface="Times New Roman" panose="02020603050405020304" pitchFamily="18" charset="0"/>
                      </a:rPr>
                      <m:t>𝛼</m:t>
                    </m:r>
                  </m:oMath>
                </a14:m>
                <a:endParaRPr lang="en-US" sz="28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 2, 3</m:t>
                    </m:r>
                  </m:oMath>
                </a14:m>
                <a:r>
                  <a:rPr lang="en-IN" sz="2800" dirty="0">
                    <a:latin typeface="Times New Roman" panose="02020603050405020304" pitchFamily="18" charset="0"/>
                    <a:cs typeface="Times New Roman" panose="02020603050405020304" pitchFamily="18" charset="0"/>
                  </a:rPr>
                  <a:t>. The critical values of </a:t>
                </a:r>
                <a14:m>
                  <m:oMath xmlns:m="http://schemas.openxmlformats.org/officeDocument/2006/math">
                    <m:r>
                      <a:rPr lang="en-US" sz="2800" b="0" i="1" smtClean="0">
                        <a:latin typeface="Cambria Math" panose="02040503050406030204" pitchFamily="18" charset="0"/>
                      </a:rPr>
                      <m:t>𝐹</m:t>
                    </m:r>
                  </m:oMath>
                </a14:m>
                <a:r>
                  <a:rPr lang="en-IN" sz="2800" dirty="0">
                    <a:latin typeface="Times New Roman" panose="02020603050405020304" pitchFamily="18" charset="0"/>
                    <a:cs typeface="Times New Roman" panose="02020603050405020304" pitchFamily="18" charset="0"/>
                  </a:rPr>
                  <a:t> at level of significance </a:t>
                </a:r>
                <a14:m>
                  <m:oMath xmlns:m="http://schemas.openxmlformats.org/officeDocument/2006/math">
                    <m:r>
                      <a:rPr lang="en-US" sz="2800" b="0" i="1" smtClean="0">
                        <a:latin typeface="Cambria Math" panose="02040503050406030204" pitchFamily="18" charset="0"/>
                      </a:rPr>
                      <m:t>𝛼</m:t>
                    </m:r>
                  </m:oMath>
                </a14:m>
                <a:r>
                  <a:rPr lang="en-IN" sz="2800" dirty="0">
                    <a:latin typeface="Times New Roman" panose="02020603050405020304" pitchFamily="18" charset="0"/>
                    <a:cs typeface="Times New Roman" panose="02020603050405020304" pitchFamily="18" charset="0"/>
                  </a:rPr>
                  <a:t> and degrees of freedom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r>
                          <a:rPr lang="en-US" sz="2800" b="0" i="1" smtClean="0">
                            <a:latin typeface="Cambria Math" panose="02040503050406030204" pitchFamily="18" charset="0"/>
                          </a:rPr>
                          <m:t>−1, 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r>
                              <a:rPr lang="en-US" sz="2800" b="0" i="1" smtClean="0">
                                <a:latin typeface="Cambria Math" panose="02040503050406030204" pitchFamily="18" charset="0"/>
                              </a:rPr>
                              <m:t>−1</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r>
                              <a:rPr lang="en-US" sz="2800" b="0" i="1" smtClean="0">
                                <a:latin typeface="Cambria Math" panose="02040503050406030204" pitchFamily="18" charset="0"/>
                              </a:rPr>
                              <m:t>−2</m:t>
                            </m:r>
                          </m:e>
                        </m:d>
                      </m:e>
                    </m:d>
                  </m:oMath>
                </a14:m>
                <a:r>
                  <a:rPr lang="en-IN" sz="2800" dirty="0">
                    <a:latin typeface="Times New Roman" panose="02020603050405020304" pitchFamily="18" charset="0"/>
                    <a:cs typeface="Times New Roman" panose="02020603050405020304" pitchFamily="18" charset="0"/>
                  </a:rPr>
                  <a:t> are obtained from table. </a:t>
                </a: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B2455581-DD43-D5CD-005B-5D86E8B7BB97}"/>
                  </a:ext>
                </a:extLst>
              </p:cNvPr>
              <p:cNvSpPr txBox="1">
                <a:spLocks noRot="1" noChangeAspect="1" noMove="1" noResize="1" noEditPoints="1" noAdjustHandles="1" noChangeArrowheads="1" noChangeShapeType="1" noTextEdit="1"/>
              </p:cNvSpPr>
              <p:nvPr/>
            </p:nvSpPr>
            <p:spPr>
              <a:xfrm>
                <a:off x="224590" y="1203158"/>
                <a:ext cx="11341768" cy="2816092"/>
              </a:xfrm>
              <a:prstGeom prst="rect">
                <a:avLst/>
              </a:prstGeom>
              <a:blipFill>
                <a:blip r:embed="rId2"/>
                <a:stretch>
                  <a:fillRect l="-1129" t="-2165" r="-1075"/>
                </a:stretch>
              </a:blipFill>
            </p:spPr>
            <p:txBody>
              <a:bodyPr/>
              <a:lstStyle/>
              <a:p>
                <a:r>
                  <a:rPr lang="en-IN">
                    <a:noFill/>
                  </a:rPr>
                  <a:t> </a:t>
                </a:r>
              </a:p>
            </p:txBody>
          </p:sp>
        </mc:Fallback>
      </mc:AlternateContent>
    </p:spTree>
    <p:extLst>
      <p:ext uri="{BB962C8B-B14F-4D97-AF65-F5344CB8AC3E}">
        <p14:creationId xmlns:p14="http://schemas.microsoft.com/office/powerpoint/2010/main" val="9203329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1FCF33-AEA8-5421-DE72-47B2E0BE99B0}"/>
                  </a:ext>
                </a:extLst>
              </p:cNvPr>
              <p:cNvSpPr txBox="1"/>
              <p:nvPr/>
            </p:nvSpPr>
            <p:spPr>
              <a:xfrm>
                <a:off x="401053" y="208547"/>
                <a:ext cx="11550315" cy="6620402"/>
              </a:xfrm>
              <a:prstGeom prst="rect">
                <a:avLst/>
              </a:prstGeom>
              <a:noFill/>
            </p:spPr>
            <p:txBody>
              <a:bodyPr wrap="square">
                <a:spAutoFit/>
              </a:bodyPr>
              <a:lstStyle/>
              <a:p>
                <a:pPr marL="0" indent="0">
                  <a:buNone/>
                </a:pPr>
                <a:r>
                  <a:rPr lang="en-IN" sz="2800" b="1" dirty="0">
                    <a:latin typeface="Times New Roman" panose="02020603050405020304" pitchFamily="18" charset="0"/>
                    <a:cs typeface="Times New Roman" panose="02020603050405020304" pitchFamily="18" charset="0"/>
                  </a:rPr>
                  <a:t>Method:</a:t>
                </a: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Grand total of the all the observations,   </a:t>
                </a:r>
                <a14:m>
                  <m:oMath xmlns:m="http://schemas.openxmlformats.org/officeDocument/2006/math">
                    <m:r>
                      <a:rPr lang="en-IN" sz="2800" b="1" i="0" smtClean="0">
                        <a:latin typeface="Cambria Math" panose="02040503050406030204" pitchFamily="18" charset="0"/>
                        <a:cs typeface="Times New Roman" panose="02020603050405020304" pitchFamily="18" charset="0"/>
                      </a:rPr>
                      <m:t>𝐆</m:t>
                    </m:r>
                    <m:r>
                      <a:rPr lang="en-IN" sz="2800" b="1" i="0" smtClean="0">
                        <a:latin typeface="Cambria Math" panose="02040503050406030204" pitchFamily="18" charset="0"/>
                        <a:cs typeface="Times New Roman" panose="02020603050405020304" pitchFamily="18" charset="0"/>
                      </a:rPr>
                      <m:t>=</m:t>
                    </m:r>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𝐢</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𝐤</m:t>
                        </m:r>
                      </m:sup>
                      <m:e>
                        <m:nary>
                          <m:naryPr>
                            <m:chr m:val="∑"/>
                            <m:ctrlPr>
                              <a:rPr lang="en-IN" sz="2800" b="1" i="1" smtClean="0">
                                <a:latin typeface="Cambria Math" panose="02040503050406030204" pitchFamily="18" charset="0"/>
                                <a:cs typeface="Times New Roman" panose="02020603050405020304" pitchFamily="18" charset="0"/>
                              </a:rPr>
                            </m:ctrlPr>
                          </m:naryPr>
                          <m:sub>
                            <m:r>
                              <m:rPr>
                                <m:brk m:alnAt="23"/>
                              </m:rPr>
                              <a:rPr lang="en-IN" sz="2800" b="1" i="0" smtClean="0">
                                <a:latin typeface="Cambria Math" panose="02040503050406030204" pitchFamily="18" charset="0"/>
                                <a:cs typeface="Times New Roman" panose="02020603050405020304" pitchFamily="18" charset="0"/>
                              </a:rPr>
                              <m:t>𝐣</m:t>
                            </m:r>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𝟏</m:t>
                            </m:r>
                          </m:sub>
                          <m:sup>
                            <m:r>
                              <a:rPr lang="en-IN" sz="2800" b="1" i="0" smtClean="0">
                                <a:latin typeface="Cambria Math" panose="02040503050406030204" pitchFamily="18" charset="0"/>
                                <a:cs typeface="Times New Roman" panose="02020603050405020304" pitchFamily="18" charset="0"/>
                              </a:rPr>
                              <m:t>𝐫</m:t>
                            </m:r>
                          </m:sup>
                          <m:e>
                            <m:r>
                              <a:rPr lang="en-IN" sz="2800" b="1" i="0" smtClean="0">
                                <a:latin typeface="Cambria Math" panose="02040503050406030204" pitchFamily="18" charset="0"/>
                                <a:cs typeface="Times New Roman" panose="02020603050405020304" pitchFamily="18" charset="0"/>
                              </a:rPr>
                              <m:t> </m:t>
                            </m:r>
                            <m:sSub>
                              <m:sSubPr>
                                <m:ctrlPr>
                                  <a:rPr lang="en-IN" sz="2800" b="1" i="1" smtClean="0">
                                    <a:latin typeface="Cambria Math" panose="02040503050406030204" pitchFamily="18" charset="0"/>
                                    <a:cs typeface="Times New Roman" panose="02020603050405020304" pitchFamily="18" charset="0"/>
                                  </a:rPr>
                                </m:ctrlPr>
                              </m:sSub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sub>
                            </m:sSub>
                          </m:e>
                        </m:nary>
                      </m:e>
                    </m:nary>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b="0" dirty="0">
                    <a:latin typeface="Times New Roman" panose="02020603050405020304" pitchFamily="18" charset="0"/>
                    <a:cs typeface="Times New Roman" panose="02020603050405020304" pitchFamily="18" charset="0"/>
                  </a:rPr>
                  <a:t>Correction Factor,  </a:t>
                </a:r>
                <a:r>
                  <a:rPr lang="en-IN" sz="2800" b="1" dirty="0">
                    <a:latin typeface="Times New Roman" panose="02020603050405020304" pitchFamily="18" charset="0"/>
                    <a:cs typeface="Times New Roman" panose="02020603050405020304" pitchFamily="18" charset="0"/>
                  </a:rPr>
                  <a:t>CF = </a:t>
                </a:r>
                <a14:m>
                  <m:oMath xmlns:m="http://schemas.openxmlformats.org/officeDocument/2006/math">
                    <m:sSup>
                      <m:sSupPr>
                        <m:ctrlPr>
                          <a:rPr lang="en-US" sz="2800" b="1" i="1" smtClean="0">
                            <a:latin typeface="Cambria Math" panose="02040503050406030204" pitchFamily="18" charset="0"/>
                            <a:cs typeface="Times New Roman" panose="02020603050405020304" pitchFamily="18" charset="0"/>
                          </a:rPr>
                        </m:ctrlPr>
                      </m:sSupPr>
                      <m:e>
                        <m:sSup>
                          <m:sSupPr>
                            <m:ctrlPr>
                              <a:rPr lang="en-US" sz="2800" b="1" i="1" smtClean="0">
                                <a:latin typeface="Cambria Math" panose="02040503050406030204" pitchFamily="18" charset="0"/>
                                <a:cs typeface="Times New Roman" panose="02020603050405020304" pitchFamily="18" charset="0"/>
                              </a:rPr>
                            </m:ctrlPr>
                          </m:sSupPr>
                          <m:e>
                            <m:r>
                              <a:rPr lang="en-US" sz="2800" b="1" i="1" smtClean="0">
                                <a:latin typeface="Cambria Math" panose="02040503050406030204" pitchFamily="18" charset="0"/>
                                <a:cs typeface="Times New Roman" panose="02020603050405020304" pitchFamily="18" charset="0"/>
                              </a:rPr>
                              <m:t>𝑮</m:t>
                            </m:r>
                          </m:e>
                          <m:sup>
                            <m:r>
                              <a:rPr lang="en-US" sz="2800" b="1" i="1" smtClean="0">
                                <a:latin typeface="Cambria Math" panose="02040503050406030204" pitchFamily="18" charset="0"/>
                                <a:cs typeface="Times New Roman" panose="02020603050405020304" pitchFamily="18" charset="0"/>
                              </a:rPr>
                              <m:t>𝟐</m:t>
                            </m:r>
                          </m:sup>
                        </m:sSup>
                        <m:r>
                          <a:rPr lang="en-US" sz="2800" b="1"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𝒎</m:t>
                        </m:r>
                      </m:e>
                      <m:sup>
                        <m:r>
                          <a:rPr lang="en-US" sz="2800" b="1" i="1" smtClean="0">
                            <a:latin typeface="Cambria Math" panose="02040503050406030204" pitchFamily="18" charset="0"/>
                            <a:cs typeface="Times New Roman" panose="02020603050405020304" pitchFamily="18" charset="0"/>
                          </a:rPr>
                          <m:t>𝟐</m:t>
                        </m:r>
                      </m:sup>
                    </m:sSup>
                    <m:r>
                      <a:rPr lang="en-US" sz="2800" b="1" i="1" smtClean="0">
                        <a:latin typeface="Cambria Math" panose="02040503050406030204" pitchFamily="18" charset="0"/>
                        <a:cs typeface="Times New Roman" panose="02020603050405020304" pitchFamily="18" charset="0"/>
                      </a:rPr>
                      <m:t> </m:t>
                    </m:r>
                  </m:oMath>
                </a14:m>
                <a:endParaRPr lang="en-IN" sz="2800" b="1"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Total Sum of Squares,  </a:t>
                </a:r>
                <a14:m>
                  <m:oMath xmlns:m="http://schemas.openxmlformats.org/officeDocument/2006/math">
                    <m:r>
                      <a:rPr lang="en-IN" sz="2800" b="1" i="0" dirty="0" smtClean="0">
                        <a:latin typeface="Cambria Math" panose="02040503050406030204" pitchFamily="18" charset="0"/>
                        <a:cs typeface="Times New Roman" panose="02020603050405020304" pitchFamily="18" charset="0"/>
                      </a:rPr>
                      <m:t>𝐓𝐒𝐒</m:t>
                    </m:r>
                    <m:r>
                      <a:rPr lang="en-IN" sz="2800" b="1" i="0" dirty="0" smtClean="0">
                        <a:latin typeface="Cambria Math" panose="02040503050406030204" pitchFamily="18" charset="0"/>
                        <a:cs typeface="Times New Roman" panose="02020603050405020304" pitchFamily="18" charset="0"/>
                      </a:rPr>
                      <m:t>=</m:t>
                    </m:r>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US" sz="2800" b="1" i="0" smtClean="0">
                            <a:latin typeface="Cambria Math" panose="02040503050406030204" pitchFamily="18" charset="0"/>
                            <a:cs typeface="Times New Roman" panose="02020603050405020304" pitchFamily="18" charset="0"/>
                          </a:rPr>
                          <m:t>𝐣</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US" sz="2800" b="1" i="1" smtClean="0">
                            <a:latin typeface="Cambria Math" panose="02040503050406030204" pitchFamily="18" charset="0"/>
                            <a:cs typeface="Times New Roman" panose="02020603050405020304" pitchFamily="18" charset="0"/>
                          </a:rPr>
                          <m:t>𝒎</m:t>
                        </m:r>
                      </m:sup>
                      <m:e>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US" sz="2800" b="1" i="0" smtClean="0">
                                <a:latin typeface="Cambria Math" panose="02040503050406030204" pitchFamily="18" charset="0"/>
                                <a:cs typeface="Times New Roman" panose="02020603050405020304" pitchFamily="18" charset="0"/>
                              </a:rPr>
                              <m:t>𝐤</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US" sz="2800" b="1" i="1" smtClean="0">
                                <a:latin typeface="Cambria Math" panose="02040503050406030204" pitchFamily="18" charset="0"/>
                                <a:cs typeface="Times New Roman" panose="02020603050405020304" pitchFamily="18" charset="0"/>
                              </a:rPr>
                              <m:t>𝒎</m:t>
                            </m:r>
                          </m:sup>
                          <m:e>
                            <m:r>
                              <a:rPr lang="en-IN" sz="2800" b="1">
                                <a:latin typeface="Cambria Math" panose="02040503050406030204" pitchFamily="18" charset="0"/>
                                <a:cs typeface="Times New Roman" panose="02020603050405020304" pitchFamily="18" charset="0"/>
                              </a:rPr>
                              <m:t> </m:t>
                            </m:r>
                            <m:sSubSup>
                              <m:sSubSupPr>
                                <m:ctrlPr>
                                  <a:rPr lang="en-IN" sz="2800" b="1" i="1" smtClean="0">
                                    <a:latin typeface="Cambria Math" panose="02040503050406030204" pitchFamily="18" charset="0"/>
                                    <a:cs typeface="Times New Roman" panose="02020603050405020304" pitchFamily="18" charset="0"/>
                                  </a:rPr>
                                </m:ctrlPr>
                              </m:sSubSupPr>
                              <m:e>
                                <m:r>
                                  <a:rPr lang="en-IN" sz="2800" b="1" i="0" smtClean="0">
                                    <a:latin typeface="Cambria Math" panose="02040503050406030204" pitchFamily="18" charset="0"/>
                                    <a:cs typeface="Times New Roman" panose="02020603050405020304" pitchFamily="18" charset="0"/>
                                  </a:rPr>
                                  <m:t>𝐲</m:t>
                                </m:r>
                              </m:e>
                              <m:sub>
                                <m:r>
                                  <a:rPr lang="en-IN" sz="2800" b="1" i="0" smtClean="0">
                                    <a:latin typeface="Cambria Math" panose="02040503050406030204" pitchFamily="18" charset="0"/>
                                    <a:cs typeface="Times New Roman" panose="02020603050405020304" pitchFamily="18" charset="0"/>
                                  </a:rPr>
                                  <m:t>𝐢𝐣</m:t>
                                </m:r>
                                <m:r>
                                  <a:rPr lang="en-US" sz="2800" b="1" i="0" smtClean="0">
                                    <a:latin typeface="Cambria Math" panose="02040503050406030204" pitchFamily="18" charset="0"/>
                                    <a:cs typeface="Times New Roman" panose="02020603050405020304" pitchFamily="18" charset="0"/>
                                  </a:rPr>
                                  <m:t>𝐤</m:t>
                                </m:r>
                              </m:sub>
                              <m:sup>
                                <m:r>
                                  <a:rPr lang="en-IN" sz="2800" b="1" i="0" smtClean="0">
                                    <a:latin typeface="Cambria Math" panose="02040503050406030204" pitchFamily="18" charset="0"/>
                                    <a:cs typeface="Times New Roman" panose="02020603050405020304" pitchFamily="18" charset="0"/>
                                  </a:rPr>
                                  <m:t>𝟐</m:t>
                                </m:r>
                              </m:sup>
                            </m:sSubSup>
                            <m:r>
                              <a:rPr lang="en-IN" sz="2800" b="1" i="0" smtClean="0">
                                <a:latin typeface="Cambria Math" panose="02040503050406030204" pitchFamily="18" charset="0"/>
                                <a:cs typeface="Times New Roman" panose="02020603050405020304" pitchFamily="18" charset="0"/>
                              </a:rPr>
                              <m:t>−</m:t>
                            </m:r>
                            <m:r>
                              <a:rPr lang="en-IN" sz="2800" b="1" i="0" smtClean="0">
                                <a:latin typeface="Cambria Math" panose="02040503050406030204" pitchFamily="18" charset="0"/>
                                <a:cs typeface="Times New Roman" panose="02020603050405020304" pitchFamily="18" charset="0"/>
                              </a:rPr>
                              <m:t>𝐂𝐅</m:t>
                            </m:r>
                          </m:e>
                        </m:nary>
                      </m:e>
                    </m:nary>
                  </m:oMath>
                </a14:m>
                <a:endParaRPr lang="en-IN" sz="2800" dirty="0">
                  <a:latin typeface="Times New Roman" panose="02020603050405020304" pitchFamily="18" charset="0"/>
                  <a:cs typeface="Times New Roman" panose="02020603050405020304" pitchFamily="18" charset="0"/>
                </a:endParaRPr>
              </a:p>
              <a:p>
                <a:pPr marL="514350" indent="-514350">
                  <a:lnSpc>
                    <a:spcPct val="170000"/>
                  </a:lnSpc>
                  <a:buFont typeface="+mj-lt"/>
                  <a:buAutoNum type="arabicPeriod"/>
                </a:pPr>
                <a:r>
                  <a:rPr lang="en-IN" sz="2800" dirty="0">
                    <a:latin typeface="Times New Roman" panose="02020603050405020304" pitchFamily="18" charset="0"/>
                    <a:cs typeface="Times New Roman" panose="02020603050405020304" pitchFamily="18" charset="0"/>
                  </a:rPr>
                  <a:t>Sum of Squares between treatments, </a:t>
                </a:r>
                <a14:m>
                  <m:oMath xmlns:m="http://schemas.openxmlformats.org/officeDocument/2006/math">
                    <m:r>
                      <a:rPr lang="en-IN" sz="2800" b="0" i="0" dirty="0" smtClean="0">
                        <a:latin typeface="Cambria Math" panose="02040503050406030204" pitchFamily="18" charset="0"/>
                        <a:cs typeface="Times New Roman" panose="02020603050405020304" pitchFamily="18" charset="0"/>
                      </a:rPr>
                      <m:t>  </m:t>
                    </m:r>
                    <m:r>
                      <a:rPr lang="en-IN" sz="2800" b="1" i="0" dirty="0" smtClean="0">
                        <a:latin typeface="Cambria Math" panose="02040503050406030204" pitchFamily="18" charset="0"/>
                        <a:cs typeface="Times New Roman" panose="02020603050405020304" pitchFamily="18" charset="0"/>
                      </a:rPr>
                      <m:t>𝐒𝐒𝐓</m:t>
                    </m:r>
                    <m:r>
                      <a:rPr lang="en-IN" sz="2800" b="1" i="0" dirty="0" smtClean="0">
                        <a:latin typeface="Cambria Math" panose="02040503050406030204" pitchFamily="18" charset="0"/>
                        <a:cs typeface="Times New Roman" panose="02020603050405020304" pitchFamily="18" charset="0"/>
                      </a:rPr>
                      <m:t>=</m:t>
                    </m:r>
                    <m:f>
                      <m:fPr>
                        <m:ctrlPr>
                          <a:rPr lang="en-IN" sz="2800" b="1" i="1" dirty="0" smtClean="0">
                            <a:latin typeface="Cambria Math" panose="02040503050406030204" pitchFamily="18" charset="0"/>
                            <a:cs typeface="Times New Roman" panose="02020603050405020304" pitchFamily="18" charset="0"/>
                          </a:rPr>
                        </m:ctrlPr>
                      </m:fPr>
                      <m:num>
                        <m:r>
                          <a:rPr lang="en-IN" sz="2800" b="1" i="1" dirty="0" smtClean="0">
                            <a:latin typeface="Cambria Math" panose="02040503050406030204" pitchFamily="18" charset="0"/>
                            <a:cs typeface="Times New Roman" panose="02020603050405020304" pitchFamily="18" charset="0"/>
                          </a:rPr>
                          <m:t>𝟏</m:t>
                        </m:r>
                      </m:num>
                      <m:den>
                        <m:r>
                          <a:rPr lang="en-US" sz="2800" b="1" i="1" dirty="0" smtClean="0">
                            <a:latin typeface="Cambria Math" panose="02040503050406030204" pitchFamily="18" charset="0"/>
                            <a:cs typeface="Times New Roman" panose="02020603050405020304" pitchFamily="18" charset="0"/>
                          </a:rPr>
                          <m:t>𝒎</m:t>
                        </m:r>
                      </m:den>
                    </m:f>
                    <m:nary>
                      <m:naryPr>
                        <m:chr m:val="∑"/>
                        <m:ctrlPr>
                          <a:rPr lang="en-IN" sz="2800" b="1" i="1">
                            <a:latin typeface="Cambria Math" panose="02040503050406030204" pitchFamily="18" charset="0"/>
                            <a:cs typeface="Times New Roman" panose="02020603050405020304" pitchFamily="18" charset="0"/>
                          </a:rPr>
                        </m:ctrlPr>
                      </m:naryPr>
                      <m:sub>
                        <m:r>
                          <m:rPr>
                            <m:brk m:alnAt="23"/>
                          </m:rPr>
                          <a:rPr lang="en-IN" sz="2800" b="1">
                            <a:latin typeface="Cambria Math" panose="02040503050406030204" pitchFamily="18" charset="0"/>
                            <a:cs typeface="Times New Roman" panose="02020603050405020304" pitchFamily="18" charset="0"/>
                          </a:rPr>
                          <m:t>𝐢</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US" sz="2800" b="1" i="0" smtClean="0">
                            <a:latin typeface="Cambria Math" panose="02040503050406030204" pitchFamily="18" charset="0"/>
                            <a:cs typeface="Times New Roman" panose="02020603050405020304" pitchFamily="18" charset="0"/>
                          </a:rPr>
                          <m:t>𝐦</m:t>
                        </m:r>
                      </m:sup>
                      <m:e>
                        <m:sSubSup>
                          <m:sSubSupPr>
                            <m:ctrlPr>
                              <a:rPr lang="en-IN" sz="2800" b="1" i="1">
                                <a:latin typeface="Cambria Math" panose="02040503050406030204" pitchFamily="18" charset="0"/>
                                <a:cs typeface="Times New Roman" panose="02020603050405020304" pitchFamily="18" charset="0"/>
                              </a:rPr>
                            </m:ctrlPr>
                          </m:sSubSupPr>
                          <m:e>
                            <m:r>
                              <a:rPr lang="en-IN" sz="2800" b="1">
                                <a:latin typeface="Cambria Math" panose="02040503050406030204" pitchFamily="18" charset="0"/>
                                <a:cs typeface="Times New Roman" panose="02020603050405020304" pitchFamily="18" charset="0"/>
                              </a:rPr>
                              <m:t>𝐓</m:t>
                            </m:r>
                          </m:e>
                          <m:sub>
                            <m:r>
                              <a:rPr lang="en-IN" sz="2800" b="1">
                                <a:latin typeface="Cambria Math" panose="02040503050406030204" pitchFamily="18" charset="0"/>
                                <a:cs typeface="Times New Roman" panose="02020603050405020304" pitchFamily="18" charset="0"/>
                              </a:rPr>
                              <m:t>𝐢</m:t>
                            </m:r>
                          </m:sub>
                          <m:sup>
                            <m:r>
                              <a:rPr lang="en-IN" sz="2800" b="1">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𝑇</m:t>
                        </m:r>
                      </m:e>
                      <m:sub>
                        <m:r>
                          <a:rPr lang="en-IN" sz="2800" b="0" i="1" smtClean="0">
                            <a:latin typeface="Cambria Math" panose="02040503050406030204" pitchFamily="18" charset="0"/>
                            <a:cs typeface="Times New Roman" panose="02020603050405020304" pitchFamily="18" charset="0"/>
                          </a:rPr>
                          <m:t>𝑖</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𝑖</m:t>
                        </m:r>
                      </m:e>
                      <m:sup>
                        <m:r>
                          <a:rPr lang="en-IN" sz="2800" b="0" i="1" smtClean="0">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treatment observations.</a:t>
                </a:r>
              </a:p>
              <a:p>
                <a:pPr marL="514350" indent="-514350">
                  <a:lnSpc>
                    <a:spcPct val="170000"/>
                  </a:lnSpc>
                  <a:buAutoNum type="arabicPeriod" startAt="5"/>
                </a:pPr>
                <a:r>
                  <a:rPr lang="en-IN" sz="2800" dirty="0">
                    <a:latin typeface="Times New Roman" panose="02020603050405020304" pitchFamily="18" charset="0"/>
                    <a:cs typeface="Times New Roman" panose="02020603050405020304" pitchFamily="18" charset="0"/>
                  </a:rPr>
                  <a:t>Sum of  Squares between rows,  </a:t>
                </a:r>
                <a:r>
                  <a:rPr lang="en-IN" sz="2800" b="1" dirty="0">
                    <a:latin typeface="Times New Roman" panose="02020603050405020304" pitchFamily="18" charset="0"/>
                    <a:cs typeface="Times New Roman" panose="02020603050405020304" pitchFamily="18" charset="0"/>
                  </a:rPr>
                  <a:t>SSR</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b="1" i="1" dirty="0">
                            <a:latin typeface="Cambria Math" panose="02040503050406030204" pitchFamily="18" charset="0"/>
                            <a:cs typeface="Times New Roman" panose="02020603050405020304" pitchFamily="18" charset="0"/>
                          </a:rPr>
                        </m:ctrlPr>
                      </m:fPr>
                      <m:num>
                        <m:r>
                          <a:rPr lang="en-IN" sz="2800" b="1" i="1" dirty="0">
                            <a:latin typeface="Cambria Math" panose="02040503050406030204" pitchFamily="18" charset="0"/>
                            <a:cs typeface="Times New Roman" panose="02020603050405020304" pitchFamily="18" charset="0"/>
                          </a:rPr>
                          <m:t>𝟏</m:t>
                        </m:r>
                      </m:num>
                      <m:den>
                        <m:r>
                          <a:rPr lang="en-US" sz="2800" b="1" i="1" dirty="0">
                            <a:latin typeface="Cambria Math" panose="02040503050406030204" pitchFamily="18" charset="0"/>
                            <a:cs typeface="Times New Roman" panose="02020603050405020304" pitchFamily="18" charset="0"/>
                          </a:rPr>
                          <m:t>𝒎</m:t>
                        </m:r>
                      </m:den>
                    </m:f>
                    <m:nary>
                      <m:naryPr>
                        <m:chr m:val="∑"/>
                        <m:ctrlPr>
                          <a:rPr lang="en-IN" sz="2800" b="1" i="1">
                            <a:latin typeface="Cambria Math" panose="02040503050406030204" pitchFamily="18" charset="0"/>
                            <a:cs typeface="Times New Roman" panose="02020603050405020304" pitchFamily="18" charset="0"/>
                          </a:rPr>
                        </m:ctrlPr>
                      </m:naryPr>
                      <m:sub>
                        <m:r>
                          <a:rPr lang="en-US" sz="2800" b="1" i="0" smtClean="0">
                            <a:latin typeface="Cambria Math" panose="02040503050406030204" pitchFamily="18" charset="0"/>
                            <a:cs typeface="Times New Roman" panose="02020603050405020304" pitchFamily="18" charset="0"/>
                          </a:rPr>
                          <m:t>𝐣</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US" sz="2800" b="1">
                            <a:latin typeface="Cambria Math" panose="02040503050406030204" pitchFamily="18" charset="0"/>
                            <a:cs typeface="Times New Roman" panose="02020603050405020304" pitchFamily="18" charset="0"/>
                          </a:rPr>
                          <m:t>𝐦</m:t>
                        </m:r>
                      </m:sup>
                      <m:e>
                        <m:sSubSup>
                          <m:sSubSupPr>
                            <m:ctrlPr>
                              <a:rPr lang="en-US" sz="2800" b="1" i="1" smtClean="0">
                                <a:latin typeface="Cambria Math" panose="02040503050406030204" pitchFamily="18" charset="0"/>
                                <a:cs typeface="Times New Roman" panose="02020603050405020304" pitchFamily="18" charset="0"/>
                              </a:rPr>
                            </m:ctrlPr>
                          </m:sSubSupPr>
                          <m:e>
                            <m:r>
                              <a:rPr lang="en-US" sz="2800" b="1" i="1" smtClean="0">
                                <a:latin typeface="Cambria Math" panose="02040503050406030204" pitchFamily="18" charset="0"/>
                                <a:cs typeface="Times New Roman" panose="02020603050405020304" pitchFamily="18" charset="0"/>
                              </a:rPr>
                              <m:t>𝑹</m:t>
                            </m:r>
                          </m:e>
                          <m:sub>
                            <m:r>
                              <a:rPr lang="en-US" sz="2800" b="1" i="1" smtClean="0">
                                <a:latin typeface="Cambria Math" panose="02040503050406030204" pitchFamily="18" charset="0"/>
                                <a:cs typeface="Times New Roman" panose="02020603050405020304" pitchFamily="18" charset="0"/>
                              </a:rPr>
                              <m:t>𝒋</m:t>
                            </m:r>
                          </m:sub>
                          <m:sup>
                            <m:r>
                              <a:rPr lang="en-US" sz="2800" b="1" i="1" smtClean="0">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𝑅</m:t>
                        </m:r>
                      </m:e>
                      <m:sub>
                        <m:r>
                          <a:rPr lang="en-IN" sz="2800" b="0" i="1" smtClean="0">
                            <a:latin typeface="Cambria Math" panose="02040503050406030204" pitchFamily="18" charset="0"/>
                            <a:cs typeface="Times New Roman" panose="02020603050405020304" pitchFamily="18" charset="0"/>
                          </a:rPr>
                          <m:t>𝑗</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𝑗</m:t>
                        </m:r>
                      </m:e>
                      <m:sup>
                        <m:r>
                          <a:rPr lang="en-IN" sz="2800" i="1">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row observation.</a:t>
                </a:r>
              </a:p>
            </p:txBody>
          </p:sp>
        </mc:Choice>
        <mc:Fallback xmlns="">
          <p:sp>
            <p:nvSpPr>
              <p:cNvPr id="3" name="TextBox 2">
                <a:extLst>
                  <a:ext uri="{FF2B5EF4-FFF2-40B4-BE49-F238E27FC236}">
                    <a16:creationId xmlns:a16="http://schemas.microsoft.com/office/drawing/2014/main" id="{671FCF33-AEA8-5421-DE72-47B2E0BE99B0}"/>
                  </a:ext>
                </a:extLst>
              </p:cNvPr>
              <p:cNvSpPr txBox="1">
                <a:spLocks noRot="1" noChangeAspect="1" noMove="1" noResize="1" noEditPoints="1" noAdjustHandles="1" noChangeArrowheads="1" noChangeShapeType="1" noTextEdit="1"/>
              </p:cNvSpPr>
              <p:nvPr/>
            </p:nvSpPr>
            <p:spPr>
              <a:xfrm>
                <a:off x="401053" y="208547"/>
                <a:ext cx="11550315" cy="6620402"/>
              </a:xfrm>
              <a:prstGeom prst="rect">
                <a:avLst/>
              </a:prstGeom>
              <a:blipFill>
                <a:blip r:embed="rId2"/>
                <a:stretch>
                  <a:fillRect l="-1108" t="-921" b="-1105"/>
                </a:stretch>
              </a:blipFill>
            </p:spPr>
            <p:txBody>
              <a:bodyPr/>
              <a:lstStyle/>
              <a:p>
                <a:r>
                  <a:rPr lang="en-IN">
                    <a:noFill/>
                  </a:rPr>
                  <a:t> </a:t>
                </a:r>
              </a:p>
            </p:txBody>
          </p:sp>
        </mc:Fallback>
      </mc:AlternateContent>
    </p:spTree>
    <p:extLst>
      <p:ext uri="{BB962C8B-B14F-4D97-AF65-F5344CB8AC3E}">
        <p14:creationId xmlns:p14="http://schemas.microsoft.com/office/powerpoint/2010/main" val="3339778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08C2659-DE48-FDCC-9141-17D650D626F1}"/>
                  </a:ext>
                </a:extLst>
              </p:cNvPr>
              <p:cNvSpPr txBox="1"/>
              <p:nvPr/>
            </p:nvSpPr>
            <p:spPr>
              <a:xfrm>
                <a:off x="433137" y="529389"/>
                <a:ext cx="11101137" cy="9651873"/>
              </a:xfrm>
              <a:prstGeom prst="rect">
                <a:avLst/>
              </a:prstGeom>
              <a:noFill/>
            </p:spPr>
            <p:txBody>
              <a:bodyPr wrap="square" rtlCol="0">
                <a:spAutoFit/>
              </a:bodyPr>
              <a:lstStyle/>
              <a:p>
                <a:pPr marL="342900" indent="-342900">
                  <a:lnSpc>
                    <a:spcPct val="170000"/>
                  </a:lnSpc>
                  <a:buFont typeface="+mj-lt"/>
                  <a:buAutoNum type="arabicPeriod" startAt="6"/>
                </a:pPr>
                <a:r>
                  <a:rPr lang="en-IN" sz="2800" dirty="0">
                    <a:latin typeface="Times New Roman" panose="02020603050405020304" pitchFamily="18" charset="0"/>
                    <a:cs typeface="Times New Roman" panose="02020603050405020304" pitchFamily="18" charset="0"/>
                  </a:rPr>
                  <a:t>Sum of  Squares between columns,  </a:t>
                </a:r>
                <a:r>
                  <a:rPr lang="en-IN" sz="2800" b="1" i="1" dirty="0">
                    <a:latin typeface="Times New Roman" panose="02020603050405020304" pitchFamily="18" charset="0"/>
                    <a:cs typeface="Times New Roman" panose="02020603050405020304" pitchFamily="18" charset="0"/>
                  </a:rPr>
                  <a:t>SSC</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b="1" i="1" dirty="0">
                            <a:latin typeface="Cambria Math" panose="02040503050406030204" pitchFamily="18" charset="0"/>
                            <a:cs typeface="Times New Roman" panose="02020603050405020304" pitchFamily="18" charset="0"/>
                          </a:rPr>
                        </m:ctrlPr>
                      </m:fPr>
                      <m:num>
                        <m:r>
                          <a:rPr lang="en-IN" sz="2800" b="1" i="1" dirty="0">
                            <a:latin typeface="Cambria Math" panose="02040503050406030204" pitchFamily="18" charset="0"/>
                            <a:cs typeface="Times New Roman" panose="02020603050405020304" pitchFamily="18" charset="0"/>
                          </a:rPr>
                          <m:t>𝟏</m:t>
                        </m:r>
                      </m:num>
                      <m:den>
                        <m:r>
                          <a:rPr lang="en-US" sz="2800" b="1" i="1" dirty="0">
                            <a:latin typeface="Cambria Math" panose="02040503050406030204" pitchFamily="18" charset="0"/>
                            <a:cs typeface="Times New Roman" panose="02020603050405020304" pitchFamily="18" charset="0"/>
                          </a:rPr>
                          <m:t>𝒎</m:t>
                        </m:r>
                      </m:den>
                    </m:f>
                    <m:nary>
                      <m:naryPr>
                        <m:chr m:val="∑"/>
                        <m:ctrlPr>
                          <a:rPr lang="en-IN" sz="2800" b="1" i="1">
                            <a:latin typeface="Cambria Math" panose="02040503050406030204" pitchFamily="18" charset="0"/>
                            <a:cs typeface="Times New Roman" panose="02020603050405020304" pitchFamily="18" charset="0"/>
                          </a:rPr>
                        </m:ctrlPr>
                      </m:naryPr>
                      <m:sub>
                        <m:r>
                          <a:rPr lang="en-US" sz="2800" b="1" i="0" smtClean="0">
                            <a:latin typeface="Cambria Math" panose="02040503050406030204" pitchFamily="18" charset="0"/>
                            <a:cs typeface="Times New Roman" panose="02020603050405020304" pitchFamily="18" charset="0"/>
                          </a:rPr>
                          <m:t>𝐤</m:t>
                        </m:r>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𝟏</m:t>
                        </m:r>
                      </m:sub>
                      <m:sup>
                        <m:r>
                          <a:rPr lang="en-US" sz="2800" b="1">
                            <a:latin typeface="Cambria Math" panose="02040503050406030204" pitchFamily="18" charset="0"/>
                            <a:cs typeface="Times New Roman" panose="02020603050405020304" pitchFamily="18" charset="0"/>
                          </a:rPr>
                          <m:t>𝐦</m:t>
                        </m:r>
                      </m:sup>
                      <m:e>
                        <m:sSubSup>
                          <m:sSubSupPr>
                            <m:ctrlPr>
                              <a:rPr lang="en-US" sz="2800" b="1" i="1" smtClean="0">
                                <a:latin typeface="Cambria Math" panose="02040503050406030204" pitchFamily="18" charset="0"/>
                                <a:cs typeface="Times New Roman" panose="02020603050405020304" pitchFamily="18" charset="0"/>
                              </a:rPr>
                            </m:ctrlPr>
                          </m:sSubSupPr>
                          <m:e>
                            <m:r>
                              <a:rPr lang="en-US" sz="2800" b="1" i="1" smtClean="0">
                                <a:latin typeface="Cambria Math" panose="02040503050406030204" pitchFamily="18" charset="0"/>
                                <a:cs typeface="Times New Roman" panose="02020603050405020304" pitchFamily="18" charset="0"/>
                              </a:rPr>
                              <m:t>𝑪</m:t>
                            </m:r>
                          </m:e>
                          <m:sub>
                            <m:r>
                              <a:rPr lang="en-US" sz="2800" b="1" i="0" smtClean="0">
                                <a:latin typeface="Cambria Math" panose="02040503050406030204" pitchFamily="18" charset="0"/>
                                <a:cs typeface="Times New Roman" panose="02020603050405020304" pitchFamily="18" charset="0"/>
                              </a:rPr>
                              <m:t>𝐤</m:t>
                            </m:r>
                          </m:sub>
                          <m:sup>
                            <m:r>
                              <a:rPr lang="en-US" sz="2800" b="1" i="0" smtClean="0">
                                <a:latin typeface="Cambria Math" panose="02040503050406030204" pitchFamily="18" charset="0"/>
                                <a:cs typeface="Times New Roman" panose="02020603050405020304" pitchFamily="18" charset="0"/>
                              </a:rPr>
                              <m:t>𝟐</m:t>
                            </m:r>
                          </m:sup>
                        </m:sSubSup>
                        <m:r>
                          <a:rPr lang="en-IN" sz="2800" b="1">
                            <a:latin typeface="Cambria Math" panose="02040503050406030204" pitchFamily="18" charset="0"/>
                            <a:cs typeface="Times New Roman" panose="02020603050405020304" pitchFamily="18" charset="0"/>
                          </a:rPr>
                          <m:t>−</m:t>
                        </m:r>
                        <m:r>
                          <a:rPr lang="en-IN" sz="2800" b="1">
                            <a:latin typeface="Cambria Math" panose="02040503050406030204" pitchFamily="18" charset="0"/>
                            <a:cs typeface="Times New Roman" panose="02020603050405020304" pitchFamily="18" charset="0"/>
                          </a:rPr>
                          <m:t>𝐂𝐅</m:t>
                        </m:r>
                      </m:e>
                    </m:nary>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𝐶</m:t>
                        </m:r>
                      </m:e>
                      <m:sub>
                        <m:r>
                          <a:rPr lang="en-US" sz="2800" b="0" i="1" smtClean="0">
                            <a:latin typeface="Cambria Math" panose="02040503050406030204" pitchFamily="18" charset="0"/>
                            <a:cs typeface="Times New Roman" panose="02020603050405020304" pitchFamily="18" charset="0"/>
                          </a:rPr>
                          <m:t>𝑘</m:t>
                        </m:r>
                      </m:sub>
                    </m:sSub>
                  </m:oMath>
                </a14:m>
                <a:r>
                  <a:rPr lang="en-IN" sz="2800" b="1" baseline="-25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total of the </a:t>
                </a:r>
                <a14:m>
                  <m:oMath xmlns:m="http://schemas.openxmlformats.org/officeDocument/2006/math">
                    <m:sSup>
                      <m:sSupPr>
                        <m:ctrlPr>
                          <a:rPr lang="en-IN" sz="2800" i="1">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𝑘</m:t>
                        </m:r>
                      </m:e>
                      <m:sup>
                        <m:r>
                          <a:rPr lang="en-IN" sz="2800" i="1">
                            <a:latin typeface="Cambria Math" panose="02040503050406030204" pitchFamily="18" charset="0"/>
                            <a:cs typeface="Times New Roman" panose="02020603050405020304" pitchFamily="18" charset="0"/>
                          </a:rPr>
                          <m:t>𝑡h</m:t>
                        </m:r>
                      </m:sup>
                    </m:sSup>
                  </m:oMath>
                </a14:m>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column observation.</a:t>
                </a:r>
              </a:p>
              <a:p>
                <a:pPr marL="342900" indent="-342900">
                  <a:lnSpc>
                    <a:spcPct val="170000"/>
                  </a:lnSpc>
                  <a:buFont typeface="+mj-lt"/>
                  <a:buAutoNum type="arabicPeriod" startAt="6"/>
                </a:pPr>
                <a:r>
                  <a:rPr lang="en-IN" sz="2800" dirty="0">
                    <a:latin typeface="Times New Roman" panose="02020603050405020304" pitchFamily="18" charset="0"/>
                    <a:cs typeface="Times New Roman" panose="02020603050405020304" pitchFamily="18" charset="0"/>
                  </a:rPr>
                  <a:t>Error sum of squares </a:t>
                </a:r>
                <a14:m>
                  <m:oMath xmlns:m="http://schemas.openxmlformats.org/officeDocument/2006/math">
                    <m:r>
                      <a:rPr lang="en-US" sz="2800" b="1" i="1" smtClean="0">
                        <a:latin typeface="Cambria Math" panose="02040503050406030204" pitchFamily="18" charset="0"/>
                        <a:cs typeface="Times New Roman" panose="02020603050405020304" pitchFamily="18" charset="0"/>
                      </a:rPr>
                      <m:t>𝑬𝑺𝑺</m:t>
                    </m:r>
                    <m:r>
                      <a:rPr lang="en-US" sz="2800" b="1"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𝑻𝑺𝑺</m:t>
                    </m:r>
                    <m:r>
                      <a:rPr lang="en-US" sz="2800" b="1"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𝑺𝑺𝑻</m:t>
                    </m:r>
                    <m:r>
                      <a:rPr lang="en-US" sz="2800" b="1"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𝑺𝑺𝑹</m:t>
                    </m:r>
                    <m:r>
                      <a:rPr lang="en-US" sz="2800" b="1"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𝑺𝑺𝑪</m:t>
                    </m:r>
                  </m:oMath>
                </a14:m>
                <a:endParaRPr lang="en-IN" sz="2800" b="1" dirty="0">
                  <a:latin typeface="Times New Roman" panose="02020603050405020304" pitchFamily="18" charset="0"/>
                  <a:cs typeface="Times New Roman" panose="02020603050405020304" pitchFamily="18" charset="0"/>
                </a:endParaRPr>
              </a:p>
              <a:p>
                <a:pPr>
                  <a:lnSpc>
                    <a:spcPct val="170000"/>
                  </a:lnSpc>
                </a:pPr>
                <a:endParaRPr lang="en-IN" sz="2800" dirty="0">
                  <a:latin typeface="Times New Roman" panose="02020603050405020304" pitchFamily="18" charset="0"/>
                  <a:cs typeface="Times New Roman" panose="02020603050405020304" pitchFamily="18" charset="0"/>
                </a:endParaRPr>
              </a:p>
              <a:p>
                <a:pPr>
                  <a:lnSpc>
                    <a:spcPct val="170000"/>
                  </a:lnSpc>
                </a:pPr>
                <a:endParaRPr lang="en-IN" sz="2800" b="1" dirty="0">
                  <a:latin typeface="Times New Roman" panose="02020603050405020304" pitchFamily="18" charset="0"/>
                  <a:cs typeface="Times New Roman" panose="02020603050405020304" pitchFamily="18" charset="0"/>
                </a:endParaRPr>
              </a:p>
              <a:p>
                <a:pPr marL="342900" indent="-342900">
                  <a:lnSpc>
                    <a:spcPct val="170000"/>
                  </a:lnSpc>
                  <a:buFont typeface="+mj-lt"/>
                  <a:buAutoNum type="arabicPeriod" startAt="6"/>
                </a:pPr>
                <a:endParaRPr lang="en-IN" sz="2800" dirty="0">
                  <a:latin typeface="Times New Roman" panose="02020603050405020304" pitchFamily="18" charset="0"/>
                  <a:cs typeface="Times New Roman" panose="02020603050405020304" pitchFamily="18" charset="0"/>
                </a:endParaRPr>
              </a:p>
              <a:p>
                <a:pPr marL="342900" indent="-342900">
                  <a:lnSpc>
                    <a:spcPct val="170000"/>
                  </a:lnSpc>
                  <a:buFont typeface="+mj-lt"/>
                  <a:buAutoNum type="arabicPeriod" startAt="6"/>
                </a:pPr>
                <a:endParaRPr lang="en-US" sz="2800" b="1" dirty="0">
                  <a:latin typeface="Times New Roman" panose="02020603050405020304" pitchFamily="18" charset="0"/>
                  <a:cs typeface="Times New Roman" panose="02020603050405020304" pitchFamily="18" charset="0"/>
                </a:endParaRPr>
              </a:p>
              <a:p>
                <a:pPr marL="342900" indent="-342900">
                  <a:lnSpc>
                    <a:spcPct val="170000"/>
                  </a:lnSpc>
                  <a:buFont typeface="+mj-lt"/>
                  <a:buAutoNum type="arabicPeriod" startAt="6"/>
                </a:pPr>
                <a:endParaRPr lang="en-IN" sz="2800" dirty="0">
                  <a:latin typeface="Times New Roman" panose="02020603050405020304" pitchFamily="18" charset="0"/>
                  <a:cs typeface="Times New Roman" panose="02020603050405020304" pitchFamily="18" charset="0"/>
                </a:endParaRPr>
              </a:p>
              <a:p>
                <a:pPr>
                  <a:lnSpc>
                    <a:spcPct val="170000"/>
                  </a:lnSpc>
                </a:pPr>
                <a:r>
                  <a:rPr lang="en-IN" sz="2800" dirty="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342900" indent="-342900">
                  <a:lnSpc>
                    <a:spcPct val="170000"/>
                  </a:lnSpc>
                  <a:buFont typeface="+mj-lt"/>
                  <a:buAutoNum type="arabicPeriod" startAt="6"/>
                </a:pPr>
                <a:endParaRPr lang="en-IN" sz="2800" dirty="0">
                  <a:latin typeface="Times New Roman" panose="02020603050405020304" pitchFamily="18" charset="0"/>
                  <a:cs typeface="Times New Roman" panose="02020603050405020304" pitchFamily="18" charset="0"/>
                </a:endParaRPr>
              </a:p>
              <a:p>
                <a:pPr>
                  <a:lnSpc>
                    <a:spcPct val="170000"/>
                  </a:lnSpc>
                </a:pPr>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	</a:t>
                </a:r>
              </a:p>
              <a:p>
                <a:endParaRPr lang="en-IN" sz="2800" dirty="0"/>
              </a:p>
            </p:txBody>
          </p:sp>
        </mc:Choice>
        <mc:Fallback xmlns="">
          <p:sp>
            <p:nvSpPr>
              <p:cNvPr id="2" name="TextBox 1">
                <a:extLst>
                  <a:ext uri="{FF2B5EF4-FFF2-40B4-BE49-F238E27FC236}">
                    <a16:creationId xmlns:a16="http://schemas.microsoft.com/office/drawing/2014/main" id="{308C2659-DE48-FDCC-9141-17D650D626F1}"/>
                  </a:ext>
                </a:extLst>
              </p:cNvPr>
              <p:cNvSpPr txBox="1">
                <a:spLocks noRot="1" noChangeAspect="1" noMove="1" noResize="1" noEditPoints="1" noAdjustHandles="1" noChangeArrowheads="1" noChangeShapeType="1" noTextEdit="1"/>
              </p:cNvSpPr>
              <p:nvPr/>
            </p:nvSpPr>
            <p:spPr>
              <a:xfrm>
                <a:off x="433137" y="529389"/>
                <a:ext cx="11101137" cy="9651873"/>
              </a:xfrm>
              <a:prstGeom prst="rect">
                <a:avLst/>
              </a:prstGeom>
              <a:blipFill>
                <a:blip r:embed="rId2"/>
                <a:stretch>
                  <a:fillRect l="-988"/>
                </a:stretch>
              </a:blipFill>
            </p:spPr>
            <p:txBody>
              <a:bodyPr/>
              <a:lstStyle/>
              <a:p>
                <a:r>
                  <a:rPr lang="en-IN">
                    <a:noFill/>
                  </a:rPr>
                  <a:t> </a:t>
                </a:r>
              </a:p>
            </p:txBody>
          </p:sp>
        </mc:Fallback>
      </mc:AlternateContent>
    </p:spTree>
    <p:extLst>
      <p:ext uri="{BB962C8B-B14F-4D97-AF65-F5344CB8AC3E}">
        <p14:creationId xmlns:p14="http://schemas.microsoft.com/office/powerpoint/2010/main" val="2617982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41D63D5-7E5C-7013-D26E-1DA8527A860E}"/>
                  </a:ext>
                </a:extLst>
              </p:cNvPr>
              <p:cNvGraphicFramePr>
                <a:graphicFrameLocks noGrp="1"/>
              </p:cNvGraphicFramePr>
              <p:nvPr>
                <p:extLst>
                  <p:ext uri="{D42A27DB-BD31-4B8C-83A1-F6EECF244321}">
                    <p14:modId xmlns:p14="http://schemas.microsoft.com/office/powerpoint/2010/main" val="3509521591"/>
                  </p:ext>
                </p:extLst>
              </p:nvPr>
            </p:nvGraphicFramePr>
            <p:xfrm>
              <a:off x="593556" y="633372"/>
              <a:ext cx="11004887" cy="5881785"/>
            </p:xfrm>
            <a:graphic>
              <a:graphicData uri="http://schemas.openxmlformats.org/drawingml/2006/table">
                <a:tbl>
                  <a:tblPr>
                    <a:tableStyleId>{5C22544A-7EE6-4342-B048-85BDC9FD1C3A}</a:tableStyleId>
                  </a:tblPr>
                  <a:tblGrid>
                    <a:gridCol w="1646456">
                      <a:extLst>
                        <a:ext uri="{9D8B030D-6E8A-4147-A177-3AD203B41FA5}">
                          <a16:colId xmlns:a16="http://schemas.microsoft.com/office/drawing/2014/main" val="20000"/>
                        </a:ext>
                      </a:extLst>
                    </a:gridCol>
                    <a:gridCol w="2284326">
                      <a:extLst>
                        <a:ext uri="{9D8B030D-6E8A-4147-A177-3AD203B41FA5}">
                          <a16:colId xmlns:a16="http://schemas.microsoft.com/office/drawing/2014/main" val="20001"/>
                        </a:ext>
                      </a:extLst>
                    </a:gridCol>
                    <a:gridCol w="1440128">
                      <a:extLst>
                        <a:ext uri="{9D8B030D-6E8A-4147-A177-3AD203B41FA5}">
                          <a16:colId xmlns:a16="http://schemas.microsoft.com/office/drawing/2014/main" val="20002"/>
                        </a:ext>
                      </a:extLst>
                    </a:gridCol>
                    <a:gridCol w="2870544">
                      <a:extLst>
                        <a:ext uri="{9D8B030D-6E8A-4147-A177-3AD203B41FA5}">
                          <a16:colId xmlns:a16="http://schemas.microsoft.com/office/drawing/2014/main" val="20003"/>
                        </a:ext>
                      </a:extLst>
                    </a:gridCol>
                    <a:gridCol w="2763433">
                      <a:extLst>
                        <a:ext uri="{9D8B030D-6E8A-4147-A177-3AD203B41FA5}">
                          <a16:colId xmlns:a16="http://schemas.microsoft.com/office/drawing/2014/main" val="20004"/>
                        </a:ext>
                      </a:extLst>
                    </a:gridCol>
                  </a:tblGrid>
                  <a:tr h="792867">
                    <a:tc>
                      <a:txBody>
                        <a:bodyPr/>
                        <a:lstStyle/>
                        <a:p>
                          <a:pPr algn="ctr"/>
                          <a:r>
                            <a:rPr lang="en-IN" sz="2000" b="1" i="1" dirty="0">
                              <a:latin typeface="Times New Roman" panose="02020603050405020304" pitchFamily="18" charset="0"/>
                              <a:cs typeface="Times New Roman" panose="02020603050405020304" pitchFamily="18" charset="0"/>
                            </a:rPr>
                            <a:t>Source of</a:t>
                          </a:r>
                          <a:r>
                            <a:rPr lang="en-IN" sz="2000" b="1" i="1" baseline="0" dirty="0">
                              <a:latin typeface="Times New Roman" panose="02020603050405020304" pitchFamily="18" charset="0"/>
                              <a:cs typeface="Times New Roman" panose="02020603050405020304" pitchFamily="18" charset="0"/>
                            </a:rPr>
                            <a:t> Variation</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Degrees</a:t>
                          </a:r>
                          <a:r>
                            <a:rPr lang="en-IN" sz="2000" b="1" i="1" baseline="0" dirty="0">
                              <a:latin typeface="Times New Roman" panose="02020603050405020304" pitchFamily="18" charset="0"/>
                              <a:cs typeface="Times New Roman" panose="02020603050405020304" pitchFamily="18" charset="0"/>
                            </a:rPr>
                            <a:t> of freedom</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Mean Sum</a:t>
                          </a:r>
                          <a:r>
                            <a:rPr lang="en-IN" sz="2000" b="1" i="1" baseline="0" dirty="0">
                              <a:latin typeface="Times New Roman" panose="02020603050405020304" pitchFamily="18" charset="0"/>
                              <a:cs typeface="Times New Roman" panose="02020603050405020304" pitchFamily="18" charset="0"/>
                            </a:rPr>
                            <a:t> of </a:t>
                          </a:r>
                        </a:p>
                        <a:p>
                          <a:pPr algn="ctr"/>
                          <a:r>
                            <a:rPr lang="en-IN" sz="2000" b="1" i="1" baseline="0" dirty="0">
                              <a:latin typeface="Times New Roman" panose="02020603050405020304" pitchFamily="18" charset="0"/>
                              <a:cs typeface="Times New Roman" panose="02020603050405020304" pitchFamily="18" charset="0"/>
                            </a:rPr>
                            <a:t>Squares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64724">
                    <a:tc>
                      <a:txBody>
                        <a:bodyPr/>
                        <a:lstStyle/>
                        <a:p>
                          <a:pPr algn="ctr"/>
                          <a:r>
                            <a:rPr lang="en-IN" sz="20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𝑆𝑆𝑇</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𝑆𝑆𝑇</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smtClean="0">
                                    <a:latin typeface="Cambria Math" panose="02040503050406030204" pitchFamily="18" charset="0"/>
                                    <a:cs typeface="Times New Roman" panose="02020603050405020304" pitchFamily="18" charset="0"/>
                                  </a:rPr>
                                  <m:t>𝐹</m:t>
                                </m:r>
                                <m:r>
                                  <a:rPr lang="en-IN" sz="2000" b="0" i="1" baseline="-25000" smtClean="0">
                                    <a:latin typeface="Cambria Math" panose="02040503050406030204" pitchFamily="18" charset="0"/>
                                    <a:cs typeface="Times New Roman" panose="02020603050405020304" pitchFamily="18" charset="0"/>
                                  </a:rPr>
                                  <m:t>1</m:t>
                                </m:r>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𝑆𝑆𝑇</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r>
                                  <a:rPr lang="en-US" sz="2000" b="0" i="1" dirty="0" smtClean="0">
                                    <a:latin typeface="Cambria Math" panose="02040503050406030204" pitchFamily="18" charset="0"/>
                                    <a:cs typeface="Times New Roman" panose="02020603050405020304" pitchFamily="18" charset="0"/>
                                  </a:rPr>
                                  <m:t> </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14668">
                    <a:tc>
                      <a:txBody>
                        <a:bodyPr/>
                        <a:lstStyle/>
                        <a:p>
                          <a:pPr algn="ctr"/>
                          <a:r>
                            <a:rPr lang="en-IN" sz="2000" b="1" i="1" dirty="0">
                              <a:latin typeface="Times New Roman" panose="02020603050405020304" pitchFamily="18" charset="0"/>
                              <a:cs typeface="Times New Roman" panose="02020603050405020304" pitchFamily="18" charset="0"/>
                            </a:rPr>
                            <a:t>Rows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𝑆𝑆</m:t>
                                </m:r>
                                <m:r>
                                  <m:rPr>
                                    <m:sty m:val="p"/>
                                  </m:rPr>
                                  <a:rPr lang="en-US" sz="2000" b="0" i="0" dirty="0" smtClean="0">
                                    <a:latin typeface="Cambria Math" panose="02040503050406030204" pitchFamily="18" charset="0"/>
                                    <a:cs typeface="Times New Roman" panose="02020603050405020304" pitchFamily="18" charset="0"/>
                                  </a:rPr>
                                  <m:t>R</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m:t>
                                    </m:r>
                                    <m:r>
                                      <a:rPr lang="en-US" sz="2000" b="0" i="1" smtClean="0">
                                        <a:latin typeface="Cambria Math" panose="02040503050406030204" pitchFamily="18" charset="0"/>
                                        <a:cs typeface="Times New Roman" panose="02020603050405020304" pitchFamily="18" charset="0"/>
                                      </a:rPr>
                                      <m:t>𝑅</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1" smtClean="0">
                                        <a:latin typeface="Cambria Math" panose="02040503050406030204" pitchFamily="18" charset="0"/>
                                        <a:cs typeface="Times New Roman" panose="02020603050405020304" pitchFamily="18" charset="0"/>
                                      </a:rPr>
                                      <m:t>F</m:t>
                                    </m:r>
                                  </m:e>
                                  <m:sub>
                                    <m:r>
                                      <a:rPr lang="en-US" sz="2000" b="0" i="1" smtClean="0">
                                        <a:latin typeface="Cambria Math" panose="02040503050406030204" pitchFamily="18" charset="0"/>
                                        <a:cs typeface="Times New Roman" panose="02020603050405020304" pitchFamily="18" charset="0"/>
                                      </a:rPr>
                                      <m:t>2</m:t>
                                    </m:r>
                                  </m:sub>
                                </m:sSub>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m:t>
                                        </m:r>
                                        <m:r>
                                          <a:rPr lang="en-US" sz="2000" b="0" i="1" smtClean="0">
                                            <a:latin typeface="Cambria Math" panose="02040503050406030204" pitchFamily="18" charset="0"/>
                                            <a:cs typeface="Times New Roman" panose="02020603050405020304" pitchFamily="18" charset="0"/>
                                          </a:rPr>
                                          <m:t>𝑅</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32895">
                    <a:tc>
                      <a:txBody>
                        <a:bodyPr/>
                        <a:lstStyle/>
                        <a:p>
                          <a:pPr algn="ctr"/>
                          <a:r>
                            <a:rPr lang="en-US" sz="2000" b="1" i="1" dirty="0">
                              <a:latin typeface="Times New Roman" panose="02020603050405020304" pitchFamily="18" charset="0"/>
                              <a:cs typeface="Times New Roman" panose="02020603050405020304" pitchFamily="18" charset="0"/>
                            </a:rPr>
                            <a:t>Columns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Times New Roman" panose="02020603050405020304" pitchFamily="18" charset="0"/>
                                  </a:rPr>
                                  <m:t>𝑆𝑆𝐶</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1" smtClean="0">
                                        <a:latin typeface="Cambria Math" panose="02040503050406030204" pitchFamily="18" charset="0"/>
                                        <a:cs typeface="Times New Roman" panose="02020603050405020304" pitchFamily="18" charset="0"/>
                                      </a:rPr>
                                      <m:t>F</m:t>
                                    </m:r>
                                  </m:e>
                                  <m:sub>
                                    <m:r>
                                      <a:rPr lang="en-US" sz="2000" b="0" i="1" smtClean="0">
                                        <a:latin typeface="Cambria Math" panose="02040503050406030204" pitchFamily="18" charset="0"/>
                                        <a:cs typeface="Times New Roman" panose="02020603050405020304" pitchFamily="18" charset="0"/>
                                      </a:rPr>
                                      <m:t>3</m:t>
                                    </m:r>
                                  </m:sub>
                                </m:sSub>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m:t>
                                        </m:r>
                                        <m:r>
                                          <a:rPr lang="en-US" sz="2000" b="0" i="1" smtClean="0">
                                            <a:latin typeface="Cambria Math" panose="02040503050406030204" pitchFamily="18" charset="0"/>
                                            <a:cs typeface="Times New Roman" panose="02020603050405020304" pitchFamily="18" charset="0"/>
                                          </a:rPr>
                                          <m:t>𝐶</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66076"/>
                      </a:ext>
                    </a:extLst>
                  </a:tr>
                  <a:tr h="784731">
                    <a:tc>
                      <a:txBody>
                        <a:bodyPr/>
                        <a:lstStyle/>
                        <a:p>
                          <a:pPr algn="ctr"/>
                          <a:r>
                            <a:rPr lang="en-IN" sz="20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−1) (</m:t>
                                </m:r>
                                <m:r>
                                  <a:rPr lang="en-US" sz="2000" b="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2</m:t>
                                </m:r>
                                <m:r>
                                  <a:rPr lang="en-IN" sz="2000" i="1" dirty="0" smtClean="0">
                                    <a:latin typeface="Cambria Math" panose="02040503050406030204" pitchFamily="18" charset="0"/>
                                    <a:cs typeface="Times New Roman" panose="02020603050405020304" pitchFamily="18" charset="0"/>
                                  </a:rPr>
                                  <m:t>)</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𝐸𝑆𝑆</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𝐸𝑆𝑆</m:t>
                                    </m:r>
                                  </m:num>
                                  <m:den>
                                    <m:r>
                                      <m:rPr>
                                        <m:nor/>
                                      </m:rPr>
                                      <a:rPr lang="en-IN" sz="2000" dirty="0" smtClean="0">
                                        <a:latin typeface="Times New Roman" panose="02020603050405020304" pitchFamily="18" charset="0"/>
                                        <a:cs typeface="Times New Roman" panose="02020603050405020304" pitchFamily="18" charset="0"/>
                                      </a:rPr>
                                      <m:t>(</m:t>
                                    </m:r>
                                    <m:r>
                                      <m:rPr>
                                        <m:nor/>
                                      </m:rPr>
                                      <a:rPr lang="en-US" sz="2000" b="0" i="1" dirty="0" smtClean="0">
                                        <a:latin typeface="Times New Roman" panose="02020603050405020304" pitchFamily="18" charset="0"/>
                                        <a:cs typeface="Times New Roman" panose="02020603050405020304" pitchFamily="18" charset="0"/>
                                      </a:rPr>
                                      <m:t>m</m:t>
                                    </m:r>
                                    <m:r>
                                      <m:rPr>
                                        <m:nor/>
                                      </m:rPr>
                                      <a:rPr lang="en-IN" sz="2000" i="1" dirty="0" smtClean="0">
                                        <a:latin typeface="Times New Roman" panose="02020603050405020304" pitchFamily="18" charset="0"/>
                                        <a:cs typeface="Times New Roman" panose="02020603050405020304" pitchFamily="18" charset="0"/>
                                      </a:rPr>
                                      <m:t>−1</m:t>
                                    </m:r>
                                    <m:r>
                                      <m:rPr>
                                        <m:nor/>
                                      </m:rPr>
                                      <a:rPr lang="en-IN" sz="2000" dirty="0" smtClean="0">
                                        <a:latin typeface="Times New Roman" panose="02020603050405020304" pitchFamily="18" charset="0"/>
                                        <a:cs typeface="Times New Roman" panose="02020603050405020304" pitchFamily="18" charset="0"/>
                                      </a:rPr>
                                      <m:t>) (</m:t>
                                    </m:r>
                                    <m:r>
                                      <m:rPr>
                                        <m:nor/>
                                      </m:rPr>
                                      <a:rPr lang="en-US" sz="2000" b="0" i="1" dirty="0" smtClean="0">
                                        <a:latin typeface="Times New Roman" panose="02020603050405020304" pitchFamily="18" charset="0"/>
                                        <a:cs typeface="Times New Roman" panose="02020603050405020304" pitchFamily="18" charset="0"/>
                                      </a:rPr>
                                      <m:t>m</m:t>
                                    </m:r>
                                    <m:r>
                                      <m:rPr>
                                        <m:nor/>
                                      </m:rPr>
                                      <a:rPr lang="en-US" sz="2000" b="0" i="1" dirty="0" smtClean="0">
                                        <a:latin typeface="Times New Roman" panose="02020603050405020304" pitchFamily="18" charset="0"/>
                                        <a:cs typeface="Times New Roman" panose="02020603050405020304" pitchFamily="18" charset="0"/>
                                      </a:rPr>
                                      <m:t>−2</m:t>
                                    </m:r>
                                    <m:r>
                                      <m:rPr>
                                        <m:nor/>
                                      </m:rPr>
                                      <a:rPr lang="en-IN" sz="2000" dirty="0" smtClean="0">
                                        <a:latin typeface="Times New Roman" panose="02020603050405020304" pitchFamily="18" charset="0"/>
                                        <a:cs typeface="Times New Roman" panose="02020603050405020304" pitchFamily="18" charset="0"/>
                                      </a:rPr>
                                      <m:t>) </m:t>
                                    </m:r>
                                  </m:den>
                                </m:f>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0481">
                    <a:tc>
                      <a:txBody>
                        <a:bodyPr/>
                        <a:lstStyle/>
                        <a:p>
                          <a:pPr algn="ctr"/>
                          <a:r>
                            <a:rPr lang="en-IN" sz="20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𝑛</m:t>
                                </m:r>
                                <m:r>
                                  <a:rPr lang="en-IN" sz="2000" i="1" dirty="0" smtClean="0">
                                    <a:latin typeface="Cambria Math" panose="02040503050406030204" pitchFamily="18" charset="0"/>
                                    <a:cs typeface="Times New Roman" panose="02020603050405020304" pitchFamily="18" charset="0"/>
                                  </a:rPr>
                                  <m:t>−1</m:t>
                                </m:r>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𝑇𝑆𝑆</m:t>
                                </m:r>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4" name="Table 3">
                <a:extLst>
                  <a:ext uri="{FF2B5EF4-FFF2-40B4-BE49-F238E27FC236}">
                    <a16:creationId xmlns:a16="http://schemas.microsoft.com/office/drawing/2014/main" id="{F41D63D5-7E5C-7013-D26E-1DA8527A860E}"/>
                  </a:ext>
                </a:extLst>
              </p:cNvPr>
              <p:cNvGraphicFramePr>
                <a:graphicFrameLocks noGrp="1"/>
              </p:cNvGraphicFramePr>
              <p:nvPr>
                <p:extLst>
                  <p:ext uri="{D42A27DB-BD31-4B8C-83A1-F6EECF244321}">
                    <p14:modId xmlns:p14="http://schemas.microsoft.com/office/powerpoint/2010/main" val="3509521591"/>
                  </p:ext>
                </p:extLst>
              </p:nvPr>
            </p:nvGraphicFramePr>
            <p:xfrm>
              <a:off x="593556" y="633372"/>
              <a:ext cx="11004887" cy="5881785"/>
            </p:xfrm>
            <a:graphic>
              <a:graphicData uri="http://schemas.openxmlformats.org/drawingml/2006/table">
                <a:tbl>
                  <a:tblPr>
                    <a:tableStyleId>{5C22544A-7EE6-4342-B048-85BDC9FD1C3A}</a:tableStyleId>
                  </a:tblPr>
                  <a:tblGrid>
                    <a:gridCol w="1646456">
                      <a:extLst>
                        <a:ext uri="{9D8B030D-6E8A-4147-A177-3AD203B41FA5}">
                          <a16:colId xmlns:a16="http://schemas.microsoft.com/office/drawing/2014/main" val="20000"/>
                        </a:ext>
                      </a:extLst>
                    </a:gridCol>
                    <a:gridCol w="2284326">
                      <a:extLst>
                        <a:ext uri="{9D8B030D-6E8A-4147-A177-3AD203B41FA5}">
                          <a16:colId xmlns:a16="http://schemas.microsoft.com/office/drawing/2014/main" val="20001"/>
                        </a:ext>
                      </a:extLst>
                    </a:gridCol>
                    <a:gridCol w="1440128">
                      <a:extLst>
                        <a:ext uri="{9D8B030D-6E8A-4147-A177-3AD203B41FA5}">
                          <a16:colId xmlns:a16="http://schemas.microsoft.com/office/drawing/2014/main" val="20002"/>
                        </a:ext>
                      </a:extLst>
                    </a:gridCol>
                    <a:gridCol w="2870544">
                      <a:extLst>
                        <a:ext uri="{9D8B030D-6E8A-4147-A177-3AD203B41FA5}">
                          <a16:colId xmlns:a16="http://schemas.microsoft.com/office/drawing/2014/main" val="20003"/>
                        </a:ext>
                      </a:extLst>
                    </a:gridCol>
                    <a:gridCol w="2763433">
                      <a:extLst>
                        <a:ext uri="{9D8B030D-6E8A-4147-A177-3AD203B41FA5}">
                          <a16:colId xmlns:a16="http://schemas.microsoft.com/office/drawing/2014/main" val="20004"/>
                        </a:ext>
                      </a:extLst>
                    </a:gridCol>
                  </a:tblGrid>
                  <a:tr h="792867">
                    <a:tc>
                      <a:txBody>
                        <a:bodyPr/>
                        <a:lstStyle/>
                        <a:p>
                          <a:pPr algn="ctr"/>
                          <a:r>
                            <a:rPr lang="en-IN" sz="2000" b="1" i="1" dirty="0">
                              <a:latin typeface="Times New Roman" panose="02020603050405020304" pitchFamily="18" charset="0"/>
                              <a:cs typeface="Times New Roman" panose="02020603050405020304" pitchFamily="18" charset="0"/>
                            </a:rPr>
                            <a:t>Source of</a:t>
                          </a:r>
                          <a:r>
                            <a:rPr lang="en-IN" sz="2000" b="1" i="1" baseline="0" dirty="0">
                              <a:latin typeface="Times New Roman" panose="02020603050405020304" pitchFamily="18" charset="0"/>
                              <a:cs typeface="Times New Roman" panose="02020603050405020304" pitchFamily="18" charset="0"/>
                            </a:rPr>
                            <a:t> Variation</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Degrees</a:t>
                          </a:r>
                          <a:r>
                            <a:rPr lang="en-IN" sz="2000" b="1" i="1" baseline="0" dirty="0">
                              <a:latin typeface="Times New Roman" panose="02020603050405020304" pitchFamily="18" charset="0"/>
                              <a:cs typeface="Times New Roman" panose="02020603050405020304" pitchFamily="18" charset="0"/>
                            </a:rPr>
                            <a:t> of freedom</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Mean Sum</a:t>
                          </a:r>
                          <a:r>
                            <a:rPr lang="en-IN" sz="2000" b="1" i="1" baseline="0" dirty="0">
                              <a:latin typeface="Times New Roman" panose="02020603050405020304" pitchFamily="18" charset="0"/>
                              <a:cs typeface="Times New Roman" panose="02020603050405020304" pitchFamily="18" charset="0"/>
                            </a:rPr>
                            <a:t> of </a:t>
                          </a:r>
                        </a:p>
                        <a:p>
                          <a:pPr algn="ctr"/>
                          <a:r>
                            <a:rPr lang="en-IN" sz="2000" b="1" i="1" baseline="0" dirty="0">
                              <a:latin typeface="Times New Roman" panose="02020603050405020304" pitchFamily="18" charset="0"/>
                              <a:cs typeface="Times New Roman" panose="02020603050405020304" pitchFamily="18" charset="0"/>
                            </a:rPr>
                            <a:t>Squares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64724">
                    <a:tc>
                      <a:txBody>
                        <a:bodyPr/>
                        <a:lstStyle/>
                        <a:p>
                          <a:pPr algn="ctr"/>
                          <a:r>
                            <a:rPr lang="en-IN" sz="20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54357" r="-310133" b="-25311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54357" r="-392797" b="-25311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54357" r="-96815" b="-25311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54357" r="-441" b="-253112"/>
                          </a:stretch>
                        </a:blipFill>
                      </a:tcPr>
                    </a:tc>
                    <a:extLst>
                      <a:ext uri="{0D108BD9-81ED-4DB2-BD59-A6C34878D82A}">
                        <a16:rowId xmlns:a16="http://schemas.microsoft.com/office/drawing/2014/main" val="10001"/>
                      </a:ext>
                    </a:extLst>
                  </a:tr>
                  <a:tr h="1414668">
                    <a:tc>
                      <a:txBody>
                        <a:bodyPr/>
                        <a:lstStyle/>
                        <a:p>
                          <a:pPr algn="ctr"/>
                          <a:r>
                            <a:rPr lang="en-IN" sz="2000" b="1" i="1" dirty="0">
                              <a:latin typeface="Times New Roman" panose="02020603050405020304" pitchFamily="18" charset="0"/>
                              <a:cs typeface="Times New Roman" panose="02020603050405020304" pitchFamily="18" charset="0"/>
                            </a:rPr>
                            <a:t>Rows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160345" r="-310133" b="-16293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160345" r="-392797" b="-16293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160345" r="-96815" b="-16293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160345" r="-441" b="-162931"/>
                          </a:stretch>
                        </a:blipFill>
                      </a:tcPr>
                    </a:tc>
                    <a:extLst>
                      <a:ext uri="{0D108BD9-81ED-4DB2-BD59-A6C34878D82A}">
                        <a16:rowId xmlns:a16="http://schemas.microsoft.com/office/drawing/2014/main" val="10002"/>
                      </a:ext>
                    </a:extLst>
                  </a:tr>
                  <a:tr h="984314">
                    <a:tc>
                      <a:txBody>
                        <a:bodyPr/>
                        <a:lstStyle/>
                        <a:p>
                          <a:pPr algn="ctr"/>
                          <a:r>
                            <a:rPr lang="en-US" sz="2000" b="1" i="1" dirty="0">
                              <a:latin typeface="Times New Roman" panose="02020603050405020304" pitchFamily="18" charset="0"/>
                              <a:cs typeface="Times New Roman" panose="02020603050405020304" pitchFamily="18" charset="0"/>
                            </a:rPr>
                            <a:t>Columns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372840" r="-310133" b="-13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372840" r="-392797" b="-13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372840" r="-96815" b="-13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372840" r="-441" b="-133333"/>
                          </a:stretch>
                        </a:blipFill>
                      </a:tcPr>
                    </a:tc>
                    <a:extLst>
                      <a:ext uri="{0D108BD9-81ED-4DB2-BD59-A6C34878D82A}">
                        <a16:rowId xmlns:a16="http://schemas.microsoft.com/office/drawing/2014/main" val="2226066076"/>
                      </a:ext>
                    </a:extLst>
                  </a:tr>
                  <a:tr h="784731">
                    <a:tc>
                      <a:txBody>
                        <a:bodyPr/>
                        <a:lstStyle/>
                        <a:p>
                          <a:pPr algn="ctr"/>
                          <a:r>
                            <a:rPr lang="en-IN" sz="20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593798" r="-310133" b="-6744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593798" r="-392797" b="-6744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593798" r="-96815" b="-67442"/>
                          </a:stretch>
                        </a:blipFill>
                      </a:tcPr>
                    </a:tc>
                    <a:tc rowSpan="2">
                      <a:txBody>
                        <a:bodyPr/>
                        <a:lstStyle/>
                        <a:p>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0481">
                    <a:tc>
                      <a:txBody>
                        <a:bodyPr/>
                        <a:lstStyle/>
                        <a:p>
                          <a:pPr algn="ctr"/>
                          <a:r>
                            <a:rPr lang="en-IN" sz="20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1243056" r="-310133" b="-2083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1243056" r="-392797" b="-20833"/>
                          </a:stretch>
                        </a:blipFill>
                      </a:tcPr>
                    </a:tc>
                    <a:tc>
                      <a:txBody>
                        <a:bodyPr/>
                        <a:lstStyle/>
                        <a:p>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Fallback>
      </mc:AlternateContent>
      <p:sp>
        <p:nvSpPr>
          <p:cNvPr id="3" name="TextBox 2">
            <a:extLst>
              <a:ext uri="{FF2B5EF4-FFF2-40B4-BE49-F238E27FC236}">
                <a16:creationId xmlns:a16="http://schemas.microsoft.com/office/drawing/2014/main" id="{FCF1C2DF-203F-881C-70FE-4140FEA26657}"/>
              </a:ext>
            </a:extLst>
          </p:cNvPr>
          <p:cNvSpPr txBox="1"/>
          <p:nvPr/>
        </p:nvSpPr>
        <p:spPr>
          <a:xfrm>
            <a:off x="493160" y="-92468"/>
            <a:ext cx="8550667" cy="725840"/>
          </a:xfrm>
          <a:prstGeom prst="rect">
            <a:avLst/>
          </a:prstGeom>
          <a:noFill/>
        </p:spPr>
        <p:txBody>
          <a:bodyPr wrap="square">
            <a:spAutoFit/>
          </a:bodyPr>
          <a:lstStyle/>
          <a:p>
            <a:pPr marL="342900" indent="-342900">
              <a:lnSpc>
                <a:spcPct val="170000"/>
              </a:lnSpc>
              <a:buFont typeface="+mj-lt"/>
              <a:buAutoNum type="arabicPeriod" startAt="8"/>
            </a:pPr>
            <a:r>
              <a:rPr lang="en-IN" sz="2800" dirty="0">
                <a:latin typeface="Times New Roman" panose="02020603050405020304" pitchFamily="18" charset="0"/>
                <a:cs typeface="Times New Roman" panose="02020603050405020304" pitchFamily="18" charset="0"/>
              </a:rPr>
              <a:t> ANOVA table</a:t>
            </a:r>
          </a:p>
        </p:txBody>
      </p:sp>
    </p:spTree>
    <p:extLst>
      <p:ext uri="{BB962C8B-B14F-4D97-AF65-F5344CB8AC3E}">
        <p14:creationId xmlns:p14="http://schemas.microsoft.com/office/powerpoint/2010/main" val="36126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EACD2E-F23C-F074-D27F-3DCDC01F4E99}"/>
                  </a:ext>
                </a:extLst>
              </p:cNvPr>
              <p:cNvSpPr txBox="1"/>
              <p:nvPr/>
            </p:nvSpPr>
            <p:spPr>
              <a:xfrm>
                <a:off x="281728" y="1285172"/>
                <a:ext cx="11806989" cy="1846211"/>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Conclusion:</a:t>
                </a:r>
              </a:p>
              <a:p>
                <a:pPr algn="just"/>
                <a:r>
                  <a:rPr lang="en-US" sz="28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𝐹</m:t>
                        </m:r>
                      </m:e>
                      <m:sub>
                        <m:r>
                          <a:rPr lang="en-US" sz="2800" b="0" i="1" smtClean="0">
                            <a:latin typeface="Cambria Math" panose="02040503050406030204" pitchFamily="18" charset="0"/>
                            <a:cs typeface="Times New Roman" panose="02020603050405020304" pitchFamily="18" charset="0"/>
                          </a:rPr>
                          <m:t>𝑖</m:t>
                        </m:r>
                      </m:sub>
                    </m:sSub>
                    <m:r>
                      <a:rPr lang="en-US" sz="2800" b="0" i="1" smtClean="0">
                        <a:latin typeface="Cambria Math" panose="02040503050406030204" pitchFamily="18" charset="0"/>
                        <a:cs typeface="Times New Roman" panose="02020603050405020304" pitchFamily="18" charset="0"/>
                      </a:rPr>
                      <m:t>≤</m:t>
                    </m:r>
                    <m:sSub>
                      <m:sSubPr>
                        <m:ctrlPr>
                          <a:rPr lang="en-IN" sz="2800" i="1">
                            <a:latin typeface="Cambria Math" panose="02040503050406030204" pitchFamily="18" charset="0"/>
                            <a:cs typeface="Times New Roman" panose="02020603050405020304" pitchFamily="18" charset="0"/>
                          </a:rPr>
                        </m:ctrlPr>
                      </m:sSubPr>
                      <m:e>
                        <m:r>
                          <a:rPr lang="en-IN" sz="2800" b="0" i="1">
                            <a:latin typeface="Cambria Math" panose="02040503050406030204" pitchFamily="18" charset="0"/>
                            <a:cs typeface="Times New Roman" panose="02020603050405020304" pitchFamily="18" charset="0"/>
                          </a:rPr>
                          <m:t>𝐹</m:t>
                        </m:r>
                      </m:e>
                      <m:sub>
                        <m:r>
                          <a:rPr lang="en-IN" sz="2800" b="0" i="1">
                            <a:latin typeface="Cambria Math" panose="02040503050406030204" pitchFamily="18" charset="0"/>
                            <a:ea typeface="Cambria Math" panose="02040503050406030204" pitchFamily="18" charset="0"/>
                            <a:cs typeface="Times New Roman" panose="02020603050405020304" pitchFamily="18" charset="0"/>
                          </a:rPr>
                          <m:t>𝛼</m:t>
                        </m:r>
                        <m:r>
                          <a:rPr lang="en-IN" sz="2800" b="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800" b="0" i="1">
                                <a:latin typeface="Cambria Math" panose="02040503050406030204" pitchFamily="18" charset="0"/>
                                <a:ea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a:latin typeface="Cambria Math" panose="02040503050406030204" pitchFamily="18" charset="0"/>
                                <a:ea typeface="Cambria Math" panose="02040503050406030204" pitchFamily="18" charset="0"/>
                                <a:cs typeface="Times New Roman" panose="02020603050405020304" pitchFamily="18" charset="0"/>
                              </a:rPr>
                              <m:t>−1</m:t>
                            </m:r>
                          </m:e>
                        </m:d>
                        <m:r>
                          <a:rPr lang="en-IN" sz="2800" b="0" i="1">
                            <a:latin typeface="Cambria Math" panose="02040503050406030204" pitchFamily="18" charset="0"/>
                            <a:ea typeface="Cambria Math" panose="02040503050406030204" pitchFamily="18" charset="0"/>
                            <a:cs typeface="Times New Roman" panose="02020603050405020304" pitchFamily="18" charset="0"/>
                          </a:rPr>
                          <m:t>,  </m:t>
                        </m:r>
                        <m:d>
                          <m:dPr>
                            <m:ctrlPr>
                              <a:rPr lang="en-IN" sz="2800" b="0" i="1">
                                <a:latin typeface="Cambria Math" panose="02040503050406030204" pitchFamily="18" charset="0"/>
                                <a:ea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e>
                        </m:d>
                        <m:d>
                          <m:dPr>
                            <m:ctrlPr>
                              <a:rPr lang="en-IN" sz="2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𝑚</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2</m:t>
                            </m:r>
                          </m:e>
                        </m:d>
                      </m:sub>
                    </m:sSub>
                    <m:r>
                      <a:rPr lang="en-US" sz="2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sz="2800" dirty="0">
                    <a:latin typeface="Times New Roman" panose="02020603050405020304" pitchFamily="18" charset="0"/>
                    <a:cs typeface="Times New Roman" panose="02020603050405020304" pitchFamily="18" charset="0"/>
                  </a:rPr>
                  <a:t>we conclude that the data do not provide us any evidence against the null hypothesis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e>
                    </m:d>
                  </m:oMath>
                </a14:m>
                <a:r>
                  <a:rPr lang="en-IN" sz="2800" dirty="0">
                    <a:latin typeface="Times New Roman" panose="02020603050405020304" pitchFamily="18" charset="0"/>
                    <a:cs typeface="Times New Roman" panose="02020603050405020304" pitchFamily="18" charset="0"/>
                  </a:rPr>
                  <a:t>, and hence it may be accepted at </a:t>
                </a:r>
                <a14:m>
                  <m:oMath xmlns:m="http://schemas.openxmlformats.org/officeDocument/2006/math">
                    <m:r>
                      <a:rPr lang="en-US" sz="2800" b="0" i="1" smtClean="0">
                        <a:latin typeface="Cambria Math" panose="02040503050406030204" pitchFamily="18" charset="0"/>
                      </a:rPr>
                      <m:t>𝛼</m:t>
                    </m:r>
                    <m:r>
                      <a:rPr lang="en-US"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level of significance. Otherwise reject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i="1">
                            <a:latin typeface="Cambria Math" panose="02040503050406030204" pitchFamily="18" charset="0"/>
                          </a:rPr>
                          <m:t>𝑖</m:t>
                        </m:r>
                      </m:e>
                    </m:d>
                  </m:oMath>
                </a14:m>
                <a:r>
                  <a:rPr lang="en-IN" sz="2800" dirty="0">
                    <a:latin typeface="Times New Roman" panose="02020603050405020304" pitchFamily="18" charset="0"/>
                    <a:cs typeface="Times New Roman" panose="02020603050405020304" pitchFamily="18" charset="0"/>
                  </a:rPr>
                  <a:t> or accept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b="0" i="1" smtClean="0">
                            <a:latin typeface="Cambria Math" panose="02040503050406030204" pitchFamily="18" charset="0"/>
                          </a:rPr>
                          <m:t>1</m:t>
                        </m:r>
                      </m:sub>
                    </m:sSub>
                    <m:d>
                      <m:dPr>
                        <m:ctrlPr>
                          <a:rPr lang="en-US" sz="2800" i="1">
                            <a:latin typeface="Cambria Math" panose="02040503050406030204" pitchFamily="18" charset="0"/>
                          </a:rPr>
                        </m:ctrlPr>
                      </m:dPr>
                      <m:e>
                        <m:r>
                          <a:rPr lang="en-US" sz="2800" i="1">
                            <a:latin typeface="Cambria Math" panose="02040503050406030204" pitchFamily="18" charset="0"/>
                          </a:rPr>
                          <m:t>𝑖</m:t>
                        </m:r>
                      </m:e>
                    </m:d>
                    <m:r>
                      <a:rPr lang="en-US" sz="2800" b="0" i="1"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 2, 3</m:t>
                    </m:r>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F0EACD2E-F23C-F074-D27F-3DCDC01F4E99}"/>
                  </a:ext>
                </a:extLst>
              </p:cNvPr>
              <p:cNvSpPr txBox="1">
                <a:spLocks noRot="1" noChangeAspect="1" noMove="1" noResize="1" noEditPoints="1" noAdjustHandles="1" noChangeArrowheads="1" noChangeShapeType="1" noTextEdit="1"/>
              </p:cNvSpPr>
              <p:nvPr/>
            </p:nvSpPr>
            <p:spPr>
              <a:xfrm>
                <a:off x="281728" y="1285172"/>
                <a:ext cx="11806989" cy="1846211"/>
              </a:xfrm>
              <a:prstGeom prst="rect">
                <a:avLst/>
              </a:prstGeom>
              <a:blipFill>
                <a:blip r:embed="rId2"/>
                <a:stretch>
                  <a:fillRect l="-1033" t="-3630" r="-1084" b="-8251"/>
                </a:stretch>
              </a:blipFill>
            </p:spPr>
            <p:txBody>
              <a:bodyPr/>
              <a:lstStyle/>
              <a:p>
                <a:r>
                  <a:rPr lang="en-IN">
                    <a:noFill/>
                  </a:rPr>
                  <a:t> </a:t>
                </a:r>
              </a:p>
            </p:txBody>
          </p:sp>
        </mc:Fallback>
      </mc:AlternateContent>
    </p:spTree>
    <p:extLst>
      <p:ext uri="{BB962C8B-B14F-4D97-AF65-F5344CB8AC3E}">
        <p14:creationId xmlns:p14="http://schemas.microsoft.com/office/powerpoint/2010/main" val="1585735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8B426-9CA9-7C69-B59E-1D4920EF9107}"/>
              </a:ext>
            </a:extLst>
          </p:cNvPr>
          <p:cNvSpPr txBox="1"/>
          <p:nvPr/>
        </p:nvSpPr>
        <p:spPr>
          <a:xfrm>
            <a:off x="240632" y="240632"/>
            <a:ext cx="11502189" cy="3108543"/>
          </a:xfrm>
          <a:prstGeom prst="rect">
            <a:avLst/>
          </a:prstGeom>
          <a:noFill/>
        </p:spPr>
        <p:txBody>
          <a:bodyPr wrap="square" rtlCol="0">
            <a:spAutoFit/>
          </a:bodyPr>
          <a:lstStyle/>
          <a:p>
            <a:pPr algn="just"/>
            <a:r>
              <a:rPr lang="en-IN" sz="2800" dirty="0">
                <a:solidFill>
                  <a:srgbClr val="FF0000"/>
                </a:solidFill>
                <a:latin typeface="Times New Roman" panose="02020603050405020304" pitchFamily="18" charset="0"/>
                <a:cs typeface="Times New Roman" panose="02020603050405020304" pitchFamily="18" charset="0"/>
              </a:rPr>
              <a:t>An experiment was carried out to determine the effect of claying the ground on the field of barley grains; amount of clay used were as follows. A: No clay, B: Clay at 100 per acre, C: Clay at 200 per acre, D: Clay at 300 per acre. The yields were in plots of 10 square meters and the layout and yields were as follows. </a:t>
            </a:r>
            <a:r>
              <a:rPr lang="en-IN" sz="2800" dirty="0" err="1">
                <a:solidFill>
                  <a:srgbClr val="FF0000"/>
                </a:solidFill>
                <a:latin typeface="Times New Roman" panose="02020603050405020304" pitchFamily="18" charset="0"/>
                <a:cs typeface="Times New Roman" panose="02020603050405020304" pitchFamily="18" charset="0"/>
              </a:rPr>
              <a:t>Analyze</a:t>
            </a:r>
            <a:r>
              <a:rPr lang="en-IN" sz="2800" dirty="0">
                <a:solidFill>
                  <a:srgbClr val="FF0000"/>
                </a:solidFill>
                <a:latin typeface="Times New Roman" panose="02020603050405020304" pitchFamily="18" charset="0"/>
                <a:cs typeface="Times New Roman" panose="02020603050405020304" pitchFamily="18" charset="0"/>
              </a:rPr>
              <a:t> all the effects at 5% level of significance. </a:t>
            </a:r>
          </a:p>
          <a:p>
            <a:pPr algn="just"/>
            <a:endParaRPr lang="en-IN" sz="2800" dirty="0">
              <a:solidFill>
                <a:srgbClr val="FF0000"/>
              </a:solidFill>
              <a:latin typeface="Times New Roman" panose="02020603050405020304" pitchFamily="18" charset="0"/>
              <a:cs typeface="Times New Roman" panose="02020603050405020304" pitchFamily="18" charset="0"/>
            </a:endParaRPr>
          </a:p>
          <a:p>
            <a:pPr algn="just"/>
            <a:endParaRPr lang="en-IN" sz="2800"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BF679316-EA02-661B-5E72-8ABE40A8D2A3}"/>
              </a:ext>
            </a:extLst>
          </p:cNvPr>
          <p:cNvGraphicFramePr>
            <a:graphicFrameLocks noGrp="1"/>
          </p:cNvGraphicFramePr>
          <p:nvPr>
            <p:extLst>
              <p:ext uri="{D42A27DB-BD31-4B8C-83A1-F6EECF244321}">
                <p14:modId xmlns:p14="http://schemas.microsoft.com/office/powerpoint/2010/main" val="1808929315"/>
              </p:ext>
            </p:extLst>
          </p:nvPr>
        </p:nvGraphicFramePr>
        <p:xfrm>
          <a:off x="957179" y="2999874"/>
          <a:ext cx="9518316" cy="3490740"/>
        </p:xfrm>
        <a:graphic>
          <a:graphicData uri="http://schemas.openxmlformats.org/drawingml/2006/table">
            <a:tbl>
              <a:tblPr firstRow="1" bandRow="1">
                <a:tableStyleId>{2D5ABB26-0587-4C30-8999-92F81FD0307C}</a:tableStyleId>
              </a:tblPr>
              <a:tblGrid>
                <a:gridCol w="1786021">
                  <a:extLst>
                    <a:ext uri="{9D8B030D-6E8A-4147-A177-3AD203B41FA5}">
                      <a16:colId xmlns:a16="http://schemas.microsoft.com/office/drawing/2014/main" val="1955121169"/>
                    </a:ext>
                  </a:extLst>
                </a:gridCol>
                <a:gridCol w="1386751">
                  <a:extLst>
                    <a:ext uri="{9D8B030D-6E8A-4147-A177-3AD203B41FA5}">
                      <a16:colId xmlns:a16="http://schemas.microsoft.com/office/drawing/2014/main" val="1935663151"/>
                    </a:ext>
                  </a:extLst>
                </a:gridCol>
                <a:gridCol w="1586386">
                  <a:extLst>
                    <a:ext uri="{9D8B030D-6E8A-4147-A177-3AD203B41FA5}">
                      <a16:colId xmlns:a16="http://schemas.microsoft.com/office/drawing/2014/main" val="3441211547"/>
                    </a:ext>
                  </a:extLst>
                </a:gridCol>
                <a:gridCol w="1586386">
                  <a:extLst>
                    <a:ext uri="{9D8B030D-6E8A-4147-A177-3AD203B41FA5}">
                      <a16:colId xmlns:a16="http://schemas.microsoft.com/office/drawing/2014/main" val="2945050921"/>
                    </a:ext>
                  </a:extLst>
                </a:gridCol>
                <a:gridCol w="1586386">
                  <a:extLst>
                    <a:ext uri="{9D8B030D-6E8A-4147-A177-3AD203B41FA5}">
                      <a16:colId xmlns:a16="http://schemas.microsoft.com/office/drawing/2014/main" val="3173628690"/>
                    </a:ext>
                  </a:extLst>
                </a:gridCol>
                <a:gridCol w="1586386">
                  <a:extLst>
                    <a:ext uri="{9D8B030D-6E8A-4147-A177-3AD203B41FA5}">
                      <a16:colId xmlns:a16="http://schemas.microsoft.com/office/drawing/2014/main" val="2542187962"/>
                    </a:ext>
                  </a:extLst>
                </a:gridCol>
              </a:tblGrid>
              <a:tr h="1509540">
                <a:tc>
                  <a:txBody>
                    <a:bodyPr/>
                    <a:lstStyle/>
                    <a:p>
                      <a:pPr algn="ctr"/>
                      <a:r>
                        <a:rPr lang="en-IN" sz="2000" dirty="0">
                          <a:solidFill>
                            <a:srgbClr val="FF0000"/>
                          </a:solidFill>
                        </a:rPr>
                        <a:t>                                 </a:t>
                      </a:r>
                    </a:p>
                    <a:p>
                      <a:pPr algn="ctr"/>
                      <a:r>
                        <a:rPr lang="en-IN" sz="2000" dirty="0">
                          <a:solidFill>
                            <a:srgbClr val="FF0000"/>
                          </a:solidFill>
                        </a:rPr>
                        <a:t>        Columns</a:t>
                      </a:r>
                    </a:p>
                    <a:p>
                      <a:pPr algn="ctr"/>
                      <a:endParaRPr lang="en-IN" sz="2000" dirty="0">
                        <a:solidFill>
                          <a:srgbClr val="FF0000"/>
                        </a:solidFill>
                      </a:endParaRPr>
                    </a:p>
                    <a:p>
                      <a:pPr algn="ctr"/>
                      <a:r>
                        <a:rPr lang="en-IN" sz="2000" dirty="0">
                          <a:solidFill>
                            <a:srgbClr val="FF0000"/>
                          </a:solidFill>
                        </a:rPr>
                        <a:t>Rows</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II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III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IV</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Total</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0023735"/>
                  </a:ext>
                </a:extLst>
              </a:tr>
              <a:tr h="382626">
                <a:tc>
                  <a:txBody>
                    <a:bodyPr/>
                    <a:lstStyle/>
                    <a:p>
                      <a:pPr algn="ctr"/>
                      <a:r>
                        <a:rPr lang="en-IN" sz="2000" dirty="0">
                          <a:solidFill>
                            <a:srgbClr val="FF0000"/>
                          </a:solidFill>
                        </a:rPr>
                        <a:t>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D 34.7</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A 35.6</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B 38.2</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C 35.5</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144</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6057258"/>
                  </a:ext>
                </a:extLst>
              </a:tr>
              <a:tr h="382626">
                <a:tc>
                  <a:txBody>
                    <a:bodyPr/>
                    <a:lstStyle/>
                    <a:p>
                      <a:pPr algn="ctr"/>
                      <a:r>
                        <a:rPr lang="en-IN" sz="2000" dirty="0">
                          <a:solidFill>
                            <a:srgbClr val="FF0000"/>
                          </a:solidFill>
                        </a:rPr>
                        <a:t>II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C 38.2</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D 34.4</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A 42.8</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B 37.6</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153</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4946823"/>
                  </a:ext>
                </a:extLst>
              </a:tr>
              <a:tr h="382626">
                <a:tc>
                  <a:txBody>
                    <a:bodyPr/>
                    <a:lstStyle/>
                    <a:p>
                      <a:pPr algn="ctr"/>
                      <a:r>
                        <a:rPr lang="en-IN" sz="2000" dirty="0">
                          <a:solidFill>
                            <a:srgbClr val="FF0000"/>
                          </a:solidFill>
                        </a:rPr>
                        <a:t>III</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A 36.4</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B 37.2</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C 41.7</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D 36.7</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152</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369311"/>
                  </a:ext>
                </a:extLst>
              </a:tr>
              <a:tr h="382626">
                <a:tc>
                  <a:txBody>
                    <a:bodyPr/>
                    <a:lstStyle/>
                    <a:p>
                      <a:pPr algn="ctr"/>
                      <a:r>
                        <a:rPr lang="en-IN" sz="2000" dirty="0">
                          <a:solidFill>
                            <a:srgbClr val="FF0000"/>
                          </a:solidFill>
                        </a:rPr>
                        <a:t>IV</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B 39.7</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C 38.8</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D 40.3</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A 38.2</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157</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4081997"/>
                  </a:ext>
                </a:extLst>
              </a:tr>
              <a:tr h="382626">
                <a:tc>
                  <a:txBody>
                    <a:bodyPr/>
                    <a:lstStyle/>
                    <a:p>
                      <a:pPr algn="ctr"/>
                      <a:r>
                        <a:rPr lang="en-IN" sz="2000" dirty="0">
                          <a:solidFill>
                            <a:srgbClr val="FF0000"/>
                          </a:solidFill>
                        </a:rPr>
                        <a:t>Total</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149</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146</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163</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148</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rgbClr val="FF0000"/>
                          </a:solidFill>
                        </a:rPr>
                        <a:t>606</a:t>
                      </a:r>
                      <a:endParaRPr lang="en-IN" sz="20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184636"/>
                  </a:ext>
                </a:extLst>
              </a:tr>
            </a:tbl>
          </a:graphicData>
        </a:graphic>
      </p:graphicFrame>
      <p:cxnSp>
        <p:nvCxnSpPr>
          <p:cNvPr id="5" name="Straight Connector 4">
            <a:extLst>
              <a:ext uri="{FF2B5EF4-FFF2-40B4-BE49-F238E27FC236}">
                <a16:creationId xmlns:a16="http://schemas.microsoft.com/office/drawing/2014/main" id="{1B7EF4FD-049F-A976-1E95-0A68981E76AE}"/>
              </a:ext>
            </a:extLst>
          </p:cNvPr>
          <p:cNvCxnSpPr/>
          <p:nvPr/>
        </p:nvCxnSpPr>
        <p:spPr>
          <a:xfrm>
            <a:off x="986319" y="3010328"/>
            <a:ext cx="1767155" cy="143838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5467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6977B-F896-85FA-962F-0E27DFE4100C}"/>
                  </a:ext>
                </a:extLst>
              </p:cNvPr>
              <p:cNvSpPr txBox="1"/>
              <p:nvPr/>
            </p:nvSpPr>
            <p:spPr>
              <a:xfrm>
                <a:off x="673768" y="770021"/>
                <a:ext cx="11004885" cy="569386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Null hypothesis: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yields under four types of clay are equal.</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2</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All the four rows have equal yields.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3</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All the four rows have equal yields.</a:t>
                </a:r>
              </a:p>
              <a:p>
                <a:r>
                  <a:rPr lang="en-IN" sz="2800" dirty="0">
                    <a:latin typeface="Times New Roman" panose="02020603050405020304" pitchFamily="18" charset="0"/>
                    <a:cs typeface="Times New Roman" panose="02020603050405020304" pitchFamily="18" charset="0"/>
                  </a:rPr>
                  <a:t>Alternative hypothesis: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The yields under four types of clay are not equal.</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2</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All the four rows do not have equal yields.</a:t>
                </a:r>
              </a:p>
              <a:p>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3</m:t>
                        </m:r>
                      </m:e>
                    </m:d>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All the four rows do not have equal yields.</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Level of significance </a:t>
                </a:r>
                <a14:m>
                  <m:oMath xmlns:m="http://schemas.openxmlformats.org/officeDocument/2006/math">
                    <m:r>
                      <a:rPr lang="en-IN" sz="2800" b="0" i="1" smtClean="0">
                        <a:latin typeface="Cambria Math" panose="02040503050406030204" pitchFamily="18" charset="0"/>
                      </a:rPr>
                      <m:t>𝛼</m:t>
                    </m:r>
                    <m:r>
                      <a:rPr lang="en-IN" sz="2800" b="0" i="1" smtClean="0">
                        <a:latin typeface="Cambria Math" panose="02040503050406030204" pitchFamily="18" charset="0"/>
                      </a:rPr>
                      <m:t>=0.05</m:t>
                    </m:r>
                  </m:oMath>
                </a14:m>
                <a:endParaRPr lang="en-IN" sz="2800" dirty="0">
                  <a:latin typeface="Times New Roman" panose="02020603050405020304" pitchFamily="18" charset="0"/>
                  <a:cs typeface="Times New Roman" panose="02020603050405020304" pitchFamily="18" charset="0"/>
                </a:endParaRPr>
              </a:p>
              <a:p>
                <a14:m>
                  <m:oMath xmlns:m="http://schemas.openxmlformats.org/officeDocument/2006/math">
                    <m:r>
                      <a:rPr lang="en-IN" sz="2800" b="0" i="1" smtClean="0">
                        <a:latin typeface="Cambria Math" panose="02040503050406030204" pitchFamily="18" charset="0"/>
                      </a:rPr>
                      <m:t>𝑚</m:t>
                    </m:r>
                    <m:r>
                      <a:rPr lang="en-IN" sz="2800" b="0" i="1" smtClean="0">
                        <a:latin typeface="Cambria Math" panose="02040503050406030204" pitchFamily="18" charset="0"/>
                      </a:rPr>
                      <m:t>=4</m:t>
                    </m:r>
                    <m:r>
                      <a:rPr lang="en-IN" sz="2800" b="0" i="0" smtClean="0">
                        <a:latin typeface="Cambria Math" panose="02040503050406030204" pitchFamily="18" charset="0"/>
                      </a:rPr>
                      <m:t>, </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r>
                      <a:rPr lang="en-IN" sz="2800" b="0" i="1" dirty="0" smtClean="0">
                        <a:latin typeface="Cambria Math" panose="02040503050406030204" pitchFamily="18" charset="0"/>
                      </a:rPr>
                      <m:t>𝑛</m:t>
                    </m:r>
                    <m:r>
                      <a:rPr lang="en-IN" sz="2800" b="0" i="1" dirty="0" smtClean="0">
                        <a:latin typeface="Cambria Math" panose="02040503050406030204" pitchFamily="18" charset="0"/>
                      </a:rPr>
                      <m:t>=16</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𝑇</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=153,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𝑇</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=152.7,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𝑇</m:t>
                        </m:r>
                      </m:e>
                      <m:sub>
                        <m:r>
                          <a:rPr lang="en-IN" sz="2800" b="0" i="1" smtClean="0">
                            <a:latin typeface="Cambria Math" panose="02040503050406030204" pitchFamily="18" charset="0"/>
                          </a:rPr>
                          <m:t>3</m:t>
                        </m:r>
                      </m:sub>
                    </m:sSub>
                    <m:r>
                      <a:rPr lang="en-IN" sz="2800" b="0" i="1" smtClean="0">
                        <a:latin typeface="Cambria Math" panose="02040503050406030204" pitchFamily="18" charset="0"/>
                      </a:rPr>
                      <m:t>=154.2,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𝑇</m:t>
                        </m:r>
                      </m:e>
                      <m:sub>
                        <m:r>
                          <a:rPr lang="en-IN" sz="2800" b="0" i="1" smtClean="0">
                            <a:latin typeface="Cambria Math" panose="02040503050406030204" pitchFamily="18" charset="0"/>
                          </a:rPr>
                          <m:t>4</m:t>
                        </m:r>
                      </m:sub>
                    </m:sSub>
                    <m:r>
                      <a:rPr lang="en-IN" sz="2800" b="0" i="1" smtClean="0">
                        <a:latin typeface="Cambria Math" panose="02040503050406030204" pitchFamily="18" charset="0"/>
                      </a:rPr>
                      <m:t>=146.1</m:t>
                    </m:r>
                  </m:oMath>
                </a14:m>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F606977B-F896-85FA-962F-0E27DFE4100C}"/>
                  </a:ext>
                </a:extLst>
              </p:cNvPr>
              <p:cNvSpPr txBox="1">
                <a:spLocks noRot="1" noChangeAspect="1" noMove="1" noResize="1" noEditPoints="1" noAdjustHandles="1" noChangeArrowheads="1" noChangeShapeType="1" noTextEdit="1"/>
              </p:cNvSpPr>
              <p:nvPr/>
            </p:nvSpPr>
            <p:spPr>
              <a:xfrm>
                <a:off x="673768" y="770021"/>
                <a:ext cx="11004885" cy="5693866"/>
              </a:xfrm>
              <a:prstGeom prst="rect">
                <a:avLst/>
              </a:prstGeom>
              <a:blipFill>
                <a:blip r:embed="rId2"/>
                <a:stretch>
                  <a:fillRect l="-1163" t="-1071"/>
                </a:stretch>
              </a:blipFill>
            </p:spPr>
            <p:txBody>
              <a:bodyPr/>
              <a:lstStyle/>
              <a:p>
                <a:r>
                  <a:rPr lang="en-IN">
                    <a:noFill/>
                  </a:rPr>
                  <a:t> </a:t>
                </a:r>
              </a:p>
            </p:txBody>
          </p:sp>
        </mc:Fallback>
      </mc:AlternateContent>
    </p:spTree>
    <p:extLst>
      <p:ext uri="{BB962C8B-B14F-4D97-AF65-F5344CB8AC3E}">
        <p14:creationId xmlns:p14="http://schemas.microsoft.com/office/powerpoint/2010/main" val="27946054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E51C27-FE18-BF4F-84AB-B0CFDCF7F1D7}"/>
                  </a:ext>
                </a:extLst>
              </p:cNvPr>
              <p:cNvSpPr txBox="1"/>
              <p:nvPr/>
            </p:nvSpPr>
            <p:spPr>
              <a:xfrm>
                <a:off x="449449" y="0"/>
                <a:ext cx="11293101" cy="7177093"/>
              </a:xfrm>
              <a:prstGeom prst="rect">
                <a:avLst/>
              </a:prstGeom>
              <a:noFill/>
            </p:spPr>
            <p:txBody>
              <a:bodyPr wrap="square">
                <a:spAutoFit/>
              </a:bodyPr>
              <a:lstStyle/>
              <a:p>
                <a:pPr>
                  <a:lnSpc>
                    <a:spcPct val="170000"/>
                  </a:lnSpc>
                </a:pPr>
                <a:r>
                  <a:rPr lang="en-IN" sz="2800" dirty="0">
                    <a:latin typeface="Times New Roman" panose="02020603050405020304" pitchFamily="18" charset="0"/>
                    <a:cs typeface="Times New Roman" panose="02020603050405020304" pitchFamily="18" charset="0"/>
                  </a:rPr>
                  <a:t>Grand total of the all the observations,   </a:t>
                </a:r>
                <a14:m>
                  <m:oMath xmlns:m="http://schemas.openxmlformats.org/officeDocument/2006/math">
                    <m:r>
                      <m:rPr>
                        <m:sty m:val="p"/>
                      </m:rPr>
                      <a:rPr lang="en-IN" sz="2800" b="0" i="0" smtClean="0">
                        <a:latin typeface="Cambria Math" panose="02040503050406030204" pitchFamily="18" charset="0"/>
                        <a:cs typeface="Times New Roman" panose="02020603050405020304" pitchFamily="18" charset="0"/>
                      </a:rPr>
                      <m:t>G</m:t>
                    </m:r>
                    <m:r>
                      <a:rPr lang="en-IN" sz="2800" b="0" i="0" smtClean="0">
                        <a:latin typeface="Cambria Math" panose="02040503050406030204" pitchFamily="18" charset="0"/>
                        <a:cs typeface="Times New Roman" panose="02020603050405020304" pitchFamily="18" charset="0"/>
                      </a:rPr>
                      <m:t>=</m:t>
                    </m:r>
                    <m:nary>
                      <m:naryPr>
                        <m:chr m:val="∑"/>
                        <m:ctrlPr>
                          <a:rPr lang="en-IN" sz="2800" i="1" smtClean="0">
                            <a:latin typeface="Cambria Math" panose="02040503050406030204" pitchFamily="18" charset="0"/>
                            <a:cs typeface="Times New Roman" panose="02020603050405020304" pitchFamily="18" charset="0"/>
                          </a:rPr>
                        </m:ctrlPr>
                      </m:naryPr>
                      <m:sub>
                        <m:r>
                          <m:rPr>
                            <m:sty m:val="p"/>
                            <m:brk m:alnAt="23"/>
                          </m:rPr>
                          <a:rPr lang="en-IN" sz="2800" b="0" i="0" smtClean="0">
                            <a:latin typeface="Cambria Math" panose="02040503050406030204" pitchFamily="18" charset="0"/>
                            <a:cs typeface="Times New Roman" panose="02020603050405020304" pitchFamily="18" charset="0"/>
                          </a:rPr>
                          <m:t>i</m:t>
                        </m:r>
                        <m:r>
                          <a:rPr lang="en-IN" sz="2800" b="0" i="0" smtClean="0">
                            <a:latin typeface="Cambria Math" panose="02040503050406030204" pitchFamily="18" charset="0"/>
                            <a:cs typeface="Times New Roman" panose="02020603050405020304" pitchFamily="18" charset="0"/>
                          </a:rPr>
                          <m:t>=1</m:t>
                        </m:r>
                      </m:sub>
                      <m:sup>
                        <m:r>
                          <m:rPr>
                            <m:sty m:val="p"/>
                          </m:rPr>
                          <a:rPr lang="en-IN" sz="2800" b="0" i="0" smtClean="0">
                            <a:latin typeface="Cambria Math" panose="02040503050406030204" pitchFamily="18" charset="0"/>
                            <a:cs typeface="Times New Roman" panose="02020603050405020304" pitchFamily="18" charset="0"/>
                          </a:rPr>
                          <m:t>k</m:t>
                        </m:r>
                      </m:sup>
                      <m:e>
                        <m:nary>
                          <m:naryPr>
                            <m:chr m:val="∑"/>
                            <m:ctrlPr>
                              <a:rPr lang="en-IN" sz="2800" i="1" smtClean="0">
                                <a:latin typeface="Cambria Math" panose="02040503050406030204" pitchFamily="18" charset="0"/>
                                <a:cs typeface="Times New Roman" panose="02020603050405020304" pitchFamily="18" charset="0"/>
                              </a:rPr>
                            </m:ctrlPr>
                          </m:naryPr>
                          <m:sub>
                            <m:r>
                              <m:rPr>
                                <m:sty m:val="p"/>
                                <m:brk m:alnAt="23"/>
                              </m:rPr>
                              <a:rPr lang="en-IN" sz="2800" b="0" i="0" smtClean="0">
                                <a:latin typeface="Cambria Math" panose="02040503050406030204" pitchFamily="18" charset="0"/>
                                <a:cs typeface="Times New Roman" panose="02020603050405020304" pitchFamily="18" charset="0"/>
                              </a:rPr>
                              <m:t>j</m:t>
                            </m:r>
                            <m:r>
                              <a:rPr lang="en-IN" sz="2800" b="0" i="0" smtClean="0">
                                <a:latin typeface="Cambria Math" panose="02040503050406030204" pitchFamily="18" charset="0"/>
                                <a:cs typeface="Times New Roman" panose="02020603050405020304" pitchFamily="18" charset="0"/>
                              </a:rPr>
                              <m:t>=1</m:t>
                            </m:r>
                          </m:sub>
                          <m:sup>
                            <m:r>
                              <m:rPr>
                                <m:sty m:val="p"/>
                              </m:rPr>
                              <a:rPr lang="en-IN" sz="2800" b="0" i="0" smtClean="0">
                                <a:latin typeface="Cambria Math" panose="02040503050406030204" pitchFamily="18" charset="0"/>
                                <a:cs typeface="Times New Roman" panose="02020603050405020304" pitchFamily="18" charset="0"/>
                              </a:rPr>
                              <m:t>r</m:t>
                            </m:r>
                          </m:sup>
                          <m:e>
                            <m:r>
                              <a:rPr lang="en-IN" sz="2800" b="0" i="0" smtClean="0">
                                <a:latin typeface="Cambria Math" panose="02040503050406030204" pitchFamily="18" charset="0"/>
                                <a:cs typeface="Times New Roman" panose="02020603050405020304" pitchFamily="18" charset="0"/>
                              </a:rPr>
                              <m:t> </m:t>
                            </m:r>
                            <m:sSub>
                              <m:sSubPr>
                                <m:ctrlPr>
                                  <a:rPr lang="en-IN" sz="2800" i="1" smtClean="0">
                                    <a:latin typeface="Cambria Math" panose="02040503050406030204" pitchFamily="18" charset="0"/>
                                    <a:cs typeface="Times New Roman" panose="02020603050405020304" pitchFamily="18" charset="0"/>
                                  </a:rPr>
                                </m:ctrlPr>
                              </m:sSubPr>
                              <m:e>
                                <m:r>
                                  <m:rPr>
                                    <m:sty m:val="p"/>
                                  </m:rPr>
                                  <a:rPr lang="en-IN" sz="2800" b="0" i="0" smtClean="0">
                                    <a:latin typeface="Cambria Math" panose="02040503050406030204" pitchFamily="18" charset="0"/>
                                    <a:cs typeface="Times New Roman" panose="02020603050405020304" pitchFamily="18" charset="0"/>
                                  </a:rPr>
                                  <m:t>y</m:t>
                                </m:r>
                              </m:e>
                              <m:sub>
                                <m:r>
                                  <m:rPr>
                                    <m:sty m:val="p"/>
                                  </m:rPr>
                                  <a:rPr lang="en-IN" sz="2800" b="0" i="0" smtClean="0">
                                    <a:latin typeface="Cambria Math" panose="02040503050406030204" pitchFamily="18" charset="0"/>
                                    <a:cs typeface="Times New Roman" panose="02020603050405020304" pitchFamily="18" charset="0"/>
                                  </a:rPr>
                                  <m:t>ij</m:t>
                                </m:r>
                              </m:sub>
                            </m:sSub>
                          </m:e>
                        </m:nary>
                      </m:e>
                    </m:nary>
                  </m:oMath>
                </a14:m>
                <a:r>
                  <a:rPr lang="en-IN" sz="2800" dirty="0">
                    <a:latin typeface="Times New Roman" panose="02020603050405020304" pitchFamily="18" charset="0"/>
                    <a:cs typeface="Times New Roman" panose="02020603050405020304" pitchFamily="18" charset="0"/>
                  </a:rPr>
                  <a:t>= 606</a:t>
                </a:r>
              </a:p>
              <a:p>
                <a:pPr>
                  <a:lnSpc>
                    <a:spcPct val="170000"/>
                  </a:lnSpc>
                </a:pPr>
                <a:r>
                  <a:rPr lang="en-IN" sz="2800" dirty="0">
                    <a:latin typeface="Times New Roman" panose="02020603050405020304" pitchFamily="18" charset="0"/>
                    <a:cs typeface="Times New Roman" panose="02020603050405020304" pitchFamily="18" charset="0"/>
                  </a:rPr>
                  <a:t>Correction Factor,  CF = </a:t>
                </a:r>
                <a14:m>
                  <m:oMath xmlns:m="http://schemas.openxmlformats.org/officeDocument/2006/math">
                    <m:sSup>
                      <m:sSupPr>
                        <m:ctrlPr>
                          <a:rPr lang="en-US" sz="2800" i="1" smtClean="0">
                            <a:latin typeface="Cambria Math" panose="02040503050406030204" pitchFamily="18" charset="0"/>
                            <a:cs typeface="Times New Roman" panose="02020603050405020304" pitchFamily="18" charset="0"/>
                          </a:rPr>
                        </m:ctrlPr>
                      </m:sSupPr>
                      <m:e>
                        <m:sSup>
                          <m:sSupPr>
                            <m:ctrlPr>
                              <a:rPr lang="en-US" sz="2800" i="1" smtClean="0">
                                <a:latin typeface="Cambria Math" panose="02040503050406030204" pitchFamily="18" charset="0"/>
                                <a:cs typeface="Times New Roman" panose="02020603050405020304" pitchFamily="18" charset="0"/>
                              </a:rPr>
                            </m:ctrlPr>
                          </m:sSupPr>
                          <m:e>
                            <m:r>
                              <a:rPr lang="en-US" sz="2800" b="0" i="1" smtClean="0">
                                <a:latin typeface="Cambria Math" panose="02040503050406030204" pitchFamily="18" charset="0"/>
                                <a:cs typeface="Times New Roman" panose="02020603050405020304" pitchFamily="18" charset="0"/>
                              </a:rPr>
                              <m:t>𝐺</m:t>
                            </m:r>
                          </m:e>
                          <m:sup>
                            <m:r>
                              <a:rPr lang="en-US" sz="2800" b="0" i="1" smtClean="0">
                                <a:latin typeface="Cambria Math" panose="02040503050406030204" pitchFamily="18" charset="0"/>
                                <a:cs typeface="Times New Roman" panose="02020603050405020304" pitchFamily="18" charset="0"/>
                              </a:rPr>
                              <m:t>2</m:t>
                            </m:r>
                          </m:sup>
                        </m:sSup>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𝑚</m:t>
                        </m:r>
                      </m:e>
                      <m:sup>
                        <m:r>
                          <a:rPr lang="en-US" sz="2800" b="0" i="1" smtClean="0">
                            <a:latin typeface="Cambria Math" panose="02040503050406030204" pitchFamily="18" charset="0"/>
                            <a:cs typeface="Times New Roman" panose="02020603050405020304" pitchFamily="18" charset="0"/>
                          </a:rPr>
                          <m:t>2</m:t>
                        </m:r>
                      </m:sup>
                    </m:sSup>
                    <m:r>
                      <a:rPr lang="en-US" sz="2800" b="0" i="1" smtClean="0">
                        <a:latin typeface="Cambria Math" panose="02040503050406030204" pitchFamily="18" charset="0"/>
                        <a:cs typeface="Times New Roman" panose="02020603050405020304" pitchFamily="18" charset="0"/>
                      </a:rPr>
                      <m:t> </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i="1" smtClean="0">
                            <a:latin typeface="Cambria Math" panose="02040503050406030204" pitchFamily="18" charset="0"/>
                            <a:cs typeface="Times New Roman" panose="02020603050405020304" pitchFamily="18" charset="0"/>
                          </a:rPr>
                        </m:ctrlPr>
                      </m:fPr>
                      <m:num>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606</m:t>
                            </m:r>
                          </m:e>
                          <m:sup>
                            <m:r>
                              <a:rPr lang="en-IN" sz="2800" b="0" i="1" smtClean="0">
                                <a:latin typeface="Cambria Math" panose="02040503050406030204" pitchFamily="18" charset="0"/>
                                <a:cs typeface="Times New Roman" panose="02020603050405020304" pitchFamily="18" charset="0"/>
                              </a:rPr>
                              <m:t>2</m:t>
                            </m:r>
                          </m:sup>
                        </m:sSup>
                      </m:num>
                      <m:den>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4</m:t>
                            </m:r>
                          </m:e>
                          <m:sup>
                            <m:r>
                              <a:rPr lang="en-IN" sz="2800" b="0" i="1" smtClean="0">
                                <a:latin typeface="Cambria Math" panose="02040503050406030204" pitchFamily="18" charset="0"/>
                                <a:cs typeface="Times New Roman" panose="02020603050405020304" pitchFamily="18" charset="0"/>
                              </a:rPr>
                              <m:t>2</m:t>
                            </m:r>
                          </m:sup>
                        </m:sSup>
                      </m:den>
                    </m:f>
                    <m:r>
                      <a:rPr lang="en-IN" sz="2800" b="0" i="1" smtClean="0">
                        <a:latin typeface="Cambria Math" panose="02040503050406030204" pitchFamily="18" charset="0"/>
                        <a:cs typeface="Times New Roman" panose="02020603050405020304" pitchFamily="18" charset="0"/>
                      </a:rPr>
                      <m:t>=22952.25</m:t>
                    </m:r>
                  </m:oMath>
                </a14:m>
                <a:endParaRPr lang="en-IN" sz="2800" dirty="0">
                  <a:latin typeface="Times New Roman" panose="02020603050405020304" pitchFamily="18" charset="0"/>
                  <a:cs typeface="Times New Roman" panose="02020603050405020304" pitchFamily="18" charset="0"/>
                </a:endParaRPr>
              </a:p>
              <a:p>
                <a:pPr>
                  <a:lnSpc>
                    <a:spcPct val="170000"/>
                  </a:lnSpc>
                </a:pPr>
                <a:r>
                  <a:rPr lang="en-IN" sz="2800" dirty="0">
                    <a:latin typeface="Times New Roman" panose="02020603050405020304" pitchFamily="18" charset="0"/>
                    <a:cs typeface="Times New Roman" panose="02020603050405020304" pitchFamily="18" charset="0"/>
                  </a:rPr>
                  <a:t>Total Sum of Squares,  </a:t>
                </a:r>
                <a14:m>
                  <m:oMath xmlns:m="http://schemas.openxmlformats.org/officeDocument/2006/math">
                    <m:r>
                      <m:rPr>
                        <m:sty m:val="p"/>
                      </m:rPr>
                      <a:rPr lang="en-IN" sz="2800" b="0" i="0" dirty="0" smtClean="0">
                        <a:latin typeface="Cambria Math" panose="02040503050406030204" pitchFamily="18" charset="0"/>
                        <a:cs typeface="Times New Roman" panose="02020603050405020304" pitchFamily="18" charset="0"/>
                      </a:rPr>
                      <m:t>TSS</m:t>
                    </m:r>
                    <m:r>
                      <a:rPr lang="en-IN" sz="2800" b="0" i="0" dirty="0" smtClean="0">
                        <a:latin typeface="Cambria Math" panose="02040503050406030204" pitchFamily="18" charset="0"/>
                        <a:cs typeface="Times New Roman" panose="02020603050405020304" pitchFamily="18" charset="0"/>
                      </a:rPr>
                      <m:t>=</m:t>
                    </m:r>
                    <m:nary>
                      <m:naryPr>
                        <m:chr m:val="∑"/>
                        <m:ctrlPr>
                          <a:rPr lang="en-IN" sz="2800" i="1">
                            <a:latin typeface="Cambria Math" panose="02040503050406030204" pitchFamily="18" charset="0"/>
                            <a:cs typeface="Times New Roman" panose="02020603050405020304" pitchFamily="18" charset="0"/>
                          </a:rPr>
                        </m:ctrlPr>
                      </m:naryPr>
                      <m:sub>
                        <m:r>
                          <m:rPr>
                            <m:sty m:val="p"/>
                            <m:brk m:alnAt="23"/>
                          </m:rPr>
                          <a:rPr lang="en-US" sz="2800" b="0" i="0" smtClean="0">
                            <a:latin typeface="Cambria Math" panose="02040503050406030204" pitchFamily="18" charset="0"/>
                            <a:cs typeface="Times New Roman" panose="02020603050405020304" pitchFamily="18" charset="0"/>
                          </a:rPr>
                          <m:t>j</m:t>
                        </m:r>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1</m:t>
                        </m:r>
                      </m:sub>
                      <m:sup>
                        <m:r>
                          <a:rPr lang="en-US" sz="2800" b="0" i="1" smtClean="0">
                            <a:latin typeface="Cambria Math" panose="02040503050406030204" pitchFamily="18" charset="0"/>
                            <a:cs typeface="Times New Roman" panose="02020603050405020304" pitchFamily="18" charset="0"/>
                          </a:rPr>
                          <m:t>𝑚</m:t>
                        </m:r>
                      </m:sup>
                      <m:e>
                        <m:nary>
                          <m:naryPr>
                            <m:chr m:val="∑"/>
                            <m:ctrlPr>
                              <a:rPr lang="en-IN" sz="2800" i="1">
                                <a:latin typeface="Cambria Math" panose="02040503050406030204" pitchFamily="18" charset="0"/>
                                <a:cs typeface="Times New Roman" panose="02020603050405020304" pitchFamily="18" charset="0"/>
                              </a:rPr>
                            </m:ctrlPr>
                          </m:naryPr>
                          <m:sub>
                            <m:r>
                              <m:rPr>
                                <m:sty m:val="p"/>
                                <m:brk m:alnAt="23"/>
                              </m:rPr>
                              <a:rPr lang="en-US" sz="2800" b="0" i="0" smtClean="0">
                                <a:latin typeface="Cambria Math" panose="02040503050406030204" pitchFamily="18" charset="0"/>
                                <a:cs typeface="Times New Roman" panose="02020603050405020304" pitchFamily="18" charset="0"/>
                              </a:rPr>
                              <m:t>k</m:t>
                            </m:r>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1</m:t>
                            </m:r>
                          </m:sub>
                          <m:sup>
                            <m:r>
                              <a:rPr lang="en-US" sz="2800" b="0" i="1" smtClean="0">
                                <a:latin typeface="Cambria Math" panose="02040503050406030204" pitchFamily="18" charset="0"/>
                                <a:cs typeface="Times New Roman" panose="02020603050405020304" pitchFamily="18" charset="0"/>
                              </a:rPr>
                              <m:t>𝑚</m:t>
                            </m:r>
                          </m:sup>
                          <m:e>
                            <m:r>
                              <a:rPr lang="en-IN" sz="2800" b="0">
                                <a:latin typeface="Cambria Math" panose="02040503050406030204" pitchFamily="18" charset="0"/>
                                <a:cs typeface="Times New Roman" panose="02020603050405020304" pitchFamily="18" charset="0"/>
                              </a:rPr>
                              <m:t> </m:t>
                            </m:r>
                            <m:sSubSup>
                              <m:sSubSupPr>
                                <m:ctrlPr>
                                  <a:rPr lang="en-IN" sz="2800" i="1" smtClean="0">
                                    <a:latin typeface="Cambria Math" panose="02040503050406030204" pitchFamily="18" charset="0"/>
                                    <a:cs typeface="Times New Roman" panose="02020603050405020304" pitchFamily="18" charset="0"/>
                                  </a:rPr>
                                </m:ctrlPr>
                              </m:sSubSupPr>
                              <m:e>
                                <m:r>
                                  <m:rPr>
                                    <m:sty m:val="p"/>
                                  </m:rPr>
                                  <a:rPr lang="en-IN" sz="2800" b="0" i="0" smtClean="0">
                                    <a:latin typeface="Cambria Math" panose="02040503050406030204" pitchFamily="18" charset="0"/>
                                    <a:cs typeface="Times New Roman" panose="02020603050405020304" pitchFamily="18" charset="0"/>
                                  </a:rPr>
                                  <m:t>y</m:t>
                                </m:r>
                              </m:e>
                              <m:sub>
                                <m:r>
                                  <m:rPr>
                                    <m:sty m:val="p"/>
                                  </m:rPr>
                                  <a:rPr lang="en-IN" sz="2800" b="0" i="0" smtClean="0">
                                    <a:latin typeface="Cambria Math" panose="02040503050406030204" pitchFamily="18" charset="0"/>
                                    <a:cs typeface="Times New Roman" panose="02020603050405020304" pitchFamily="18" charset="0"/>
                                  </a:rPr>
                                  <m:t>ij</m:t>
                                </m:r>
                                <m:r>
                                  <m:rPr>
                                    <m:sty m:val="p"/>
                                  </m:rPr>
                                  <a:rPr lang="en-US" sz="2800" b="0" i="0" smtClean="0">
                                    <a:latin typeface="Cambria Math" panose="02040503050406030204" pitchFamily="18" charset="0"/>
                                    <a:cs typeface="Times New Roman" panose="02020603050405020304" pitchFamily="18" charset="0"/>
                                  </a:rPr>
                                  <m:t>k</m:t>
                                </m:r>
                              </m:sub>
                              <m:sup>
                                <m:r>
                                  <a:rPr lang="en-IN" sz="2800" b="0" i="0" smtClean="0">
                                    <a:latin typeface="Cambria Math" panose="02040503050406030204" pitchFamily="18" charset="0"/>
                                    <a:cs typeface="Times New Roman" panose="02020603050405020304" pitchFamily="18" charset="0"/>
                                  </a:rPr>
                                  <m:t>2</m:t>
                                </m:r>
                              </m:sup>
                            </m:sSubSup>
                            <m:r>
                              <a:rPr lang="en-IN" sz="2800" b="0" i="0" smtClean="0">
                                <a:latin typeface="Cambria Math" panose="02040503050406030204" pitchFamily="18" charset="0"/>
                                <a:cs typeface="Times New Roman" panose="02020603050405020304" pitchFamily="18" charset="0"/>
                              </a:rPr>
                              <m:t>−</m:t>
                            </m:r>
                            <m:r>
                              <m:rPr>
                                <m:sty m:val="p"/>
                              </m:rPr>
                              <a:rPr lang="en-IN" sz="2800" b="0" i="0" smtClean="0">
                                <a:latin typeface="Cambria Math" panose="02040503050406030204" pitchFamily="18" charset="0"/>
                                <a:cs typeface="Times New Roman" panose="02020603050405020304" pitchFamily="18" charset="0"/>
                              </a:rPr>
                              <m:t>CF</m:t>
                            </m:r>
                          </m:e>
                        </m:nary>
                      </m:e>
                    </m:nary>
                  </m:oMath>
                </a14:m>
                <a:r>
                  <a:rPr lang="en-IN" sz="2800" dirty="0">
                    <a:latin typeface="Times New Roman" panose="02020603050405020304" pitchFamily="18" charset="0"/>
                    <a:cs typeface="Times New Roman" panose="02020603050405020304" pitchFamily="18" charset="0"/>
                  </a:rPr>
                  <a:t>=23038.58-</a:t>
                </a:r>
                <a14:m>
                  <m:oMath xmlns:m="http://schemas.openxmlformats.org/officeDocument/2006/math">
                    <m:r>
                      <a:rPr lang="en-IN" sz="2800" i="1" dirty="0" smtClean="0">
                        <a:latin typeface="Cambria Math" panose="02040503050406030204" pitchFamily="18" charset="0"/>
                        <a:cs typeface="Times New Roman" panose="02020603050405020304" pitchFamily="18" charset="0"/>
                      </a:rPr>
                      <m:t>𝐶𝐹</m:t>
                    </m:r>
                  </m:oMath>
                </a14:m>
                <a:r>
                  <a:rPr lang="en-IN" sz="2800" dirty="0">
                    <a:latin typeface="Times New Roman" panose="02020603050405020304" pitchFamily="18" charset="0"/>
                    <a:cs typeface="Times New Roman" panose="02020603050405020304" pitchFamily="18" charset="0"/>
                  </a:rPr>
                  <a:t>=86.33</a:t>
                </a:r>
              </a:p>
              <a:p>
                <a:pPr>
                  <a:lnSpc>
                    <a:spcPct val="170000"/>
                  </a:lnSpc>
                </a:pPr>
                <a:r>
                  <a:rPr lang="en-IN" sz="2800" dirty="0">
                    <a:latin typeface="Times New Roman" panose="02020603050405020304" pitchFamily="18" charset="0"/>
                    <a:cs typeface="Times New Roman" panose="02020603050405020304" pitchFamily="18" charset="0"/>
                  </a:rPr>
                  <a:t>Sum of Squares between treatments, </a:t>
                </a:r>
                <a14:m>
                  <m:oMath xmlns:m="http://schemas.openxmlformats.org/officeDocument/2006/math">
                    <m:r>
                      <a:rPr lang="en-IN" sz="2800" b="0" i="0" dirty="0" smtClean="0">
                        <a:latin typeface="Cambria Math" panose="02040503050406030204" pitchFamily="18" charset="0"/>
                        <a:cs typeface="Times New Roman" panose="02020603050405020304" pitchFamily="18" charset="0"/>
                      </a:rPr>
                      <m:t>  </m:t>
                    </m:r>
                    <m:r>
                      <m:rPr>
                        <m:sty m:val="p"/>
                      </m:rPr>
                      <a:rPr lang="en-IN" sz="2800" b="0" i="0" dirty="0" smtClean="0">
                        <a:latin typeface="Cambria Math" panose="02040503050406030204" pitchFamily="18" charset="0"/>
                        <a:cs typeface="Times New Roman" panose="02020603050405020304" pitchFamily="18" charset="0"/>
                      </a:rPr>
                      <m:t>SST</m:t>
                    </m:r>
                    <m:r>
                      <a:rPr lang="en-IN" sz="2800" b="0" i="0" dirty="0" smtClean="0">
                        <a:latin typeface="Cambria Math" panose="02040503050406030204" pitchFamily="18" charset="0"/>
                        <a:cs typeface="Times New Roman" panose="02020603050405020304" pitchFamily="18" charset="0"/>
                      </a:rPr>
                      <m:t>=</m:t>
                    </m:r>
                    <m:f>
                      <m:fPr>
                        <m:ctrlPr>
                          <a:rPr lang="en-IN" sz="2800" i="1" dirty="0" smtClean="0">
                            <a:latin typeface="Cambria Math" panose="02040503050406030204" pitchFamily="18" charset="0"/>
                            <a:cs typeface="Times New Roman" panose="02020603050405020304" pitchFamily="18" charset="0"/>
                          </a:rPr>
                        </m:ctrlPr>
                      </m:fPr>
                      <m:num>
                        <m:r>
                          <a:rPr lang="en-IN" sz="2800" b="0" i="1" dirty="0" smtClean="0">
                            <a:latin typeface="Cambria Math" panose="02040503050406030204" pitchFamily="18" charset="0"/>
                            <a:cs typeface="Times New Roman" panose="02020603050405020304" pitchFamily="18" charset="0"/>
                          </a:rPr>
                          <m:t>1</m:t>
                        </m:r>
                      </m:num>
                      <m:den>
                        <m:r>
                          <a:rPr lang="en-US" sz="2800" b="0" i="1" dirty="0" smtClean="0">
                            <a:latin typeface="Cambria Math" panose="02040503050406030204" pitchFamily="18" charset="0"/>
                            <a:cs typeface="Times New Roman" panose="02020603050405020304" pitchFamily="18" charset="0"/>
                          </a:rPr>
                          <m:t>𝑚</m:t>
                        </m:r>
                      </m:den>
                    </m:f>
                    <m:nary>
                      <m:naryPr>
                        <m:chr m:val="∑"/>
                        <m:ctrlPr>
                          <a:rPr lang="en-IN" sz="2800" i="1">
                            <a:latin typeface="Cambria Math" panose="02040503050406030204" pitchFamily="18" charset="0"/>
                            <a:cs typeface="Times New Roman" panose="02020603050405020304" pitchFamily="18" charset="0"/>
                          </a:rPr>
                        </m:ctrlPr>
                      </m:naryPr>
                      <m:sub>
                        <m:r>
                          <m:rPr>
                            <m:brk m:alnAt="23"/>
                          </m:rPr>
                          <a:rPr lang="en-IN" sz="2800" b="0" i="1">
                            <a:latin typeface="Cambria Math" panose="02040503050406030204" pitchFamily="18" charset="0"/>
                            <a:cs typeface="Times New Roman" panose="02020603050405020304" pitchFamily="18" charset="0"/>
                          </a:rPr>
                          <m:t>𝑖</m:t>
                        </m:r>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1</m:t>
                        </m:r>
                      </m:sub>
                      <m:sup>
                        <m:r>
                          <m:rPr>
                            <m:sty m:val="p"/>
                          </m:rPr>
                          <a:rPr lang="en-US" sz="2800" b="0" i="0" smtClean="0">
                            <a:latin typeface="Cambria Math" panose="02040503050406030204" pitchFamily="18" charset="0"/>
                            <a:cs typeface="Times New Roman" panose="02020603050405020304" pitchFamily="18" charset="0"/>
                          </a:rPr>
                          <m:t>m</m:t>
                        </m:r>
                      </m:sup>
                      <m:e>
                        <m:sSubSup>
                          <m:sSubSupPr>
                            <m:ctrlPr>
                              <a:rPr lang="en-IN" sz="2800" i="1">
                                <a:latin typeface="Cambria Math" panose="02040503050406030204" pitchFamily="18" charset="0"/>
                                <a:cs typeface="Times New Roman" panose="02020603050405020304" pitchFamily="18" charset="0"/>
                              </a:rPr>
                            </m:ctrlPr>
                          </m:sSubSupPr>
                          <m:e>
                            <m:r>
                              <a:rPr lang="en-IN" sz="2800" b="0" i="1">
                                <a:latin typeface="Cambria Math" panose="02040503050406030204" pitchFamily="18" charset="0"/>
                                <a:cs typeface="Times New Roman" panose="02020603050405020304" pitchFamily="18" charset="0"/>
                              </a:rPr>
                              <m:t>𝑇</m:t>
                            </m:r>
                          </m:e>
                          <m:sub>
                            <m:r>
                              <a:rPr lang="en-IN" sz="2800" b="0" i="1">
                                <a:latin typeface="Cambria Math" panose="02040503050406030204" pitchFamily="18" charset="0"/>
                                <a:cs typeface="Times New Roman" panose="02020603050405020304" pitchFamily="18" charset="0"/>
                              </a:rPr>
                              <m:t>𝑖</m:t>
                            </m:r>
                          </m:sub>
                          <m:sup>
                            <m:r>
                              <a:rPr lang="en-IN" sz="2800" b="0" i="1">
                                <a:latin typeface="Cambria Math" panose="02040503050406030204" pitchFamily="18" charset="0"/>
                                <a:cs typeface="Times New Roman" panose="02020603050405020304" pitchFamily="18" charset="0"/>
                              </a:rPr>
                              <m:t>2</m:t>
                            </m:r>
                          </m:sup>
                        </m:sSubSup>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𝐶𝐹</m:t>
                        </m:r>
                      </m:e>
                    </m:nary>
                  </m:oMath>
                </a14:m>
                <a:r>
                  <a:rPr lang="en-IN" sz="2800" dirty="0">
                    <a:latin typeface="Times New Roman" panose="02020603050405020304" pitchFamily="18" charset="0"/>
                    <a:cs typeface="Times New Roman" panose="02020603050405020304" pitchFamily="18" charset="0"/>
                  </a:rPr>
                  <a:t>=</a:t>
                </a:r>
                <a14:m>
                  <m:oMath xmlns:m="http://schemas.openxmlformats.org/officeDocument/2006/math">
                    <m:f>
                      <m:fPr>
                        <m:ctrlPr>
                          <a:rPr lang="en-IN" sz="2800" i="1" dirty="0" smtClean="0">
                            <a:latin typeface="Cambria Math" panose="02040503050406030204" pitchFamily="18" charset="0"/>
                            <a:cs typeface="Times New Roman" panose="02020603050405020304" pitchFamily="18" charset="0"/>
                          </a:rPr>
                        </m:ctrlPr>
                      </m:fPr>
                      <m:num>
                        <m:r>
                          <a:rPr lang="en-IN" sz="2800" b="0" i="1" dirty="0" smtClean="0">
                            <a:latin typeface="Cambria Math" panose="02040503050406030204" pitchFamily="18" charset="0"/>
                            <a:cs typeface="Times New Roman" panose="02020603050405020304" pitchFamily="18" charset="0"/>
                          </a:rPr>
                          <m:t>1</m:t>
                        </m:r>
                      </m:num>
                      <m:den>
                        <m:r>
                          <a:rPr lang="en-IN" sz="2800" b="0" i="1" dirty="0" smtClean="0">
                            <a:latin typeface="Cambria Math" panose="02040503050406030204" pitchFamily="18" charset="0"/>
                            <a:cs typeface="Times New Roman" panose="02020603050405020304" pitchFamily="18" charset="0"/>
                          </a:rPr>
                          <m:t>4</m:t>
                        </m:r>
                      </m:den>
                    </m:f>
                    <m:d>
                      <m:dPr>
                        <m:ctrlPr>
                          <a:rPr lang="en-IN" sz="2800" i="1" dirty="0" smtClean="0">
                            <a:latin typeface="Cambria Math" panose="02040503050406030204" pitchFamily="18" charset="0"/>
                            <a:cs typeface="Times New Roman" panose="02020603050405020304" pitchFamily="18" charset="0"/>
                          </a:rPr>
                        </m:ctrlPr>
                      </m:dPr>
                      <m:e>
                        <m:sSup>
                          <m:sSupPr>
                            <m:ctrlPr>
                              <a:rPr lang="en-IN" sz="2800" i="1" dirty="0" smtClean="0">
                                <a:latin typeface="Cambria Math" panose="02040503050406030204" pitchFamily="18" charset="0"/>
                                <a:cs typeface="Times New Roman" panose="02020603050405020304" pitchFamily="18" charset="0"/>
                              </a:rPr>
                            </m:ctrlPr>
                          </m:sSupPr>
                          <m:e>
                            <m:r>
                              <a:rPr lang="en-IN" sz="2800" b="0" i="1" dirty="0" smtClean="0">
                                <a:latin typeface="Cambria Math" panose="02040503050406030204" pitchFamily="18" charset="0"/>
                                <a:cs typeface="Times New Roman" panose="02020603050405020304" pitchFamily="18" charset="0"/>
                              </a:rPr>
                              <m:t>153</m:t>
                            </m:r>
                          </m:e>
                          <m:sup>
                            <m:r>
                              <a:rPr lang="en-IN" sz="2800" b="0" i="1" dirty="0" smtClean="0">
                                <a:latin typeface="Cambria Math" panose="02040503050406030204" pitchFamily="18" charset="0"/>
                                <a:cs typeface="Times New Roman" panose="02020603050405020304" pitchFamily="18" charset="0"/>
                              </a:rPr>
                              <m:t>2</m:t>
                            </m:r>
                          </m:sup>
                        </m:sSup>
                        <m:r>
                          <a:rPr lang="en-IN" sz="2800" b="0" i="1" dirty="0" smtClean="0">
                            <a:latin typeface="Cambria Math" panose="02040503050406030204" pitchFamily="18" charset="0"/>
                            <a:cs typeface="Times New Roman" panose="02020603050405020304" pitchFamily="18" charset="0"/>
                          </a:rPr>
                          <m:t>+…+146.1</m:t>
                        </m:r>
                      </m:e>
                    </m:d>
                    <m:r>
                      <a:rPr lang="en-IN" sz="2800" b="0" i="1" dirty="0" smtClean="0">
                        <a:latin typeface="Cambria Math" panose="02040503050406030204" pitchFamily="18" charset="0"/>
                        <a:cs typeface="Times New Roman" panose="02020603050405020304" pitchFamily="18" charset="0"/>
                      </a:rPr>
                      <m:t>−</m:t>
                    </m:r>
                    <m:r>
                      <a:rPr lang="en-IN" sz="2800" b="0" i="1" dirty="0" smtClean="0">
                        <a:latin typeface="Cambria Math" panose="02040503050406030204" pitchFamily="18" charset="0"/>
                        <a:cs typeface="Times New Roman" panose="02020603050405020304" pitchFamily="18" charset="0"/>
                      </a:rPr>
                      <m:t>𝐶𝐹</m:t>
                    </m:r>
                    <m:r>
                      <a:rPr lang="en-IN" sz="2800" b="0" i="1" dirty="0" smtClean="0">
                        <a:latin typeface="Cambria Math" panose="02040503050406030204" pitchFamily="18" charset="0"/>
                        <a:cs typeface="Times New Roman" panose="02020603050405020304" pitchFamily="18" charset="0"/>
                      </a:rPr>
                      <m:t>=10.035</m:t>
                    </m:r>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r>
                  <a:rPr lang="en-IN" sz="2800" dirty="0">
                    <a:latin typeface="Times New Roman" panose="02020603050405020304" pitchFamily="18" charset="0"/>
                    <a:cs typeface="Times New Roman" panose="02020603050405020304" pitchFamily="18" charset="0"/>
                  </a:rPr>
                  <a:t>Sum of  Squares between rows,  SSR =</a:t>
                </a:r>
                <a14:m>
                  <m:oMath xmlns:m="http://schemas.openxmlformats.org/officeDocument/2006/math">
                    <m:f>
                      <m:fPr>
                        <m:ctrlPr>
                          <a:rPr lang="en-IN" sz="2800" i="1" dirty="0">
                            <a:latin typeface="Cambria Math" panose="02040503050406030204" pitchFamily="18" charset="0"/>
                            <a:cs typeface="Times New Roman" panose="02020603050405020304" pitchFamily="18" charset="0"/>
                          </a:rPr>
                        </m:ctrlPr>
                      </m:fPr>
                      <m:num>
                        <m:r>
                          <a:rPr lang="en-IN" sz="2800" b="0" i="1" dirty="0">
                            <a:latin typeface="Cambria Math" panose="02040503050406030204" pitchFamily="18" charset="0"/>
                            <a:cs typeface="Times New Roman" panose="02020603050405020304" pitchFamily="18" charset="0"/>
                          </a:rPr>
                          <m:t>1</m:t>
                        </m:r>
                      </m:num>
                      <m:den>
                        <m:r>
                          <a:rPr lang="en-US" sz="2800" b="0" i="1" dirty="0">
                            <a:latin typeface="Cambria Math" panose="02040503050406030204" pitchFamily="18" charset="0"/>
                            <a:cs typeface="Times New Roman" panose="02020603050405020304" pitchFamily="18" charset="0"/>
                          </a:rPr>
                          <m:t>𝑚</m:t>
                        </m:r>
                      </m:den>
                    </m:f>
                    <m:nary>
                      <m:naryPr>
                        <m:chr m:val="∑"/>
                        <m:ctrlPr>
                          <a:rPr lang="en-IN" sz="2800" i="1">
                            <a:latin typeface="Cambria Math" panose="02040503050406030204" pitchFamily="18" charset="0"/>
                            <a:cs typeface="Times New Roman" panose="02020603050405020304" pitchFamily="18" charset="0"/>
                          </a:rPr>
                        </m:ctrlPr>
                      </m:naryPr>
                      <m:sub>
                        <m:r>
                          <m:rPr>
                            <m:sty m:val="p"/>
                          </m:rPr>
                          <a:rPr lang="en-US" sz="2800" b="0" i="0" smtClean="0">
                            <a:latin typeface="Cambria Math" panose="02040503050406030204" pitchFamily="18" charset="0"/>
                            <a:cs typeface="Times New Roman" panose="02020603050405020304" pitchFamily="18" charset="0"/>
                          </a:rPr>
                          <m:t>j</m:t>
                        </m:r>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1</m:t>
                        </m:r>
                      </m:sub>
                      <m:sup>
                        <m:r>
                          <a:rPr lang="en-US" sz="2800" b="0" i="1">
                            <a:latin typeface="Cambria Math" panose="02040503050406030204" pitchFamily="18" charset="0"/>
                            <a:cs typeface="Times New Roman" panose="02020603050405020304" pitchFamily="18" charset="0"/>
                          </a:rPr>
                          <m:t>𝑚</m:t>
                        </m:r>
                      </m:sup>
                      <m:e>
                        <m:sSubSup>
                          <m:sSubSupPr>
                            <m:ctrlPr>
                              <a:rPr lang="en-US" sz="2800" i="1" smtClean="0">
                                <a:latin typeface="Cambria Math" panose="02040503050406030204" pitchFamily="18" charset="0"/>
                                <a:cs typeface="Times New Roman" panose="02020603050405020304" pitchFamily="18" charset="0"/>
                              </a:rPr>
                            </m:ctrlPr>
                          </m:sSubSupPr>
                          <m:e>
                            <m:r>
                              <a:rPr lang="en-US" sz="2800" b="0" i="1" smtClean="0">
                                <a:latin typeface="Cambria Math" panose="02040503050406030204" pitchFamily="18" charset="0"/>
                                <a:cs typeface="Times New Roman" panose="02020603050405020304" pitchFamily="18" charset="0"/>
                              </a:rPr>
                              <m:t>𝑅</m:t>
                            </m:r>
                          </m:e>
                          <m:sub>
                            <m:r>
                              <a:rPr lang="en-US" sz="2800" b="0" i="1" smtClean="0">
                                <a:latin typeface="Cambria Math" panose="02040503050406030204" pitchFamily="18" charset="0"/>
                                <a:cs typeface="Times New Roman" panose="02020603050405020304" pitchFamily="18" charset="0"/>
                              </a:rPr>
                              <m:t>𝑗</m:t>
                            </m:r>
                          </m:sub>
                          <m:sup>
                            <m:r>
                              <a:rPr lang="en-US" sz="2800" b="0" i="1" smtClean="0">
                                <a:latin typeface="Cambria Math" panose="02040503050406030204" pitchFamily="18" charset="0"/>
                                <a:cs typeface="Times New Roman" panose="02020603050405020304" pitchFamily="18" charset="0"/>
                              </a:rPr>
                              <m:t>2</m:t>
                            </m:r>
                          </m:sup>
                        </m:sSubSup>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𝐶𝐹</m:t>
                        </m:r>
                      </m:e>
                    </m:nary>
                    <m:r>
                      <a:rPr lang="en-IN" sz="2800" b="0" i="1" smtClean="0">
                        <a:latin typeface="Cambria Math" panose="02040503050406030204" pitchFamily="18" charset="0"/>
                        <a:cs typeface="Times New Roman" panose="02020603050405020304" pitchFamily="18" charset="0"/>
                      </a:rPr>
                      <m:t>=</m:t>
                    </m:r>
                    <m:f>
                      <m:fPr>
                        <m:ctrlPr>
                          <a:rPr lang="en-IN" sz="280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
                          <a:rPr lang="en-IN" sz="2800" b="0" i="1" smtClean="0">
                            <a:latin typeface="Cambria Math" panose="02040503050406030204" pitchFamily="18" charset="0"/>
                            <a:cs typeface="Times New Roman" panose="02020603050405020304" pitchFamily="18" charset="0"/>
                          </a:rPr>
                          <m:t>4</m:t>
                        </m:r>
                      </m:den>
                    </m:f>
                    <m:d>
                      <m:dPr>
                        <m:ctrlPr>
                          <a:rPr lang="en-IN" sz="2800" i="1" smtClean="0">
                            <a:latin typeface="Cambria Math" panose="02040503050406030204" pitchFamily="18" charset="0"/>
                            <a:cs typeface="Times New Roman" panose="02020603050405020304" pitchFamily="18" charset="0"/>
                          </a:rPr>
                        </m:ctrlPr>
                      </m:dPr>
                      <m:e>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144</m:t>
                            </m:r>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157</m:t>
                            </m:r>
                          </m:e>
                          <m:sup>
                            <m:r>
                              <a:rPr lang="en-IN" sz="2800" b="0" i="1" smtClean="0">
                                <a:latin typeface="Cambria Math" panose="02040503050406030204" pitchFamily="18" charset="0"/>
                                <a:cs typeface="Times New Roman" panose="02020603050405020304" pitchFamily="18" charset="0"/>
                              </a:rPr>
                              <m:t>2</m:t>
                            </m:r>
                          </m:sup>
                        </m:sSup>
                      </m:e>
                    </m:d>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𝐶𝐹</m:t>
                    </m:r>
                    <m:r>
                      <a:rPr lang="en-IN" sz="2800" b="0" i="1" smtClean="0">
                        <a:latin typeface="Cambria Math" panose="02040503050406030204" pitchFamily="18" charset="0"/>
                        <a:cs typeface="Times New Roman" panose="02020603050405020304" pitchFamily="18" charset="0"/>
                      </a:rPr>
                      <m:t>=22.25</m:t>
                    </m:r>
                  </m:oMath>
                </a14:m>
                <a:endParaRPr lang="en-IN" sz="2800" dirty="0">
                  <a:latin typeface="Times New Roman" panose="02020603050405020304" pitchFamily="18" charset="0"/>
                  <a:cs typeface="Times New Roman" panose="02020603050405020304" pitchFamily="18" charset="0"/>
                </a:endParaRPr>
              </a:p>
              <a:p>
                <a:pPr marL="0" indent="0">
                  <a:lnSpc>
                    <a:spcPct val="170000"/>
                  </a:lnSpc>
                  <a:buNone/>
                </a:pP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46E51C27-FE18-BF4F-84AB-B0CFDCF7F1D7}"/>
                  </a:ext>
                </a:extLst>
              </p:cNvPr>
              <p:cNvSpPr txBox="1">
                <a:spLocks noRot="1" noChangeAspect="1" noMove="1" noResize="1" noEditPoints="1" noAdjustHandles="1" noChangeArrowheads="1" noChangeShapeType="1" noTextEdit="1"/>
              </p:cNvSpPr>
              <p:nvPr/>
            </p:nvSpPr>
            <p:spPr>
              <a:xfrm>
                <a:off x="449449" y="0"/>
                <a:ext cx="11293101" cy="7177093"/>
              </a:xfrm>
              <a:prstGeom prst="rect">
                <a:avLst/>
              </a:prstGeom>
              <a:blipFill>
                <a:blip r:embed="rId2"/>
                <a:stretch>
                  <a:fillRect l="-1134" b="-4078"/>
                </a:stretch>
              </a:blipFill>
            </p:spPr>
            <p:txBody>
              <a:bodyPr/>
              <a:lstStyle/>
              <a:p>
                <a:r>
                  <a:rPr lang="en-IN">
                    <a:noFill/>
                  </a:rPr>
                  <a:t> </a:t>
                </a:r>
              </a:p>
            </p:txBody>
          </p:sp>
        </mc:Fallback>
      </mc:AlternateContent>
    </p:spTree>
    <p:extLst>
      <p:ext uri="{BB962C8B-B14F-4D97-AF65-F5344CB8AC3E}">
        <p14:creationId xmlns:p14="http://schemas.microsoft.com/office/powerpoint/2010/main" val="67014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38F08E-8802-03E2-744A-02F194BDBD9B}"/>
                  </a:ext>
                </a:extLst>
              </p:cNvPr>
              <p:cNvSpPr txBox="1"/>
              <p:nvPr/>
            </p:nvSpPr>
            <p:spPr>
              <a:xfrm>
                <a:off x="368968" y="946485"/>
                <a:ext cx="11240830" cy="3877343"/>
              </a:xfrm>
              <a:prstGeom prst="rect">
                <a:avLst/>
              </a:prstGeom>
              <a:noFill/>
            </p:spPr>
            <p:txBody>
              <a:bodyPr wrap="square">
                <a:spAutoFit/>
              </a:bodyPr>
              <a:lstStyle/>
              <a:p>
                <a:pPr algn="just"/>
                <a:r>
                  <a:rPr lang="en-US" sz="2800" b="1" u="none" strike="noStrike" baseline="0" dirty="0">
                    <a:latin typeface="Times New Roman" panose="02020603050405020304" pitchFamily="18" charset="0"/>
                    <a:cs typeface="Times New Roman" panose="02020603050405020304" pitchFamily="18" charset="0"/>
                  </a:rPr>
                  <a:t>Paired t-test For Difference of Means:</a:t>
                </a:r>
              </a:p>
              <a:p>
                <a:pPr algn="just"/>
                <a:r>
                  <a:rPr lang="en-IN" sz="2800" dirty="0">
                    <a:latin typeface="Times New Roman" panose="02020603050405020304" pitchFamily="18" charset="0"/>
                    <a:cs typeface="Times New Roman" panose="02020603050405020304" pitchFamily="18" charset="0"/>
                  </a:rPr>
                  <a:t>T</a:t>
                </a:r>
                <a:r>
                  <a:rPr lang="en-IN" sz="2800" b="0" u="none" strike="noStrike" baseline="0" dirty="0">
                    <a:latin typeface="Times New Roman" panose="02020603050405020304" pitchFamily="18" charset="0"/>
                    <a:cs typeface="Times New Roman" panose="02020603050405020304" pitchFamily="18" charset="0"/>
                  </a:rPr>
                  <a:t>he two </a:t>
                </a:r>
                <a:r>
                  <a:rPr lang="en-US" sz="2800" b="0" u="none" strike="noStrike" baseline="0" dirty="0">
                    <a:latin typeface="Times New Roman" panose="02020603050405020304" pitchFamily="18" charset="0"/>
                    <a:cs typeface="Times New Roman" panose="02020603050405020304" pitchFamily="18" charset="0"/>
                  </a:rPr>
                  <a:t>samples are not independent but the sample observations are paired together </a:t>
                </a:r>
                <a:r>
                  <a:rPr lang="en-IN" sz="2800" b="0" u="none" strike="noStrike" baseline="0" dirty="0">
                    <a:latin typeface="Times New Roman" panose="02020603050405020304" pitchFamily="18" charset="0"/>
                    <a:cs typeface="Times New Roman" panose="02020603050405020304" pitchFamily="18" charset="0"/>
                  </a:rPr>
                  <a:t>i.e. the pair of observations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m:t>
                        </m:r>
                        <m:r>
                          <a:rPr lang="en-US" sz="2800" b="0" i="1" u="none" strike="noStrike" baseline="0" smtClean="0">
                            <a:latin typeface="Cambria Math" panose="02040503050406030204" pitchFamily="18" charset="0"/>
                          </a:rPr>
                          <m:t>𝑥</m:t>
                        </m:r>
                      </m:e>
                      <m:sub>
                        <m:r>
                          <a:rPr lang="en-US" sz="2800" b="0" i="1" u="none" strike="noStrike" baseline="0" smtClean="0">
                            <a:latin typeface="Cambria Math" panose="02040503050406030204" pitchFamily="18" charset="0"/>
                          </a:rPr>
                          <m:t>𝑖</m:t>
                        </m:r>
                      </m:sub>
                    </m:sSub>
                    <m:r>
                      <a:rPr lang="en-US" sz="2800" b="0" i="1" u="none" strike="noStrike" baseline="0" smtClean="0">
                        <a:latin typeface="Cambria Math" panose="02040503050406030204" pitchFamily="18" charset="0"/>
                      </a:rPr>
                      <m:t>=</m:t>
                    </m:r>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𝑦</m:t>
                        </m:r>
                      </m:e>
                      <m:sub>
                        <m:r>
                          <a:rPr lang="en-US" sz="2800" b="0" i="1" u="none" strike="noStrike" baseline="0" smtClean="0">
                            <a:latin typeface="Cambria Math" panose="02040503050406030204" pitchFamily="18" charset="0"/>
                          </a:rPr>
                          <m:t>𝑗</m:t>
                        </m:r>
                      </m:sub>
                    </m:sSub>
                    <m:r>
                      <a:rPr lang="en-US" sz="2800" b="0" i="1" u="none" strike="noStrike" baseline="0" smtClean="0">
                        <a:latin typeface="Cambria Math" panose="02040503050406030204" pitchFamily="18" charset="0"/>
                      </a:rPr>
                      <m:t>=</m:t>
                    </m:r>
                    <m:r>
                      <a:rPr lang="en-US" sz="2800" b="0" i="1" u="none" strike="noStrike" baseline="0" smtClean="0">
                        <a:latin typeface="Cambria Math" panose="02040503050406030204" pitchFamily="18" charset="0"/>
                      </a:rPr>
                      <m:t>𝑛</m:t>
                    </m:r>
                    <m:r>
                      <a:rPr lang="en-US" sz="2800" b="0" i="1" u="none" strike="noStrike" baseline="0" smtClean="0">
                        <a:latin typeface="Cambria Math" panose="02040503050406030204" pitchFamily="18" charset="0"/>
                      </a:rPr>
                      <m:t>)</m:t>
                    </m:r>
                  </m:oMath>
                </a14:m>
                <a:r>
                  <a:rPr lang="en-IN" sz="2800" b="0" u="none" strike="noStrike" baseline="0" dirty="0">
                    <a:latin typeface="Times New Roman" panose="02020603050405020304" pitchFamily="18" charset="0"/>
                    <a:cs typeface="Times New Roman" panose="02020603050405020304" pitchFamily="18" charset="0"/>
                  </a:rPr>
                  <a:t> c</a:t>
                </a:r>
                <a:r>
                  <a:rPr lang="en-US" sz="2800" dirty="0">
                    <a:latin typeface="Times New Roman" panose="02020603050405020304" pitchFamily="18" charset="0"/>
                    <a:cs typeface="Times New Roman" panose="02020603050405020304" pitchFamily="18" charset="0"/>
                  </a:rPr>
                  <a:t>corresponds to the same </a:t>
                </a:r>
                <a:r>
                  <a:rPr lang="en-IN" sz="2800" dirty="0">
                    <a:latin typeface="Times New Roman" panose="02020603050405020304" pitchFamily="18" charset="0"/>
                    <a:cs typeface="Times New Roman" panose="02020603050405020304" pitchFamily="18" charset="0"/>
                  </a:rPr>
                  <a:t>sample unit.</a:t>
                </a:r>
              </a:p>
              <a:p>
                <a:pPr algn="just"/>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𝑑</m:t>
                              </m:r>
                            </m:e>
                          </m:acc>
                        </m:num>
                        <m:den>
                          <m:r>
                            <a:rPr lang="en-US" sz="2800" b="0" i="1" smtClean="0">
                              <a:latin typeface="Cambria Math" panose="02040503050406030204" pitchFamily="18" charset="0"/>
                            </a:rPr>
                            <m:t>𝑆</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𝑛</m:t>
                              </m:r>
                            </m:e>
                          </m:rad>
                        </m:den>
                      </m:f>
                    </m:oMath>
                  </m:oMathPara>
                </a14:m>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800" b="0" i="1" u="none" strike="noStrike" baseline="0" smtClean="0">
                            <a:latin typeface="Cambria Math" panose="02040503050406030204" pitchFamily="18" charset="0"/>
                          </a:rPr>
                        </m:ctrlPr>
                      </m:accPr>
                      <m:e>
                        <m:r>
                          <a:rPr lang="en-US" sz="2800" b="0" i="1" u="none" strike="noStrike" baseline="0" smtClean="0">
                            <a:latin typeface="Cambria Math" panose="02040503050406030204" pitchFamily="18" charset="0"/>
                          </a:rPr>
                          <m:t>𝑑</m:t>
                        </m:r>
                      </m:e>
                    </m:acc>
                    <m:r>
                      <a:rPr lang="en-US" sz="2800" b="0" i="1" u="none" strike="noStrike" baseline="0" dirty="0" smtClean="0">
                        <a:latin typeface="Cambria Math" panose="02040503050406030204" pitchFamily="18" charset="0"/>
                      </a:rPr>
                      <m:t>=</m:t>
                    </m:r>
                    <m:f>
                      <m:fPr>
                        <m:ctrlPr>
                          <a:rPr lang="en-US" sz="2800" b="0" i="1" u="none" strike="noStrike" baseline="0" dirty="0" smtClean="0">
                            <a:latin typeface="Cambria Math" panose="02040503050406030204" pitchFamily="18" charset="0"/>
                          </a:rPr>
                        </m:ctrlPr>
                      </m:fPr>
                      <m:num>
                        <m:r>
                          <a:rPr lang="en-US" sz="2800" b="0" i="1" u="none" strike="noStrike" baseline="0" dirty="0" smtClean="0">
                            <a:latin typeface="Cambria Math" panose="02040503050406030204" pitchFamily="18" charset="0"/>
                          </a:rPr>
                          <m:t>1</m:t>
                        </m:r>
                      </m:num>
                      <m:den>
                        <m:r>
                          <a:rPr lang="en-US" sz="2800" b="0" i="1" u="none" strike="noStrike" baseline="0" dirty="0" smtClean="0">
                            <a:latin typeface="Cambria Math" panose="02040503050406030204" pitchFamily="18" charset="0"/>
                          </a:rPr>
                          <m:t>𝑛</m:t>
                        </m:r>
                      </m:den>
                    </m:f>
                    <m:nary>
                      <m:naryPr>
                        <m:chr m:val="∑"/>
                        <m:ctrlPr>
                          <a:rPr lang="en-US" sz="2800" b="0" i="1" u="none" strike="noStrike" baseline="0" dirty="0" smtClean="0">
                            <a:latin typeface="Cambria Math" panose="02040503050406030204" pitchFamily="18" charset="0"/>
                          </a:rPr>
                        </m:ctrlPr>
                      </m:naryPr>
                      <m:sub>
                        <m:r>
                          <a:rPr lang="en-US" sz="2800" b="0" i="1" u="none" strike="noStrike" baseline="0" dirty="0" smtClean="0">
                            <a:latin typeface="Cambria Math" panose="02040503050406030204" pitchFamily="18" charset="0"/>
                          </a:rPr>
                          <m:t>𝑖</m:t>
                        </m:r>
                        <m:r>
                          <a:rPr lang="en-US" sz="2800" b="0" i="1" u="none" strike="noStrike" baseline="0" dirty="0" smtClean="0">
                            <a:latin typeface="Cambria Math" panose="02040503050406030204" pitchFamily="18" charset="0"/>
                          </a:rPr>
                          <m:t>=1</m:t>
                        </m:r>
                      </m:sub>
                      <m:sup>
                        <m:r>
                          <a:rPr lang="en-US" sz="2800" b="0" i="1" u="none" strike="noStrike" baseline="0" dirty="0" smtClean="0">
                            <a:latin typeface="Cambria Math" panose="02040503050406030204" pitchFamily="18" charset="0"/>
                          </a:rPr>
                          <m:t>𝑛</m:t>
                        </m:r>
                      </m:sup>
                      <m:e>
                        <m:sSub>
                          <m:sSubPr>
                            <m:ctrlPr>
                              <a:rPr lang="en-US" sz="2800" b="0" i="1" u="none" strike="noStrike" baseline="0" dirty="0" smtClean="0">
                                <a:latin typeface="Cambria Math" panose="02040503050406030204" pitchFamily="18" charset="0"/>
                              </a:rPr>
                            </m:ctrlPr>
                          </m:sSubPr>
                          <m:e>
                            <m:r>
                              <a:rPr lang="en-US" sz="2800" b="0" i="1" u="none" strike="noStrike" baseline="0" dirty="0" smtClean="0">
                                <a:latin typeface="Cambria Math" panose="02040503050406030204" pitchFamily="18" charset="0"/>
                              </a:rPr>
                              <m:t>𝑑</m:t>
                            </m:r>
                          </m:e>
                          <m:sub>
                            <m:r>
                              <a:rPr lang="en-US" sz="2800" b="0" i="1" u="none" strike="noStrike" baseline="0" dirty="0" smtClean="0">
                                <a:latin typeface="Cambria Math" panose="02040503050406030204" pitchFamily="18" charset="0"/>
                              </a:rPr>
                              <m:t>𝑖</m:t>
                            </m:r>
                          </m:sub>
                        </m:sSub>
                      </m:e>
                    </m:nary>
                  </m:oMath>
                </a14:m>
                <a:r>
                  <a:rPr lang="en-IN" sz="28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nary>
                      <m:naryPr>
                        <m:chr m:val="∑"/>
                        <m:ctrlPr>
                          <a:rPr lang="en-US" sz="2800" i="1" dirty="0">
                            <a:latin typeface="Cambria Math" panose="02040503050406030204" pitchFamily="18" charset="0"/>
                          </a:rPr>
                        </m:ctrlPr>
                      </m:naryPr>
                      <m:sub>
                        <m:r>
                          <a:rPr lang="en-US" sz="2800" i="1" dirty="0">
                            <a:latin typeface="Cambria Math" panose="02040503050406030204" pitchFamily="18" charset="0"/>
                          </a:rPr>
                          <m:t>𝑖</m:t>
                        </m:r>
                        <m:r>
                          <a:rPr lang="en-US" sz="2800" i="1" dirty="0">
                            <a:latin typeface="Cambria Math" panose="02040503050406030204" pitchFamily="18" charset="0"/>
                          </a:rPr>
                          <m:t>=1</m:t>
                        </m:r>
                      </m:sub>
                      <m:sup>
                        <m:r>
                          <a:rPr lang="en-US" sz="2800" i="1" dirty="0">
                            <a:latin typeface="Cambria Math" panose="02040503050406030204" pitchFamily="18" charset="0"/>
                          </a:rPr>
                          <m:t>𝑛</m:t>
                        </m:r>
                      </m:sup>
                      <m:e>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𝑑</m:t>
                                </m:r>
                                <m:r>
                                  <a:rPr lang="en-US" sz="2800" b="0" i="1" dirty="0" smtClean="0">
                                    <a:latin typeface="Cambria Math" panose="02040503050406030204" pitchFamily="18" charset="0"/>
                                  </a:rPr>
                                  <m:t>−</m:t>
                                </m:r>
                                <m:acc>
                                  <m:accPr>
                                    <m:chr m:val="̅"/>
                                    <m:ctrlPr>
                                      <a:rPr lang="en-US" sz="2800" b="0" i="1" dirty="0" smtClean="0">
                                        <a:latin typeface="Cambria Math" panose="02040503050406030204" pitchFamily="18" charset="0"/>
                                      </a:rPr>
                                    </m:ctrlPr>
                                  </m:accPr>
                                  <m:e>
                                    <m:sSub>
                                      <m:sSubPr>
                                        <m:ctrlPr>
                                          <a:rPr lang="en-US" sz="2800" i="1" dirty="0">
                                            <a:latin typeface="Cambria Math" panose="02040503050406030204" pitchFamily="18" charset="0"/>
                                          </a:rPr>
                                        </m:ctrlPr>
                                      </m:sSubPr>
                                      <m:e>
                                        <m:r>
                                          <a:rPr lang="en-US" sz="2800" i="1" dirty="0">
                                            <a:latin typeface="Cambria Math" panose="02040503050406030204" pitchFamily="18" charset="0"/>
                                          </a:rPr>
                                          <m:t>𝑑</m:t>
                                        </m:r>
                                      </m:e>
                                      <m:sub>
                                        <m:r>
                                          <a:rPr lang="en-US" sz="2800" i="1" dirty="0">
                                            <a:latin typeface="Cambria Math" panose="02040503050406030204" pitchFamily="18" charset="0"/>
                                          </a:rPr>
                                          <m:t>𝑖</m:t>
                                        </m:r>
                                      </m:sub>
                                    </m:sSub>
                                  </m:e>
                                </m:acc>
                              </m:e>
                            </m:d>
                          </m:e>
                          <m:sup>
                            <m:r>
                              <a:rPr lang="en-US" sz="2800" b="0" i="1" dirty="0" smtClean="0">
                                <a:latin typeface="Cambria Math" panose="02040503050406030204" pitchFamily="18" charset="0"/>
                              </a:rPr>
                              <m:t>2</m:t>
                            </m:r>
                          </m:sup>
                        </m:sSup>
                      </m:e>
                    </m:nary>
                  </m:oMath>
                </a14:m>
                <a:endParaRPr lang="en-IN" sz="2800" dirty="0">
                  <a:latin typeface="Times New Roman" panose="02020603050405020304" pitchFamily="18" charset="0"/>
                  <a:cs typeface="Times New Roman" panose="02020603050405020304" pitchFamily="18" charset="0"/>
                </a:endParaRPr>
              </a:p>
              <a:p>
                <a:pPr algn="just"/>
                <a:r>
                  <a:rPr lang="en-US" sz="2800" b="0" i="0" u="none" strike="noStrike" baseline="0" dirty="0">
                    <a:latin typeface="Times New Roman" panose="02020603050405020304" pitchFamily="18" charset="0"/>
                    <a:cs typeface="Times New Roman" panose="02020603050405020304" pitchFamily="18" charset="0"/>
                  </a:rPr>
                  <a:t>follows Student's t-distribution with </a:t>
                </a:r>
                <a:r>
                  <a:rPr lang="en-US" sz="2800" b="0" i="1" u="none" strike="noStrike" baseline="0" dirty="0">
                    <a:latin typeface="Times New Roman" panose="02020603050405020304" pitchFamily="18" charset="0"/>
                    <a:cs typeface="Times New Roman" panose="02020603050405020304" pitchFamily="18" charset="0"/>
                  </a:rPr>
                  <a:t>(n </a:t>
                </a:r>
                <a:r>
                  <a:rPr lang="en-US" sz="2800" b="0" i="0" u="none" strike="noStrike" baseline="0" dirty="0">
                    <a:latin typeface="Times New Roman" panose="02020603050405020304" pitchFamily="18" charset="0"/>
                    <a:cs typeface="Times New Roman" panose="02020603050405020304" pitchFamily="18" charset="0"/>
                  </a:rPr>
                  <a:t>- 1) </a:t>
                </a:r>
                <a:r>
                  <a:rPr lang="en-US" sz="2800" b="0" i="0" u="none" strike="noStrike" baseline="0" dirty="0" err="1">
                    <a:latin typeface="Times New Roman" panose="02020603050405020304" pitchFamily="18" charset="0"/>
                    <a:cs typeface="Times New Roman" panose="02020603050405020304" pitchFamily="18" charset="0"/>
                  </a:rPr>
                  <a:t>d.f.</a:t>
                </a:r>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038F08E-8802-03E2-744A-02F194BDBD9B}"/>
                  </a:ext>
                </a:extLst>
              </p:cNvPr>
              <p:cNvSpPr txBox="1">
                <a:spLocks noRot="1" noChangeAspect="1" noMove="1" noResize="1" noEditPoints="1" noAdjustHandles="1" noChangeArrowheads="1" noChangeShapeType="1" noTextEdit="1"/>
              </p:cNvSpPr>
              <p:nvPr/>
            </p:nvSpPr>
            <p:spPr>
              <a:xfrm>
                <a:off x="368968" y="946485"/>
                <a:ext cx="11240830" cy="3877343"/>
              </a:xfrm>
              <a:prstGeom prst="rect">
                <a:avLst/>
              </a:prstGeom>
              <a:blipFill>
                <a:blip r:embed="rId2"/>
                <a:stretch>
                  <a:fillRect l="-1139" t="-1572" r="-1139" b="-3459"/>
                </a:stretch>
              </a:blipFill>
            </p:spPr>
            <p:txBody>
              <a:bodyPr/>
              <a:lstStyle/>
              <a:p>
                <a:r>
                  <a:rPr lang="en-IN">
                    <a:noFill/>
                  </a:rPr>
                  <a:t> </a:t>
                </a:r>
              </a:p>
            </p:txBody>
          </p:sp>
        </mc:Fallback>
      </mc:AlternateContent>
    </p:spTree>
    <p:extLst>
      <p:ext uri="{BB962C8B-B14F-4D97-AF65-F5344CB8AC3E}">
        <p14:creationId xmlns:p14="http://schemas.microsoft.com/office/powerpoint/2010/main" val="560823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263455B-9C0F-103F-5264-F8E133C75628}"/>
                  </a:ext>
                </a:extLst>
              </p:cNvPr>
              <p:cNvSpPr txBox="1"/>
              <p:nvPr/>
            </p:nvSpPr>
            <p:spPr>
              <a:xfrm>
                <a:off x="626723" y="698644"/>
                <a:ext cx="11342670" cy="3229025"/>
              </a:xfrm>
              <a:prstGeom prst="rect">
                <a:avLst/>
              </a:prstGeom>
              <a:noFill/>
            </p:spPr>
            <p:txBody>
              <a:bodyPr wrap="square">
                <a:spAutoFit/>
              </a:bodyPr>
              <a:lstStyle/>
              <a:p>
                <a:pPr algn="just">
                  <a:lnSpc>
                    <a:spcPct val="170000"/>
                  </a:lnSpc>
                </a:pPr>
                <a:r>
                  <a:rPr lang="en-IN" sz="2800" dirty="0">
                    <a:latin typeface="Times New Roman" panose="02020603050405020304" pitchFamily="18" charset="0"/>
                    <a:cs typeface="Times New Roman" panose="02020603050405020304" pitchFamily="18" charset="0"/>
                  </a:rPr>
                  <a:t>Sum of  Squares between columns,  </a:t>
                </a:r>
                <a:r>
                  <a:rPr lang="en-IN" sz="2800" i="1" dirty="0">
                    <a:latin typeface="Times New Roman" panose="02020603050405020304" pitchFamily="18" charset="0"/>
                    <a:cs typeface="Times New Roman" panose="02020603050405020304" pitchFamily="18" charset="0"/>
                  </a:rPr>
                  <a:t>SSC</a:t>
                </a:r>
                <a:r>
                  <a:rPr lang="en-IN"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i="1" dirty="0">
                            <a:latin typeface="Cambria Math" panose="02040503050406030204" pitchFamily="18" charset="0"/>
                            <a:cs typeface="Times New Roman" panose="02020603050405020304" pitchFamily="18" charset="0"/>
                          </a:rPr>
                        </m:ctrlPr>
                      </m:fPr>
                      <m:num>
                        <m:r>
                          <a:rPr lang="en-IN" sz="2800" b="0" i="1" dirty="0">
                            <a:latin typeface="Cambria Math" panose="02040503050406030204" pitchFamily="18" charset="0"/>
                            <a:cs typeface="Times New Roman" panose="02020603050405020304" pitchFamily="18" charset="0"/>
                          </a:rPr>
                          <m:t>1</m:t>
                        </m:r>
                      </m:num>
                      <m:den>
                        <m:r>
                          <a:rPr lang="en-US" sz="2800" b="0" i="1" dirty="0">
                            <a:latin typeface="Cambria Math" panose="02040503050406030204" pitchFamily="18" charset="0"/>
                            <a:cs typeface="Times New Roman" panose="02020603050405020304" pitchFamily="18" charset="0"/>
                          </a:rPr>
                          <m:t>𝑚</m:t>
                        </m:r>
                      </m:den>
                    </m:f>
                    <m:nary>
                      <m:naryPr>
                        <m:chr m:val="∑"/>
                        <m:ctrlPr>
                          <a:rPr lang="en-IN" sz="2800" i="1">
                            <a:latin typeface="Cambria Math" panose="02040503050406030204" pitchFamily="18" charset="0"/>
                            <a:cs typeface="Times New Roman" panose="02020603050405020304" pitchFamily="18" charset="0"/>
                          </a:rPr>
                        </m:ctrlPr>
                      </m:naryPr>
                      <m:sub>
                        <m:r>
                          <m:rPr>
                            <m:sty m:val="p"/>
                          </m:rPr>
                          <a:rPr lang="en-US" sz="2800" b="0" i="0" smtClean="0">
                            <a:latin typeface="Cambria Math" panose="02040503050406030204" pitchFamily="18" charset="0"/>
                            <a:cs typeface="Times New Roman" panose="02020603050405020304" pitchFamily="18" charset="0"/>
                          </a:rPr>
                          <m:t>k</m:t>
                        </m:r>
                        <m:r>
                          <a:rPr lang="en-IN" sz="2800" b="0">
                            <a:latin typeface="Cambria Math" panose="02040503050406030204" pitchFamily="18" charset="0"/>
                            <a:cs typeface="Times New Roman" panose="02020603050405020304" pitchFamily="18" charset="0"/>
                          </a:rPr>
                          <m:t>=</m:t>
                        </m:r>
                        <m:r>
                          <a:rPr lang="en-IN" sz="2800" b="0" i="1">
                            <a:latin typeface="Cambria Math" panose="02040503050406030204" pitchFamily="18" charset="0"/>
                            <a:cs typeface="Times New Roman" panose="02020603050405020304" pitchFamily="18" charset="0"/>
                          </a:rPr>
                          <m:t>1</m:t>
                        </m:r>
                      </m:sub>
                      <m:sup>
                        <m:r>
                          <m:rPr>
                            <m:sty m:val="p"/>
                          </m:rPr>
                          <a:rPr lang="en-US" sz="2800" b="0" i="1">
                            <a:latin typeface="Cambria Math" panose="02040503050406030204" pitchFamily="18" charset="0"/>
                            <a:cs typeface="Times New Roman" panose="02020603050405020304" pitchFamily="18" charset="0"/>
                          </a:rPr>
                          <m:t>m</m:t>
                        </m:r>
                      </m:sup>
                      <m:e>
                        <m:sSubSup>
                          <m:sSubSupPr>
                            <m:ctrlPr>
                              <a:rPr lang="en-US" sz="2800" i="1" smtClean="0">
                                <a:latin typeface="Cambria Math" panose="02040503050406030204" pitchFamily="18" charset="0"/>
                                <a:cs typeface="Times New Roman" panose="02020603050405020304" pitchFamily="18" charset="0"/>
                              </a:rPr>
                            </m:ctrlPr>
                          </m:sSubSupPr>
                          <m:e>
                            <m:r>
                              <a:rPr lang="en-US" sz="2800" b="0" i="1" smtClean="0">
                                <a:latin typeface="Cambria Math" panose="02040503050406030204" pitchFamily="18" charset="0"/>
                                <a:cs typeface="Times New Roman" panose="02020603050405020304" pitchFamily="18" charset="0"/>
                              </a:rPr>
                              <m:t>𝐶</m:t>
                            </m:r>
                          </m:e>
                          <m:sub>
                            <m:r>
                              <m:rPr>
                                <m:sty m:val="p"/>
                              </m:rPr>
                              <a:rPr lang="en-US" sz="2800" b="0" i="0" smtClean="0">
                                <a:latin typeface="Cambria Math" panose="02040503050406030204" pitchFamily="18" charset="0"/>
                                <a:cs typeface="Times New Roman" panose="02020603050405020304" pitchFamily="18" charset="0"/>
                              </a:rPr>
                              <m:t>k</m:t>
                            </m:r>
                          </m:sub>
                          <m:sup>
                            <m:r>
                              <a:rPr lang="en-US" sz="2800" b="0" i="0" smtClean="0">
                                <a:latin typeface="Cambria Math" panose="02040503050406030204" pitchFamily="18" charset="0"/>
                                <a:cs typeface="Times New Roman" panose="02020603050405020304" pitchFamily="18" charset="0"/>
                              </a:rPr>
                              <m:t>2</m:t>
                            </m:r>
                          </m:sup>
                        </m:sSubSup>
                        <m:r>
                          <a:rPr lang="en-IN" sz="2800" b="0">
                            <a:latin typeface="Cambria Math" panose="02040503050406030204" pitchFamily="18" charset="0"/>
                            <a:cs typeface="Times New Roman" panose="02020603050405020304" pitchFamily="18" charset="0"/>
                          </a:rPr>
                          <m:t>−</m:t>
                        </m:r>
                        <m:r>
                          <m:rPr>
                            <m:sty m:val="p"/>
                          </m:rPr>
                          <a:rPr lang="en-IN" sz="2800" b="0" i="1">
                            <a:latin typeface="Cambria Math" panose="02040503050406030204" pitchFamily="18" charset="0"/>
                            <a:cs typeface="Times New Roman" panose="02020603050405020304" pitchFamily="18" charset="0"/>
                          </a:rPr>
                          <m:t>CF</m:t>
                        </m:r>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
                              <a:rPr lang="en-IN" sz="2800" b="0" i="1" smtClean="0">
                                <a:latin typeface="Cambria Math" panose="02040503050406030204" pitchFamily="18" charset="0"/>
                                <a:cs typeface="Times New Roman" panose="02020603050405020304" pitchFamily="18" charset="0"/>
                              </a:rPr>
                              <m:t>4</m:t>
                            </m:r>
                          </m:den>
                        </m:f>
                        <m:d>
                          <m:dPr>
                            <m:ctrlPr>
                              <a:rPr lang="en-IN" sz="2800" b="0" i="1" smtClean="0">
                                <a:latin typeface="Cambria Math" panose="02040503050406030204" pitchFamily="18" charset="0"/>
                                <a:cs typeface="Times New Roman" panose="02020603050405020304" pitchFamily="18" charset="0"/>
                              </a:rPr>
                            </m:ctrlPr>
                          </m:dPr>
                          <m:e>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149</m:t>
                                </m:r>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148</m:t>
                                </m:r>
                              </m:e>
                              <m:sup>
                                <m:r>
                                  <a:rPr lang="en-IN" sz="2800" b="0" i="1" smtClean="0">
                                    <a:latin typeface="Cambria Math" panose="02040503050406030204" pitchFamily="18" charset="0"/>
                                    <a:cs typeface="Times New Roman" panose="02020603050405020304" pitchFamily="18" charset="0"/>
                                  </a:rPr>
                                  <m:t>2</m:t>
                                </m:r>
                              </m:sup>
                            </m:sSup>
                          </m:e>
                        </m:d>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𝐶𝐹</m:t>
                        </m:r>
                        <m:r>
                          <a:rPr lang="en-IN" sz="2800" b="0" i="1" smtClean="0">
                            <a:latin typeface="Cambria Math" panose="02040503050406030204" pitchFamily="18" charset="0"/>
                            <a:cs typeface="Times New Roman" panose="02020603050405020304" pitchFamily="18" charset="0"/>
                          </a:rPr>
                          <m:t>=45.25</m:t>
                        </m:r>
                      </m:e>
                    </m:nary>
                  </m:oMath>
                </a14:m>
                <a:r>
                  <a:rPr lang="en-IN" sz="2800" dirty="0">
                    <a:latin typeface="Times New Roman" panose="02020603050405020304" pitchFamily="18" charset="0"/>
                    <a:cs typeface="Times New Roman" panose="02020603050405020304" pitchFamily="18" charset="0"/>
                  </a:rPr>
                  <a:t> </a:t>
                </a:r>
              </a:p>
              <a:p>
                <a:pPr algn="just">
                  <a:lnSpc>
                    <a:spcPct val="170000"/>
                  </a:lnSpc>
                </a:pPr>
                <a:endParaRPr lang="en-IN" sz="2800" dirty="0">
                  <a:latin typeface="Times New Roman" panose="02020603050405020304" pitchFamily="18" charset="0"/>
                  <a:cs typeface="Times New Roman" panose="02020603050405020304" pitchFamily="18" charset="0"/>
                </a:endParaRPr>
              </a:p>
              <a:p>
                <a:pPr algn="just">
                  <a:lnSpc>
                    <a:spcPct val="170000"/>
                  </a:lnSpc>
                </a:pPr>
                <a:r>
                  <a:rPr lang="en-IN" sz="2800" dirty="0">
                    <a:latin typeface="Times New Roman" panose="02020603050405020304" pitchFamily="18" charset="0"/>
                    <a:cs typeface="Times New Roman" panose="02020603050405020304" pitchFamily="18" charset="0"/>
                  </a:rPr>
                  <a:t>Error sum of squares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𝐸𝑆𝑆</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𝑇𝑆𝑆</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𝑆𝑆𝑇</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𝑆𝑆𝑅</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𝑆𝑆𝐶</m:t>
                    </m:r>
                    <m:r>
                      <a:rPr lang="en-IN" sz="2800" b="0" i="1" smtClean="0">
                        <a:latin typeface="Cambria Math" panose="02040503050406030204" pitchFamily="18" charset="0"/>
                        <a:cs typeface="Times New Roman" panose="02020603050405020304" pitchFamily="18" charset="0"/>
                      </a:rPr>
                      <m:t>=8.795</m:t>
                    </m:r>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263455B-9C0F-103F-5264-F8E133C75628}"/>
                  </a:ext>
                </a:extLst>
              </p:cNvPr>
              <p:cNvSpPr txBox="1">
                <a:spLocks noRot="1" noChangeAspect="1" noMove="1" noResize="1" noEditPoints="1" noAdjustHandles="1" noChangeArrowheads="1" noChangeShapeType="1" noTextEdit="1"/>
              </p:cNvSpPr>
              <p:nvPr/>
            </p:nvSpPr>
            <p:spPr>
              <a:xfrm>
                <a:off x="626723" y="698644"/>
                <a:ext cx="11342670" cy="3229025"/>
              </a:xfrm>
              <a:prstGeom prst="rect">
                <a:avLst/>
              </a:prstGeom>
              <a:blipFill>
                <a:blip r:embed="rId2"/>
                <a:stretch>
                  <a:fillRect l="-1129" b="-4537"/>
                </a:stretch>
              </a:blipFill>
            </p:spPr>
            <p:txBody>
              <a:bodyPr/>
              <a:lstStyle/>
              <a:p>
                <a:r>
                  <a:rPr lang="en-IN">
                    <a:noFill/>
                  </a:rPr>
                  <a:t> </a:t>
                </a:r>
              </a:p>
            </p:txBody>
          </p:sp>
        </mc:Fallback>
      </mc:AlternateContent>
    </p:spTree>
    <p:extLst>
      <p:ext uri="{BB962C8B-B14F-4D97-AF65-F5344CB8AC3E}">
        <p14:creationId xmlns:p14="http://schemas.microsoft.com/office/powerpoint/2010/main" val="189588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AB869A7-8947-4082-BFDD-E25977C7420D}"/>
                  </a:ext>
                </a:extLst>
              </p:cNvPr>
              <p:cNvGraphicFramePr>
                <a:graphicFrameLocks noGrp="1"/>
              </p:cNvGraphicFramePr>
              <p:nvPr>
                <p:extLst>
                  <p:ext uri="{D42A27DB-BD31-4B8C-83A1-F6EECF244321}">
                    <p14:modId xmlns:p14="http://schemas.microsoft.com/office/powerpoint/2010/main" val="4185879966"/>
                  </p:ext>
                </p:extLst>
              </p:nvPr>
            </p:nvGraphicFramePr>
            <p:xfrm>
              <a:off x="593556" y="335707"/>
              <a:ext cx="11004887" cy="6186585"/>
            </p:xfrm>
            <a:graphic>
              <a:graphicData uri="http://schemas.openxmlformats.org/drawingml/2006/table">
                <a:tbl>
                  <a:tblPr>
                    <a:tableStyleId>{5C22544A-7EE6-4342-B048-85BDC9FD1C3A}</a:tableStyleId>
                  </a:tblPr>
                  <a:tblGrid>
                    <a:gridCol w="1646456">
                      <a:extLst>
                        <a:ext uri="{9D8B030D-6E8A-4147-A177-3AD203B41FA5}">
                          <a16:colId xmlns:a16="http://schemas.microsoft.com/office/drawing/2014/main" val="20000"/>
                        </a:ext>
                      </a:extLst>
                    </a:gridCol>
                    <a:gridCol w="2284326">
                      <a:extLst>
                        <a:ext uri="{9D8B030D-6E8A-4147-A177-3AD203B41FA5}">
                          <a16:colId xmlns:a16="http://schemas.microsoft.com/office/drawing/2014/main" val="20001"/>
                        </a:ext>
                      </a:extLst>
                    </a:gridCol>
                    <a:gridCol w="1440128">
                      <a:extLst>
                        <a:ext uri="{9D8B030D-6E8A-4147-A177-3AD203B41FA5}">
                          <a16:colId xmlns:a16="http://schemas.microsoft.com/office/drawing/2014/main" val="20002"/>
                        </a:ext>
                      </a:extLst>
                    </a:gridCol>
                    <a:gridCol w="2870544">
                      <a:extLst>
                        <a:ext uri="{9D8B030D-6E8A-4147-A177-3AD203B41FA5}">
                          <a16:colId xmlns:a16="http://schemas.microsoft.com/office/drawing/2014/main" val="20003"/>
                        </a:ext>
                      </a:extLst>
                    </a:gridCol>
                    <a:gridCol w="2763433">
                      <a:extLst>
                        <a:ext uri="{9D8B030D-6E8A-4147-A177-3AD203B41FA5}">
                          <a16:colId xmlns:a16="http://schemas.microsoft.com/office/drawing/2014/main" val="20004"/>
                        </a:ext>
                      </a:extLst>
                    </a:gridCol>
                  </a:tblGrid>
                  <a:tr h="792867">
                    <a:tc>
                      <a:txBody>
                        <a:bodyPr/>
                        <a:lstStyle/>
                        <a:p>
                          <a:pPr algn="ctr"/>
                          <a:r>
                            <a:rPr lang="en-IN" sz="2000" b="1" i="1" dirty="0">
                              <a:latin typeface="Times New Roman" panose="02020603050405020304" pitchFamily="18" charset="0"/>
                              <a:cs typeface="Times New Roman" panose="02020603050405020304" pitchFamily="18" charset="0"/>
                            </a:rPr>
                            <a:t>Source of</a:t>
                          </a:r>
                          <a:r>
                            <a:rPr lang="en-IN" sz="2000" b="1" i="1" baseline="0" dirty="0">
                              <a:latin typeface="Times New Roman" panose="02020603050405020304" pitchFamily="18" charset="0"/>
                              <a:cs typeface="Times New Roman" panose="02020603050405020304" pitchFamily="18" charset="0"/>
                            </a:rPr>
                            <a:t> Variation</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Degrees</a:t>
                          </a:r>
                          <a:r>
                            <a:rPr lang="en-IN" sz="2000" b="1" i="1" baseline="0" dirty="0">
                              <a:latin typeface="Times New Roman" panose="02020603050405020304" pitchFamily="18" charset="0"/>
                              <a:cs typeface="Times New Roman" panose="02020603050405020304" pitchFamily="18" charset="0"/>
                            </a:rPr>
                            <a:t> of freedom</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Mean Sum</a:t>
                          </a:r>
                          <a:r>
                            <a:rPr lang="en-IN" sz="2000" b="1" i="1" baseline="0" dirty="0">
                              <a:latin typeface="Times New Roman" panose="02020603050405020304" pitchFamily="18" charset="0"/>
                              <a:cs typeface="Times New Roman" panose="02020603050405020304" pitchFamily="18" charset="0"/>
                            </a:rPr>
                            <a:t> of </a:t>
                          </a:r>
                        </a:p>
                        <a:p>
                          <a:pPr algn="ctr"/>
                          <a:r>
                            <a:rPr lang="en-IN" sz="2000" b="1" i="1" baseline="0" dirty="0">
                              <a:latin typeface="Times New Roman" panose="02020603050405020304" pitchFamily="18" charset="0"/>
                              <a:cs typeface="Times New Roman" panose="02020603050405020304" pitchFamily="18" charset="0"/>
                            </a:rPr>
                            <a:t>Squares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64724">
                    <a:tc>
                      <a:txBody>
                        <a:bodyPr/>
                        <a:lstStyle/>
                        <a:p>
                          <a:pPr algn="ctr"/>
                          <a:r>
                            <a:rPr lang="en-IN" sz="20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3</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10.035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3.345</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IN" sz="2000" i="1" smtClean="0">
                                  <a:latin typeface="Cambria Math" panose="02040503050406030204" pitchFamily="18" charset="0"/>
                                  <a:cs typeface="Times New Roman" panose="02020603050405020304" pitchFamily="18" charset="0"/>
                                </a:rPr>
                                <m:t>𝐹</m:t>
                              </m:r>
                              <m:r>
                                <a:rPr lang="en-IN" sz="2000" b="0" i="1" baseline="-25000" smtClean="0">
                                  <a:latin typeface="Cambria Math" panose="02040503050406030204" pitchFamily="18" charset="0"/>
                                  <a:cs typeface="Times New Roman" panose="02020603050405020304" pitchFamily="18" charset="0"/>
                                </a:rPr>
                                <m:t>1</m:t>
                              </m:r>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𝑆𝑆𝑇</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r>
                                <a:rPr lang="en-US" sz="2000" b="0" i="1" dirty="0" smtClean="0">
                                  <a:latin typeface="Cambria Math" panose="02040503050406030204" pitchFamily="18" charset="0"/>
                                  <a:cs typeface="Times New Roman" panose="02020603050405020304" pitchFamily="18" charset="0"/>
                                </a:rPr>
                                <m:t> </m:t>
                              </m:r>
                            </m:oMath>
                          </a14:m>
                          <a:r>
                            <a:rPr lang="en-IN" sz="2000" dirty="0">
                              <a:latin typeface="Times New Roman" panose="02020603050405020304" pitchFamily="18" charset="0"/>
                              <a:cs typeface="Times New Roman" panose="02020603050405020304" pitchFamily="18" charset="0"/>
                            </a:rPr>
                            <a:t>=2.28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14668">
                    <a:tc>
                      <a:txBody>
                        <a:bodyPr/>
                        <a:lstStyle/>
                        <a:p>
                          <a:pPr algn="ctr"/>
                          <a:r>
                            <a:rPr lang="en-IN" sz="2000" b="1" i="1" dirty="0">
                              <a:latin typeface="Times New Roman" panose="02020603050405020304" pitchFamily="18" charset="0"/>
                              <a:cs typeface="Times New Roman" panose="02020603050405020304" pitchFamily="18" charset="0"/>
                            </a:rPr>
                            <a:t>Rows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3</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2</m:t>
                                </m:r>
                                <m:r>
                                  <a:rPr lang="en-IN" sz="2000" b="0" i="1" dirty="0" smtClean="0">
                                    <a:latin typeface="Cambria Math" panose="02040503050406030204" pitchFamily="18" charset="0"/>
                                    <a:cs typeface="Times New Roman" panose="02020603050405020304" pitchFamily="18" charset="0"/>
                                  </a:rPr>
                                  <m:t>2.25</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7.4167</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1" smtClean="0">
                                        <a:latin typeface="Cambria Math" panose="02040503050406030204" pitchFamily="18" charset="0"/>
                                        <a:cs typeface="Times New Roman" panose="02020603050405020304" pitchFamily="18" charset="0"/>
                                      </a:rPr>
                                      <m:t>F</m:t>
                                    </m:r>
                                  </m:e>
                                  <m:sub>
                                    <m:r>
                                      <a:rPr lang="en-US" sz="2000" b="0" i="1" smtClean="0">
                                        <a:latin typeface="Cambria Math" panose="02040503050406030204" pitchFamily="18" charset="0"/>
                                        <a:cs typeface="Times New Roman" panose="02020603050405020304" pitchFamily="18" charset="0"/>
                                      </a:rPr>
                                      <m:t>2</m:t>
                                    </m:r>
                                  </m:sub>
                                </m:sSub>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m:t>
                                        </m:r>
                                        <m:r>
                                          <a:rPr lang="en-US" sz="2000" b="0" i="1" smtClean="0">
                                            <a:latin typeface="Cambria Math" panose="02040503050406030204" pitchFamily="18" charset="0"/>
                                            <a:cs typeface="Times New Roman" panose="02020603050405020304" pitchFamily="18" charset="0"/>
                                          </a:rPr>
                                          <m:t>𝑅</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r>
                                  <a:rPr lang="en-IN" sz="2000" b="0" i="1" smtClean="0">
                                    <a:latin typeface="Cambria Math" panose="02040503050406030204" pitchFamily="18" charset="0"/>
                                    <a:cs typeface="Times New Roman" panose="02020603050405020304" pitchFamily="18" charset="0"/>
                                  </a:rPr>
                                  <m:t>=5.06</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32895">
                    <a:tc>
                      <a:txBody>
                        <a:bodyPr/>
                        <a:lstStyle/>
                        <a:p>
                          <a:pPr algn="ctr"/>
                          <a:r>
                            <a:rPr lang="en-US" sz="2000" b="1" i="1" dirty="0">
                              <a:latin typeface="Times New Roman" panose="02020603050405020304" pitchFamily="18" charset="0"/>
                              <a:cs typeface="Times New Roman" panose="02020603050405020304" pitchFamily="18" charset="0"/>
                            </a:rPr>
                            <a:t>Columns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3</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dirty="0" smtClean="0">
                                    <a:latin typeface="Cambria Math" panose="02040503050406030204" pitchFamily="18" charset="0"/>
                                    <a:cs typeface="Times New Roman" panose="02020603050405020304" pitchFamily="18" charset="0"/>
                                  </a:rPr>
                                  <m:t>45.25</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15.08</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m:rPr>
                                        <m:sty m:val="p"/>
                                      </m:rPr>
                                      <a:rPr lang="en-US" sz="2000" b="0" i="1" smtClean="0">
                                        <a:latin typeface="Cambria Math" panose="02040503050406030204" pitchFamily="18" charset="0"/>
                                        <a:cs typeface="Times New Roman" panose="02020603050405020304" pitchFamily="18" charset="0"/>
                                      </a:rPr>
                                      <m:t>F</m:t>
                                    </m:r>
                                  </m:e>
                                  <m:sub>
                                    <m:r>
                                      <a:rPr lang="en-US" sz="2000" b="0" i="1" smtClean="0">
                                        <a:latin typeface="Cambria Math" panose="02040503050406030204" pitchFamily="18" charset="0"/>
                                        <a:cs typeface="Times New Roman" panose="02020603050405020304" pitchFamily="18" charset="0"/>
                                      </a:rPr>
                                      <m:t>3</m:t>
                                    </m:r>
                                  </m:sub>
                                </m:sSub>
                                <m:r>
                                  <a:rPr lang="en-IN" sz="200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f>
                                      <m:fPr>
                                        <m:type m:val="lin"/>
                                        <m:ctrlPr>
                                          <a:rPr lang="en-IN" sz="2000" b="0" i="1" smtClean="0">
                                            <a:latin typeface="Cambria Math" panose="02040503050406030204" pitchFamily="18" charset="0"/>
                                            <a:cs typeface="Times New Roman" panose="02020603050405020304" pitchFamily="18" charset="0"/>
                                          </a:rPr>
                                        </m:ctrlPr>
                                      </m:fPr>
                                      <m:num>
                                        <m:r>
                                          <a:rPr lang="en-IN" sz="2000" b="0" i="1" smtClean="0">
                                            <a:latin typeface="Cambria Math" panose="02040503050406030204" pitchFamily="18" charset="0"/>
                                            <a:cs typeface="Times New Roman" panose="02020603050405020304" pitchFamily="18" charset="0"/>
                                          </a:rPr>
                                          <m:t>𝑆𝑆</m:t>
                                        </m:r>
                                        <m:r>
                                          <a:rPr lang="en-US" sz="2000" b="0" i="1" smtClean="0">
                                            <a:latin typeface="Cambria Math" panose="02040503050406030204" pitchFamily="18" charset="0"/>
                                            <a:cs typeface="Times New Roman" panose="02020603050405020304" pitchFamily="18" charset="0"/>
                                          </a:rPr>
                                          <m:t>𝐶</m:t>
                                        </m:r>
                                      </m:num>
                                      <m:den>
                                        <m:r>
                                          <a:rPr lang="en-US" sz="2000" b="0" i="1" smtClean="0">
                                            <a:latin typeface="Cambria Math" panose="02040503050406030204" pitchFamily="18" charset="0"/>
                                            <a:cs typeface="Times New Roman" panose="02020603050405020304" pitchFamily="18" charset="0"/>
                                          </a:rPr>
                                          <m:t>𝑚</m:t>
                                        </m:r>
                                        <m:r>
                                          <a:rPr lang="en-IN"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 </m:t>
                                        </m:r>
                                      </m:den>
                                    </m:f>
                                  </m:num>
                                  <m:den>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𝐸𝑆𝑆</m:t>
                                        </m:r>
                                      </m:num>
                                      <m:den>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−1</m:t>
                                            </m:r>
                                          </m:e>
                                        </m:d>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−2</m:t>
                                            </m:r>
                                          </m:e>
                                        </m:d>
                                      </m:den>
                                    </m:f>
                                  </m:den>
                                </m:f>
                                <m:r>
                                  <a:rPr lang="en-IN" sz="2000" b="0" i="1" smtClean="0">
                                    <a:latin typeface="Cambria Math" panose="02040503050406030204" pitchFamily="18" charset="0"/>
                                    <a:cs typeface="Times New Roman" panose="02020603050405020304" pitchFamily="18" charset="0"/>
                                  </a:rPr>
                                  <m:t>=10.29</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66076"/>
                      </a:ext>
                    </a:extLst>
                  </a:tr>
                  <a:tr h="784731">
                    <a:tc>
                      <a:txBody>
                        <a:bodyPr/>
                        <a:lstStyle/>
                        <a:p>
                          <a:pPr algn="ctr"/>
                          <a:r>
                            <a:rPr lang="en-IN" sz="20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Times New Roman" panose="02020603050405020304" pitchFamily="18" charset="0"/>
                                  </a:rPr>
                                  <m:t>6</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dirty="0" smtClean="0">
                                    <a:latin typeface="Cambria Math" panose="02040503050406030204" pitchFamily="18" charset="0"/>
                                    <a:cs typeface="Times New Roman" panose="02020603050405020304" pitchFamily="18" charset="0"/>
                                  </a:rPr>
                                  <m:t>8.795</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1.4658</m:t>
                                </m:r>
                              </m:oMath>
                            </m:oMathPara>
                          </a14:m>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0481">
                    <a:tc>
                      <a:txBody>
                        <a:bodyPr/>
                        <a:lstStyle/>
                        <a:p>
                          <a:pPr algn="ctr"/>
                          <a:r>
                            <a:rPr lang="en-IN" sz="20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dirty="0" smtClean="0">
                                    <a:latin typeface="Cambria Math" panose="02040503050406030204" pitchFamily="18" charset="0"/>
                                    <a:cs typeface="Times New Roman" panose="02020603050405020304" pitchFamily="18" charset="0"/>
                                  </a:rPr>
                                  <m:t>15</m:t>
                                </m:r>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000" b="0" i="1" dirty="0" smtClean="0">
                                    <a:latin typeface="Cambria Math" panose="02040503050406030204" pitchFamily="18" charset="0"/>
                                    <a:cs typeface="Times New Roman" panose="02020603050405020304" pitchFamily="18" charset="0"/>
                                  </a:rPr>
                                  <m:t>86.33</m:t>
                                </m:r>
                              </m:oMath>
                            </m:oMathPara>
                          </a14:m>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3" name="Table 2">
                <a:extLst>
                  <a:ext uri="{FF2B5EF4-FFF2-40B4-BE49-F238E27FC236}">
                    <a16:creationId xmlns:a16="http://schemas.microsoft.com/office/drawing/2014/main" id="{8AB869A7-8947-4082-BFDD-E25977C7420D}"/>
                  </a:ext>
                </a:extLst>
              </p:cNvPr>
              <p:cNvGraphicFramePr>
                <a:graphicFrameLocks noGrp="1"/>
              </p:cNvGraphicFramePr>
              <p:nvPr>
                <p:extLst>
                  <p:ext uri="{D42A27DB-BD31-4B8C-83A1-F6EECF244321}">
                    <p14:modId xmlns:p14="http://schemas.microsoft.com/office/powerpoint/2010/main" val="4185879966"/>
                  </p:ext>
                </p:extLst>
              </p:nvPr>
            </p:nvGraphicFramePr>
            <p:xfrm>
              <a:off x="593556" y="335707"/>
              <a:ext cx="11004887" cy="6186585"/>
            </p:xfrm>
            <a:graphic>
              <a:graphicData uri="http://schemas.openxmlformats.org/drawingml/2006/table">
                <a:tbl>
                  <a:tblPr>
                    <a:tableStyleId>{5C22544A-7EE6-4342-B048-85BDC9FD1C3A}</a:tableStyleId>
                  </a:tblPr>
                  <a:tblGrid>
                    <a:gridCol w="1646456">
                      <a:extLst>
                        <a:ext uri="{9D8B030D-6E8A-4147-A177-3AD203B41FA5}">
                          <a16:colId xmlns:a16="http://schemas.microsoft.com/office/drawing/2014/main" val="20000"/>
                        </a:ext>
                      </a:extLst>
                    </a:gridCol>
                    <a:gridCol w="2284326">
                      <a:extLst>
                        <a:ext uri="{9D8B030D-6E8A-4147-A177-3AD203B41FA5}">
                          <a16:colId xmlns:a16="http://schemas.microsoft.com/office/drawing/2014/main" val="20001"/>
                        </a:ext>
                      </a:extLst>
                    </a:gridCol>
                    <a:gridCol w="1440128">
                      <a:extLst>
                        <a:ext uri="{9D8B030D-6E8A-4147-A177-3AD203B41FA5}">
                          <a16:colId xmlns:a16="http://schemas.microsoft.com/office/drawing/2014/main" val="20002"/>
                        </a:ext>
                      </a:extLst>
                    </a:gridCol>
                    <a:gridCol w="2870544">
                      <a:extLst>
                        <a:ext uri="{9D8B030D-6E8A-4147-A177-3AD203B41FA5}">
                          <a16:colId xmlns:a16="http://schemas.microsoft.com/office/drawing/2014/main" val="20003"/>
                        </a:ext>
                      </a:extLst>
                    </a:gridCol>
                    <a:gridCol w="2763433">
                      <a:extLst>
                        <a:ext uri="{9D8B030D-6E8A-4147-A177-3AD203B41FA5}">
                          <a16:colId xmlns:a16="http://schemas.microsoft.com/office/drawing/2014/main" val="20004"/>
                        </a:ext>
                      </a:extLst>
                    </a:gridCol>
                  </a:tblGrid>
                  <a:tr h="792867">
                    <a:tc>
                      <a:txBody>
                        <a:bodyPr/>
                        <a:lstStyle/>
                        <a:p>
                          <a:pPr algn="ctr"/>
                          <a:r>
                            <a:rPr lang="en-IN" sz="2000" b="1" i="1" dirty="0">
                              <a:latin typeface="Times New Roman" panose="02020603050405020304" pitchFamily="18" charset="0"/>
                              <a:cs typeface="Times New Roman" panose="02020603050405020304" pitchFamily="18" charset="0"/>
                            </a:rPr>
                            <a:t>Source of</a:t>
                          </a:r>
                          <a:r>
                            <a:rPr lang="en-IN" sz="2000" b="1" i="1" baseline="0" dirty="0">
                              <a:latin typeface="Times New Roman" panose="02020603050405020304" pitchFamily="18" charset="0"/>
                              <a:cs typeface="Times New Roman" panose="02020603050405020304" pitchFamily="18" charset="0"/>
                            </a:rPr>
                            <a:t> Variation</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Degrees</a:t>
                          </a:r>
                          <a:r>
                            <a:rPr lang="en-IN" sz="2000" b="1" i="1" baseline="0" dirty="0">
                              <a:latin typeface="Times New Roman" panose="02020603050405020304" pitchFamily="18" charset="0"/>
                              <a:cs typeface="Times New Roman" panose="02020603050405020304" pitchFamily="18" charset="0"/>
                            </a:rPr>
                            <a:t> of freedom</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Sum of Squares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Mean Sum</a:t>
                          </a:r>
                          <a:r>
                            <a:rPr lang="en-IN" sz="2000" b="1" i="1" baseline="0" dirty="0">
                              <a:latin typeface="Times New Roman" panose="02020603050405020304" pitchFamily="18" charset="0"/>
                              <a:cs typeface="Times New Roman" panose="02020603050405020304" pitchFamily="18" charset="0"/>
                            </a:rPr>
                            <a:t> of </a:t>
                          </a:r>
                        </a:p>
                        <a:p>
                          <a:pPr algn="ctr"/>
                          <a:r>
                            <a:rPr lang="en-IN" sz="2000" b="1" i="1" baseline="0" dirty="0">
                              <a:latin typeface="Times New Roman" panose="02020603050405020304" pitchFamily="18" charset="0"/>
                              <a:cs typeface="Times New Roman" panose="02020603050405020304" pitchFamily="18" charset="0"/>
                            </a:rPr>
                            <a:t>Squares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i="1" dirty="0">
                              <a:latin typeface="Times New Roman" panose="02020603050405020304" pitchFamily="18" charset="0"/>
                              <a:cs typeface="Times New Roman" panose="02020603050405020304" pitchFamily="18" charset="0"/>
                            </a:rPr>
                            <a:t>F-statistic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64724">
                    <a:tc>
                      <a:txBody>
                        <a:bodyPr/>
                        <a:lstStyle/>
                        <a:p>
                          <a:pPr algn="ctr"/>
                          <a:r>
                            <a:rPr lang="en-IN" sz="2000" b="1" i="1" dirty="0">
                              <a:latin typeface="Times New Roman" panose="02020603050405020304" pitchFamily="18" charset="0"/>
                              <a:cs typeface="Times New Roman" panose="02020603050405020304" pitchFamily="18" charset="0"/>
                            </a:rPr>
                            <a:t>Treatments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54583" r="-310133" b="-273333"/>
                          </a:stretch>
                        </a:blipFill>
                      </a:tcPr>
                    </a:tc>
                    <a:tc>
                      <a:txBody>
                        <a:bodyPr/>
                        <a:lstStyle/>
                        <a:p>
                          <a:pPr algn="ctr"/>
                          <a:r>
                            <a:rPr lang="en-IN" sz="2000" dirty="0">
                              <a:latin typeface="Times New Roman" panose="02020603050405020304" pitchFamily="18" charset="0"/>
                              <a:cs typeface="Times New Roman" panose="02020603050405020304" pitchFamily="18" charset="0"/>
                            </a:rPr>
                            <a:t>10.035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54583" r="-96815" b="-27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54583" r="-441" b="-273333"/>
                          </a:stretch>
                        </a:blipFill>
                      </a:tcPr>
                    </a:tc>
                    <a:extLst>
                      <a:ext uri="{0D108BD9-81ED-4DB2-BD59-A6C34878D82A}">
                        <a16:rowId xmlns:a16="http://schemas.microsoft.com/office/drawing/2014/main" val="10001"/>
                      </a:ext>
                    </a:extLst>
                  </a:tr>
                  <a:tr h="1414668">
                    <a:tc>
                      <a:txBody>
                        <a:bodyPr/>
                        <a:lstStyle/>
                        <a:p>
                          <a:pPr algn="ctr"/>
                          <a:r>
                            <a:rPr lang="en-IN" sz="2000" b="1" i="1" dirty="0">
                              <a:latin typeface="Times New Roman" panose="02020603050405020304" pitchFamily="18" charset="0"/>
                              <a:cs typeface="Times New Roman" panose="02020603050405020304" pitchFamily="18" charset="0"/>
                            </a:rPr>
                            <a:t>Rows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159914" r="-310133" b="-18275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159914" r="-392797" b="-18275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159914" r="-96815" b="-18275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159914" r="-441" b="-182759"/>
                          </a:stretch>
                        </a:blipFill>
                      </a:tcPr>
                    </a:tc>
                    <a:extLst>
                      <a:ext uri="{0D108BD9-81ED-4DB2-BD59-A6C34878D82A}">
                        <a16:rowId xmlns:a16="http://schemas.microsoft.com/office/drawing/2014/main" val="10002"/>
                      </a:ext>
                    </a:extLst>
                  </a:tr>
                  <a:tr h="1289114">
                    <a:tc>
                      <a:txBody>
                        <a:bodyPr/>
                        <a:lstStyle/>
                        <a:p>
                          <a:pPr algn="ctr"/>
                          <a:r>
                            <a:rPr lang="en-US" sz="2000" b="1" i="1" dirty="0">
                              <a:latin typeface="Times New Roman" panose="02020603050405020304" pitchFamily="18" charset="0"/>
                              <a:cs typeface="Times New Roman" panose="02020603050405020304" pitchFamily="18" charset="0"/>
                            </a:rPr>
                            <a:t>Columns</a:t>
                          </a:r>
                          <a:endParaRPr lang="en-IN" sz="2000"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284434" r="-310133"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284434" r="-392797"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284434" r="-9681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018" t="-284434" r="-441" b="-100000"/>
                          </a:stretch>
                        </a:blipFill>
                      </a:tcPr>
                    </a:tc>
                    <a:extLst>
                      <a:ext uri="{0D108BD9-81ED-4DB2-BD59-A6C34878D82A}">
                        <a16:rowId xmlns:a16="http://schemas.microsoft.com/office/drawing/2014/main" val="2226066076"/>
                      </a:ext>
                    </a:extLst>
                  </a:tr>
                  <a:tr h="784731">
                    <a:tc>
                      <a:txBody>
                        <a:bodyPr/>
                        <a:lstStyle/>
                        <a:p>
                          <a:pPr algn="ctr"/>
                          <a:r>
                            <a:rPr lang="en-IN" sz="2000" b="1" i="1" dirty="0">
                              <a:latin typeface="Times New Roman" panose="02020603050405020304" pitchFamily="18" charset="0"/>
                              <a:cs typeface="Times New Roman" panose="02020603050405020304" pitchFamily="18" charset="0"/>
                            </a:rPr>
                            <a:t>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631783" r="-310133" b="-6434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631783" r="-392797" b="-6434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261" t="-631783" r="-96815" b="-64341"/>
                          </a:stretch>
                        </a:blipFill>
                      </a:tcPr>
                    </a:tc>
                    <a:tc rowSpan="2">
                      <a:txBody>
                        <a:bodyPr/>
                        <a:lstStyle/>
                        <a:p>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0481">
                    <a:tc>
                      <a:txBody>
                        <a:bodyPr/>
                        <a:lstStyle/>
                        <a:p>
                          <a:pPr algn="ctr"/>
                          <a:r>
                            <a:rPr lang="en-IN" sz="2000" b="1" i="1"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267" t="-1311111" r="-310133" b="-1527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3729" t="-1311111" r="-392797" b="-15278"/>
                          </a:stretch>
                        </a:blipFill>
                      </a:tcPr>
                    </a:tc>
                    <a:tc>
                      <a:txBody>
                        <a:bodyPr/>
                        <a:lstStyle/>
                        <a:p>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214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B96D8F-0587-C35F-838A-3BC674546CFF}"/>
                  </a:ext>
                </a:extLst>
              </p:cNvPr>
              <p:cNvSpPr txBox="1"/>
              <p:nvPr/>
            </p:nvSpPr>
            <p:spPr>
              <a:xfrm>
                <a:off x="946484" y="818147"/>
                <a:ext cx="10732169" cy="4923079"/>
              </a:xfrm>
              <a:prstGeom prst="rect">
                <a:avLst/>
              </a:prstGeom>
              <a:noFill/>
            </p:spPr>
            <p:txBody>
              <a:bodyPr wrap="square" rtlCol="0">
                <a:spAutoFit/>
              </a:bodyPr>
              <a:lstStyle/>
              <a:p>
                <a:pPr algn="just"/>
                <a:r>
                  <a:rPr lang="en-IN" sz="2800" b="0" dirty="0">
                    <a:latin typeface="Times New Roman" panose="02020603050405020304" pitchFamily="18" charset="0"/>
                    <a:cs typeface="Times New Roman" panose="02020603050405020304" pitchFamily="18" charset="0"/>
                  </a:rPr>
                  <a:t>Critical value: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𝐹</m:t>
                        </m:r>
                      </m:e>
                      <m:sub>
                        <m:r>
                          <a:rPr lang="en-IN" sz="2800" b="0" i="1" smtClean="0">
                            <a:latin typeface="Cambria Math" panose="02040503050406030204" pitchFamily="18" charset="0"/>
                          </a:rPr>
                          <m:t>0.05, </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3, 6</m:t>
                            </m:r>
                          </m:e>
                        </m:d>
                      </m:sub>
                    </m:sSub>
                    <m:r>
                      <a:rPr lang="en-IN" sz="2800" b="0" i="1" smtClean="0">
                        <a:latin typeface="Cambria Math" panose="02040503050406030204" pitchFamily="18" charset="0"/>
                      </a:rPr>
                      <m:t>=4.76</m:t>
                    </m:r>
                  </m:oMath>
                </a14:m>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Conclusion:</a:t>
                </a:r>
              </a:p>
              <a:p>
                <a:pPr algn="just"/>
                <a:r>
                  <a:rPr lang="en-IN" sz="28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𝐹</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&lt;</m:t>
                    </m:r>
                    <m:sSub>
                      <m:sSubPr>
                        <m:ctrlPr>
                          <a:rPr lang="en-IN" sz="2800" i="1">
                            <a:latin typeface="Cambria Math" panose="02040503050406030204" pitchFamily="18" charset="0"/>
                          </a:rPr>
                        </m:ctrlPr>
                      </m:sSubPr>
                      <m:e>
                        <m:r>
                          <a:rPr lang="en-IN" sz="2800" i="1">
                            <a:latin typeface="Cambria Math" panose="02040503050406030204" pitchFamily="18" charset="0"/>
                          </a:rPr>
                          <m:t>𝐹</m:t>
                        </m:r>
                      </m:e>
                      <m:sub>
                        <m:r>
                          <a:rPr lang="en-IN" sz="2800" i="1">
                            <a:latin typeface="Cambria Math" panose="02040503050406030204" pitchFamily="18" charset="0"/>
                          </a:rPr>
                          <m:t>0.05, </m:t>
                        </m:r>
                        <m:d>
                          <m:dPr>
                            <m:ctrlPr>
                              <a:rPr lang="en-IN" sz="2800" i="1">
                                <a:latin typeface="Cambria Math" panose="02040503050406030204" pitchFamily="18" charset="0"/>
                              </a:rPr>
                            </m:ctrlPr>
                          </m:dPr>
                          <m:e>
                            <m:r>
                              <a:rPr lang="en-IN" sz="2800" i="1">
                                <a:latin typeface="Cambria Math" panose="02040503050406030204" pitchFamily="18" charset="0"/>
                              </a:rPr>
                              <m:t>3, 6</m:t>
                            </m:r>
                          </m:e>
                        </m:d>
                      </m:sub>
                    </m:sSub>
                  </m:oMath>
                </a14:m>
                <a:r>
                  <a:rPr lang="en-IN" sz="2800" dirty="0">
                    <a:latin typeface="Times New Roman" panose="02020603050405020304" pitchFamily="18" charset="0"/>
                    <a:cs typeface="Times New Roman" panose="02020603050405020304" pitchFamily="18" charset="0"/>
                  </a:rPr>
                  <a:t>, we conclude that the data do not provide us any evidence against null hypothesis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0</m:t>
                        </m:r>
                      </m:sub>
                    </m:sSub>
                    <m:r>
                      <a:rPr lang="en-IN" sz="2800" b="0" i="1" smtClean="0">
                        <a:latin typeface="Cambria Math" panose="02040503050406030204" pitchFamily="18" charset="0"/>
                      </a:rPr>
                      <m:t>(1)</m:t>
                    </m:r>
                  </m:oMath>
                </a14:m>
                <a:r>
                  <a:rPr lang="en-IN" sz="2800" dirty="0">
                    <a:latin typeface="Times New Roman" panose="02020603050405020304" pitchFamily="18" charset="0"/>
                    <a:cs typeface="Times New Roman" panose="02020603050405020304" pitchFamily="18" charset="0"/>
                  </a:rPr>
                  <a:t>, and hence it may be accepted at 5% level of significance. i.e., all four types of clay have equal yields.</a:t>
                </a:r>
              </a:p>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Since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𝐹</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𝐹</m:t>
                        </m:r>
                      </m:e>
                      <m:sub>
                        <m:r>
                          <a:rPr lang="en-IN" sz="2800" b="0" i="1" smtClean="0">
                            <a:latin typeface="Cambria Math" panose="02040503050406030204" pitchFamily="18" charset="0"/>
                          </a:rPr>
                          <m:t>3</m:t>
                        </m:r>
                      </m:sub>
                    </m:sSub>
                    <m:r>
                      <a:rPr lang="en-IN" sz="2800" b="0" i="1" smtClean="0">
                        <a:latin typeface="Cambria Math" panose="02040503050406030204" pitchFamily="18" charset="0"/>
                      </a:rPr>
                      <m:t>&lt;</m:t>
                    </m:r>
                    <m:sSub>
                      <m:sSubPr>
                        <m:ctrlPr>
                          <a:rPr lang="en-IN" sz="2800" i="1">
                            <a:latin typeface="Cambria Math" panose="02040503050406030204" pitchFamily="18" charset="0"/>
                          </a:rPr>
                        </m:ctrlPr>
                      </m:sSubPr>
                      <m:e>
                        <m:r>
                          <a:rPr lang="en-IN" sz="2800" i="1">
                            <a:latin typeface="Cambria Math" panose="02040503050406030204" pitchFamily="18" charset="0"/>
                          </a:rPr>
                          <m:t>𝐹</m:t>
                        </m:r>
                      </m:e>
                      <m:sub>
                        <m:r>
                          <a:rPr lang="en-IN" sz="2800" i="1">
                            <a:latin typeface="Cambria Math" panose="02040503050406030204" pitchFamily="18" charset="0"/>
                          </a:rPr>
                          <m:t>0.05, </m:t>
                        </m:r>
                        <m:d>
                          <m:dPr>
                            <m:ctrlPr>
                              <a:rPr lang="en-IN" sz="2800" i="1">
                                <a:latin typeface="Cambria Math" panose="02040503050406030204" pitchFamily="18" charset="0"/>
                              </a:rPr>
                            </m:ctrlPr>
                          </m:dPr>
                          <m:e>
                            <m:r>
                              <a:rPr lang="en-IN" sz="2800" i="1">
                                <a:latin typeface="Cambria Math" panose="02040503050406030204" pitchFamily="18" charset="0"/>
                              </a:rPr>
                              <m:t>3, 6</m:t>
                            </m:r>
                          </m:e>
                        </m:d>
                      </m:sub>
                    </m:sSub>
                  </m:oMath>
                </a14:m>
                <a:r>
                  <a:rPr lang="en-IN" sz="2800" dirty="0">
                    <a:latin typeface="Times New Roman" panose="02020603050405020304" pitchFamily="18" charset="0"/>
                    <a:cs typeface="Times New Roman" panose="02020603050405020304" pitchFamily="18" charset="0"/>
                  </a:rPr>
                  <a:t> we conclude that the data do not provide us any evidence against null hypothesis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𝐻</m:t>
                        </m:r>
                      </m:e>
                      <m:sub>
                        <m:r>
                          <a:rPr lang="en-IN" sz="2800" i="1">
                            <a:latin typeface="Cambria Math" panose="02040503050406030204" pitchFamily="18" charset="0"/>
                          </a:rPr>
                          <m:t>0</m:t>
                        </m:r>
                      </m:sub>
                    </m:sSub>
                    <m:r>
                      <a:rPr lang="en-IN" sz="2800" i="1">
                        <a:latin typeface="Cambria Math" panose="02040503050406030204" pitchFamily="18" charset="0"/>
                      </a:rPr>
                      <m:t>(</m:t>
                    </m:r>
                    <m:r>
                      <a:rPr lang="en-IN" sz="2800" b="0" i="1" smtClean="0">
                        <a:latin typeface="Cambria Math" panose="02040503050406030204" pitchFamily="18" charset="0"/>
                      </a:rPr>
                      <m:t>2</m:t>
                    </m:r>
                    <m:r>
                      <a:rPr lang="en-IN" sz="2800" i="1">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𝐻</m:t>
                        </m:r>
                      </m:e>
                      <m:sub>
                        <m:r>
                          <a:rPr lang="en-IN" sz="2800" i="1">
                            <a:latin typeface="Cambria Math" panose="02040503050406030204" pitchFamily="18" charset="0"/>
                          </a:rPr>
                          <m:t>0</m:t>
                        </m:r>
                      </m:sub>
                    </m:sSub>
                    <m:r>
                      <a:rPr lang="en-IN" sz="2800" i="1">
                        <a:latin typeface="Cambria Math" panose="02040503050406030204" pitchFamily="18" charset="0"/>
                      </a:rPr>
                      <m:t>(</m:t>
                    </m:r>
                    <m:r>
                      <a:rPr lang="en-IN" sz="2800" b="0" i="1" smtClean="0">
                        <a:latin typeface="Cambria Math" panose="02040503050406030204" pitchFamily="18" charset="0"/>
                      </a:rPr>
                      <m:t>3</m:t>
                    </m:r>
                    <m:r>
                      <a:rPr lang="en-IN" sz="2800" i="1">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and in favour of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(2)</m:t>
                    </m:r>
                  </m:oMath>
                </a14:m>
                <a:r>
                  <a:rPr lang="en-I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𝐻</m:t>
                        </m:r>
                      </m:e>
                      <m:sub>
                        <m:r>
                          <a:rPr lang="en-IN" sz="2800" b="0" i="1" smtClean="0">
                            <a:latin typeface="Cambria Math" panose="02040503050406030204" pitchFamily="18" charset="0"/>
                          </a:rPr>
                          <m:t>1</m:t>
                        </m:r>
                      </m:sub>
                    </m:sSub>
                    <m:d>
                      <m:dPr>
                        <m:ctrlPr>
                          <a:rPr lang="en-IN" sz="2800" b="0" i="1" smtClean="0">
                            <a:latin typeface="Cambria Math" panose="02040503050406030204" pitchFamily="18" charset="0"/>
                          </a:rPr>
                        </m:ctrlPr>
                      </m:dPr>
                      <m:e>
                        <m:r>
                          <a:rPr lang="en-IN" sz="2800" b="0" i="1" smtClean="0">
                            <a:latin typeface="Cambria Math" panose="02040503050406030204" pitchFamily="18" charset="0"/>
                          </a:rPr>
                          <m:t>3</m:t>
                        </m:r>
                      </m:e>
                    </m:d>
                  </m:oMath>
                </a14:m>
                <a:r>
                  <a:rPr lang="en-IN" sz="2800" dirty="0">
                    <a:latin typeface="Times New Roman" panose="02020603050405020304" pitchFamily="18" charset="0"/>
                    <a:cs typeface="Times New Roman" panose="02020603050405020304" pitchFamily="18" charset="0"/>
                  </a:rPr>
                  <a:t>. Hence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𝐻</m:t>
                        </m:r>
                      </m:e>
                      <m:sub>
                        <m:r>
                          <a:rPr lang="en-IN" sz="2800" i="1">
                            <a:latin typeface="Cambria Math" panose="02040503050406030204" pitchFamily="18" charset="0"/>
                          </a:rPr>
                          <m:t>1</m:t>
                        </m:r>
                      </m:sub>
                    </m:sSub>
                    <m:r>
                      <a:rPr lang="en-IN" sz="2800" i="1">
                        <a:latin typeface="Cambria Math" panose="02040503050406030204" pitchFamily="18" charset="0"/>
                      </a:rPr>
                      <m:t>(2)</m:t>
                    </m:r>
                  </m:oMath>
                </a14:m>
                <a:r>
                  <a:rPr lang="en-IN"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𝐻</m:t>
                        </m:r>
                      </m:e>
                      <m:sub>
                        <m:r>
                          <a:rPr lang="en-IN" sz="2800" i="1">
                            <a:latin typeface="Cambria Math" panose="02040503050406030204" pitchFamily="18" charset="0"/>
                          </a:rPr>
                          <m:t>1</m:t>
                        </m:r>
                      </m:sub>
                    </m:sSub>
                    <m:d>
                      <m:dPr>
                        <m:ctrlPr>
                          <a:rPr lang="en-IN" sz="2800" i="1">
                            <a:latin typeface="Cambria Math" panose="02040503050406030204" pitchFamily="18" charset="0"/>
                          </a:rPr>
                        </m:ctrlPr>
                      </m:dPr>
                      <m:e>
                        <m:r>
                          <a:rPr lang="en-IN" sz="2800" i="1">
                            <a:latin typeface="Cambria Math" panose="02040503050406030204" pitchFamily="18" charset="0"/>
                          </a:rPr>
                          <m:t>3</m:t>
                        </m:r>
                      </m:e>
                    </m:d>
                  </m:oMath>
                </a14:m>
                <a:r>
                  <a:rPr lang="en-IN" sz="2800" dirty="0">
                    <a:latin typeface="Times New Roman" panose="02020603050405020304" pitchFamily="18" charset="0"/>
                    <a:cs typeface="Times New Roman" panose="02020603050405020304" pitchFamily="18" charset="0"/>
                  </a:rPr>
                  <a:t> are accepted at 5% level of significance. i.e., all the four rows have not equal yields and all the four columns have not equal. </a:t>
                </a:r>
              </a:p>
            </p:txBody>
          </p:sp>
        </mc:Choice>
        <mc:Fallback xmlns="">
          <p:sp>
            <p:nvSpPr>
              <p:cNvPr id="5" name="TextBox 4">
                <a:extLst>
                  <a:ext uri="{FF2B5EF4-FFF2-40B4-BE49-F238E27FC236}">
                    <a16:creationId xmlns:a16="http://schemas.microsoft.com/office/drawing/2014/main" id="{20B96D8F-0587-C35F-838A-3BC674546CFF}"/>
                  </a:ext>
                </a:extLst>
              </p:cNvPr>
              <p:cNvSpPr txBox="1">
                <a:spLocks noRot="1" noChangeAspect="1" noMove="1" noResize="1" noEditPoints="1" noAdjustHandles="1" noChangeArrowheads="1" noChangeShapeType="1" noTextEdit="1"/>
              </p:cNvSpPr>
              <p:nvPr/>
            </p:nvSpPr>
            <p:spPr>
              <a:xfrm>
                <a:off x="946484" y="818147"/>
                <a:ext cx="10732169" cy="4923079"/>
              </a:xfrm>
              <a:prstGeom prst="rect">
                <a:avLst/>
              </a:prstGeom>
              <a:blipFill>
                <a:blip r:embed="rId2"/>
                <a:stretch>
                  <a:fillRect l="-1136" t="-1238" r="-1136" b="-2475"/>
                </a:stretch>
              </a:blipFill>
            </p:spPr>
            <p:txBody>
              <a:bodyPr/>
              <a:lstStyle/>
              <a:p>
                <a:r>
                  <a:rPr lang="en-IN">
                    <a:noFill/>
                  </a:rPr>
                  <a:t> </a:t>
                </a:r>
              </a:p>
            </p:txBody>
          </p:sp>
        </mc:Fallback>
      </mc:AlternateContent>
    </p:spTree>
    <p:extLst>
      <p:ext uri="{BB962C8B-B14F-4D97-AF65-F5344CB8AC3E}">
        <p14:creationId xmlns:p14="http://schemas.microsoft.com/office/powerpoint/2010/main" val="3015036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E1C6-9CC2-181A-C2D5-78C63E406994}"/>
              </a:ext>
            </a:extLst>
          </p:cNvPr>
          <p:cNvSpPr txBox="1"/>
          <p:nvPr/>
        </p:nvSpPr>
        <p:spPr>
          <a:xfrm>
            <a:off x="154111" y="133564"/>
            <a:ext cx="11825555" cy="2677656"/>
          </a:xfrm>
          <a:prstGeom prst="rect">
            <a:avLst/>
          </a:prstGeom>
          <a:noFill/>
        </p:spPr>
        <p:txBody>
          <a:bodyPr wrap="square">
            <a:spAutoFit/>
          </a:bodyPr>
          <a:lstStyle/>
          <a:p>
            <a:pPr marL="0" indent="0" algn="just">
              <a:buNone/>
            </a:pPr>
            <a:r>
              <a:rPr lang="en-IN" sz="2800" b="1" dirty="0">
                <a:latin typeface="Times New Roman" panose="02020603050405020304" pitchFamily="18" charset="0"/>
                <a:cs typeface="Times New Roman" panose="02020603050405020304" pitchFamily="18" charset="0"/>
              </a:rPr>
              <a:t>Practice problems:</a:t>
            </a:r>
          </a:p>
          <a:p>
            <a:pPr marL="0" indent="0" algn="just">
              <a:buNone/>
            </a:pPr>
            <a:r>
              <a:rPr lang="en-IN" sz="2800" dirty="0">
                <a:latin typeface="Times New Roman" panose="02020603050405020304" pitchFamily="18" charset="0"/>
                <a:cs typeface="Times New Roman" panose="02020603050405020304" pitchFamily="18" charset="0"/>
              </a:rPr>
              <a:t>The following tables gives the yields of wheat from 16 plots, all of the approximately equal fertility, when 4 varieties of wheat were cultivated in a completely randomised fashion. Test the hypothesis that the varieties are not significantly different.</a:t>
            </a:r>
          </a:p>
          <a:p>
            <a:pPr marL="0" indent="0" algn="just">
              <a:buNone/>
            </a:pPr>
            <a:endParaRPr lang="en-IN" sz="28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4826B3A-97FD-F65B-B539-B53AA63E7F05}"/>
              </a:ext>
            </a:extLst>
          </p:cNvPr>
          <p:cNvGraphicFramePr>
            <a:graphicFrameLocks noGrp="1"/>
          </p:cNvGraphicFramePr>
          <p:nvPr>
            <p:extLst>
              <p:ext uri="{D42A27DB-BD31-4B8C-83A1-F6EECF244321}">
                <p14:modId xmlns:p14="http://schemas.microsoft.com/office/powerpoint/2010/main" val="463129391"/>
              </p:ext>
            </p:extLst>
          </p:nvPr>
        </p:nvGraphicFramePr>
        <p:xfrm>
          <a:off x="1632025" y="2629317"/>
          <a:ext cx="8981738" cy="3233098"/>
        </p:xfrm>
        <a:graphic>
          <a:graphicData uri="http://schemas.openxmlformats.org/drawingml/2006/table">
            <a:tbl>
              <a:tblPr>
                <a:tableStyleId>{5C22544A-7EE6-4342-B048-85BDC9FD1C3A}</a:tableStyleId>
              </a:tblPr>
              <a:tblGrid>
                <a:gridCol w="1369239">
                  <a:extLst>
                    <a:ext uri="{9D8B030D-6E8A-4147-A177-3AD203B41FA5}">
                      <a16:colId xmlns:a16="http://schemas.microsoft.com/office/drawing/2014/main" val="20000"/>
                    </a:ext>
                  </a:extLst>
                </a:gridCol>
                <a:gridCol w="645354">
                  <a:extLst>
                    <a:ext uri="{9D8B030D-6E8A-4147-A177-3AD203B41FA5}">
                      <a16:colId xmlns:a16="http://schemas.microsoft.com/office/drawing/2014/main" val="20001"/>
                    </a:ext>
                  </a:extLst>
                </a:gridCol>
                <a:gridCol w="655881">
                  <a:extLst>
                    <a:ext uri="{9D8B030D-6E8A-4147-A177-3AD203B41FA5}">
                      <a16:colId xmlns:a16="http://schemas.microsoft.com/office/drawing/2014/main" val="20002"/>
                    </a:ext>
                  </a:extLst>
                </a:gridCol>
                <a:gridCol w="788908">
                  <a:extLst>
                    <a:ext uri="{9D8B030D-6E8A-4147-A177-3AD203B41FA5}">
                      <a16:colId xmlns:a16="http://schemas.microsoft.com/office/drawing/2014/main" val="20003"/>
                    </a:ext>
                  </a:extLst>
                </a:gridCol>
                <a:gridCol w="788908">
                  <a:extLst>
                    <a:ext uri="{9D8B030D-6E8A-4147-A177-3AD203B41FA5}">
                      <a16:colId xmlns:a16="http://schemas.microsoft.com/office/drawing/2014/main" val="20004"/>
                    </a:ext>
                  </a:extLst>
                </a:gridCol>
                <a:gridCol w="788908">
                  <a:extLst>
                    <a:ext uri="{9D8B030D-6E8A-4147-A177-3AD203B41FA5}">
                      <a16:colId xmlns:a16="http://schemas.microsoft.com/office/drawing/2014/main" val="20005"/>
                    </a:ext>
                  </a:extLst>
                </a:gridCol>
                <a:gridCol w="788908">
                  <a:extLst>
                    <a:ext uri="{9D8B030D-6E8A-4147-A177-3AD203B41FA5}">
                      <a16:colId xmlns:a16="http://schemas.microsoft.com/office/drawing/2014/main" val="20006"/>
                    </a:ext>
                  </a:extLst>
                </a:gridCol>
                <a:gridCol w="788908">
                  <a:extLst>
                    <a:ext uri="{9D8B030D-6E8A-4147-A177-3AD203B41FA5}">
                      <a16:colId xmlns:a16="http://schemas.microsoft.com/office/drawing/2014/main" val="20007"/>
                    </a:ext>
                  </a:extLst>
                </a:gridCol>
                <a:gridCol w="788908">
                  <a:extLst>
                    <a:ext uri="{9D8B030D-6E8A-4147-A177-3AD203B41FA5}">
                      <a16:colId xmlns:a16="http://schemas.microsoft.com/office/drawing/2014/main" val="20008"/>
                    </a:ext>
                  </a:extLst>
                </a:gridCol>
                <a:gridCol w="788908">
                  <a:extLst>
                    <a:ext uri="{9D8B030D-6E8A-4147-A177-3AD203B41FA5}">
                      <a16:colId xmlns:a16="http://schemas.microsoft.com/office/drawing/2014/main" val="20009"/>
                    </a:ext>
                  </a:extLst>
                </a:gridCol>
                <a:gridCol w="788908">
                  <a:extLst>
                    <a:ext uri="{9D8B030D-6E8A-4147-A177-3AD203B41FA5}">
                      <a16:colId xmlns:a16="http://schemas.microsoft.com/office/drawing/2014/main" val="20010"/>
                    </a:ext>
                  </a:extLst>
                </a:gridCol>
              </a:tblGrid>
              <a:tr h="519269">
                <a:tc>
                  <a:txBody>
                    <a:bodyPr/>
                    <a:lstStyle/>
                    <a:p>
                      <a:pPr algn="just"/>
                      <a:r>
                        <a:rPr lang="en-IN" sz="2400" dirty="0">
                          <a:latin typeface="Times New Roman" panose="02020603050405020304" pitchFamily="18" charset="0"/>
                          <a:cs typeface="Times New Roman" panose="02020603050405020304" pitchFamily="18" charset="0"/>
                        </a:rPr>
                        <a:t>Plot No.</a:t>
                      </a:r>
                    </a:p>
                  </a:txBody>
                  <a:tcPr/>
                </a:tc>
                <a:tc>
                  <a:txBody>
                    <a:bodyPr/>
                    <a:lstStyle/>
                    <a:p>
                      <a:pPr algn="just"/>
                      <a:r>
                        <a:rPr lang="en-IN" sz="2400" dirty="0">
                          <a:latin typeface="Times New Roman" panose="02020603050405020304" pitchFamily="18" charset="0"/>
                          <a:cs typeface="Times New Roman" panose="02020603050405020304" pitchFamily="18" charset="0"/>
                        </a:rPr>
                        <a:t>1</a:t>
                      </a:r>
                    </a:p>
                  </a:txBody>
                  <a:tcPr/>
                </a:tc>
                <a:tc>
                  <a:txBody>
                    <a:bodyPr/>
                    <a:lstStyle/>
                    <a:p>
                      <a:pPr algn="just"/>
                      <a:r>
                        <a:rPr lang="en-IN" sz="2400" dirty="0">
                          <a:latin typeface="Times New Roman" panose="02020603050405020304" pitchFamily="18" charset="0"/>
                          <a:cs typeface="Times New Roman" panose="02020603050405020304" pitchFamily="18" charset="0"/>
                        </a:rPr>
                        <a:t>2</a:t>
                      </a:r>
                    </a:p>
                  </a:txBody>
                  <a:tcPr/>
                </a:tc>
                <a:tc>
                  <a:txBody>
                    <a:bodyPr/>
                    <a:lstStyle/>
                    <a:p>
                      <a:pPr algn="just"/>
                      <a:r>
                        <a:rPr lang="en-IN" sz="2400" dirty="0">
                          <a:latin typeface="Times New Roman" panose="02020603050405020304" pitchFamily="18" charset="0"/>
                          <a:cs typeface="Times New Roman" panose="02020603050405020304" pitchFamily="18" charset="0"/>
                        </a:rPr>
                        <a:t>3</a:t>
                      </a:r>
                    </a:p>
                  </a:txBody>
                  <a:tcPr/>
                </a:tc>
                <a:tc>
                  <a:txBody>
                    <a:bodyPr/>
                    <a:lstStyle/>
                    <a:p>
                      <a:pPr algn="just"/>
                      <a:r>
                        <a:rPr lang="en-IN" sz="2400" dirty="0">
                          <a:latin typeface="Times New Roman" panose="02020603050405020304" pitchFamily="18" charset="0"/>
                          <a:cs typeface="Times New Roman" panose="02020603050405020304" pitchFamily="18" charset="0"/>
                        </a:rPr>
                        <a:t>4</a:t>
                      </a:r>
                    </a:p>
                  </a:txBody>
                  <a:tcPr/>
                </a:tc>
                <a:tc>
                  <a:txBody>
                    <a:bodyPr/>
                    <a:lstStyle/>
                    <a:p>
                      <a:pPr algn="just"/>
                      <a:r>
                        <a:rPr lang="en-IN" sz="2400" dirty="0">
                          <a:latin typeface="Times New Roman" panose="02020603050405020304" pitchFamily="18" charset="0"/>
                          <a:cs typeface="Times New Roman" panose="02020603050405020304" pitchFamily="18" charset="0"/>
                        </a:rPr>
                        <a:t>5</a:t>
                      </a:r>
                    </a:p>
                  </a:txBody>
                  <a:tcPr/>
                </a:tc>
                <a:tc>
                  <a:txBody>
                    <a:bodyPr/>
                    <a:lstStyle/>
                    <a:p>
                      <a:pPr algn="just"/>
                      <a:r>
                        <a:rPr lang="en-IN" sz="2400" dirty="0">
                          <a:latin typeface="Times New Roman" panose="02020603050405020304" pitchFamily="18" charset="0"/>
                          <a:cs typeface="Times New Roman" panose="02020603050405020304" pitchFamily="18" charset="0"/>
                        </a:rPr>
                        <a:t>6</a:t>
                      </a:r>
                    </a:p>
                  </a:txBody>
                  <a:tcPr/>
                </a:tc>
                <a:tc>
                  <a:txBody>
                    <a:bodyPr/>
                    <a:lstStyle/>
                    <a:p>
                      <a:pPr algn="just"/>
                      <a:r>
                        <a:rPr lang="en-IN" sz="2400" dirty="0">
                          <a:latin typeface="Times New Roman" panose="02020603050405020304" pitchFamily="18" charset="0"/>
                          <a:cs typeface="Times New Roman" panose="02020603050405020304" pitchFamily="18" charset="0"/>
                        </a:rPr>
                        <a:t>7</a:t>
                      </a:r>
                    </a:p>
                  </a:txBody>
                  <a:tcPr/>
                </a:tc>
                <a:tc>
                  <a:txBody>
                    <a:bodyPr/>
                    <a:lstStyle/>
                    <a:p>
                      <a:pPr algn="just"/>
                      <a:r>
                        <a:rPr lang="en-IN" sz="2400" dirty="0">
                          <a:latin typeface="Times New Roman" panose="02020603050405020304" pitchFamily="18" charset="0"/>
                          <a:cs typeface="Times New Roman" panose="02020603050405020304" pitchFamily="18" charset="0"/>
                        </a:rPr>
                        <a:t>8</a:t>
                      </a:r>
                    </a:p>
                  </a:txBody>
                  <a:tcPr/>
                </a:tc>
                <a:tc>
                  <a:txBody>
                    <a:bodyPr/>
                    <a:lstStyle/>
                    <a:p>
                      <a:pPr algn="just"/>
                      <a:r>
                        <a:rPr lang="en-IN" sz="2400" dirty="0">
                          <a:latin typeface="Times New Roman" panose="02020603050405020304" pitchFamily="18" charset="0"/>
                          <a:cs typeface="Times New Roman" panose="02020603050405020304" pitchFamily="18" charset="0"/>
                        </a:rPr>
                        <a:t>9</a:t>
                      </a:r>
                    </a:p>
                  </a:txBody>
                  <a:tcPr/>
                </a:tc>
                <a:tc>
                  <a:txBody>
                    <a:bodyPr/>
                    <a:lstStyle/>
                    <a:p>
                      <a:pPr algn="just"/>
                      <a:r>
                        <a:rPr lang="en-IN" sz="24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10000"/>
                  </a:ext>
                </a:extLst>
              </a:tr>
              <a:tr h="303339">
                <a:tc>
                  <a:txBody>
                    <a:bodyPr/>
                    <a:lstStyle/>
                    <a:p>
                      <a:pPr algn="just"/>
                      <a:r>
                        <a:rPr lang="en-IN" sz="2400" dirty="0">
                          <a:latin typeface="Times New Roman" panose="02020603050405020304" pitchFamily="18" charset="0"/>
                          <a:cs typeface="Times New Roman" panose="02020603050405020304" pitchFamily="18" charset="0"/>
                        </a:rPr>
                        <a:t>Variety</a:t>
                      </a:r>
                    </a:p>
                  </a:txBody>
                  <a:tcPr/>
                </a:tc>
                <a:tc>
                  <a:txBody>
                    <a:bodyPr/>
                    <a:lstStyle/>
                    <a:p>
                      <a:pPr algn="just"/>
                      <a:r>
                        <a:rPr lang="en-IN" sz="2400" dirty="0">
                          <a:latin typeface="Times New Roman" panose="02020603050405020304" pitchFamily="18" charset="0"/>
                          <a:cs typeface="Times New Roman" panose="02020603050405020304" pitchFamily="18" charset="0"/>
                        </a:rPr>
                        <a:t>A</a:t>
                      </a:r>
                    </a:p>
                  </a:txBody>
                  <a:tcPr/>
                </a:tc>
                <a:tc>
                  <a:txBody>
                    <a:bodyPr/>
                    <a:lstStyle/>
                    <a:p>
                      <a:pPr algn="just"/>
                      <a:r>
                        <a:rPr lang="en-IN" sz="2400" dirty="0">
                          <a:latin typeface="Times New Roman" panose="02020603050405020304" pitchFamily="18" charset="0"/>
                          <a:cs typeface="Times New Roman" panose="02020603050405020304" pitchFamily="18" charset="0"/>
                        </a:rPr>
                        <a:t>B</a:t>
                      </a:r>
                    </a:p>
                  </a:txBody>
                  <a:tcPr/>
                </a:tc>
                <a:tc>
                  <a:txBody>
                    <a:bodyPr/>
                    <a:lstStyle/>
                    <a:p>
                      <a:pPr algn="just"/>
                      <a:r>
                        <a:rPr lang="en-IN" sz="2400" dirty="0">
                          <a:latin typeface="Times New Roman" panose="02020603050405020304" pitchFamily="18" charset="0"/>
                          <a:cs typeface="Times New Roman" panose="02020603050405020304" pitchFamily="18" charset="0"/>
                        </a:rPr>
                        <a:t>D</a:t>
                      </a:r>
                    </a:p>
                  </a:txBody>
                  <a:tcPr/>
                </a:tc>
                <a:tc>
                  <a:txBody>
                    <a:bodyPr/>
                    <a:lstStyle/>
                    <a:p>
                      <a:pPr algn="just"/>
                      <a:r>
                        <a:rPr lang="en-IN" sz="2400" dirty="0">
                          <a:latin typeface="Times New Roman" panose="02020603050405020304" pitchFamily="18" charset="0"/>
                          <a:cs typeface="Times New Roman" panose="02020603050405020304" pitchFamily="18" charset="0"/>
                        </a:rPr>
                        <a:t>C</a:t>
                      </a:r>
                    </a:p>
                  </a:txBody>
                  <a:tcPr/>
                </a:tc>
                <a:tc>
                  <a:txBody>
                    <a:bodyPr/>
                    <a:lstStyle/>
                    <a:p>
                      <a:pPr algn="just"/>
                      <a:r>
                        <a:rPr lang="en-IN" sz="2400" dirty="0">
                          <a:latin typeface="Times New Roman" panose="02020603050405020304" pitchFamily="18" charset="0"/>
                          <a:cs typeface="Times New Roman" panose="02020603050405020304" pitchFamily="18" charset="0"/>
                        </a:rPr>
                        <a:t>B</a:t>
                      </a:r>
                    </a:p>
                  </a:txBody>
                  <a:tcPr/>
                </a:tc>
                <a:tc>
                  <a:txBody>
                    <a:bodyPr/>
                    <a:lstStyle/>
                    <a:p>
                      <a:pPr algn="just"/>
                      <a:r>
                        <a:rPr lang="en-IN" sz="2400" dirty="0">
                          <a:latin typeface="Times New Roman" panose="02020603050405020304" pitchFamily="18" charset="0"/>
                          <a:cs typeface="Times New Roman" panose="02020603050405020304" pitchFamily="18" charset="0"/>
                        </a:rPr>
                        <a:t>C</a:t>
                      </a:r>
                    </a:p>
                  </a:txBody>
                  <a:tcPr/>
                </a:tc>
                <a:tc>
                  <a:txBody>
                    <a:bodyPr/>
                    <a:lstStyle/>
                    <a:p>
                      <a:pPr algn="just"/>
                      <a:r>
                        <a:rPr lang="en-IN" sz="2400" dirty="0">
                          <a:latin typeface="Times New Roman" panose="02020603050405020304" pitchFamily="18" charset="0"/>
                          <a:cs typeface="Times New Roman" panose="02020603050405020304" pitchFamily="18" charset="0"/>
                        </a:rPr>
                        <a:t>A</a:t>
                      </a:r>
                    </a:p>
                  </a:txBody>
                  <a:tcPr/>
                </a:tc>
                <a:tc>
                  <a:txBody>
                    <a:bodyPr/>
                    <a:lstStyle/>
                    <a:p>
                      <a:pPr algn="just"/>
                      <a:r>
                        <a:rPr lang="en-IN" sz="2400" dirty="0">
                          <a:latin typeface="Times New Roman" panose="02020603050405020304" pitchFamily="18" charset="0"/>
                          <a:cs typeface="Times New Roman" panose="02020603050405020304" pitchFamily="18" charset="0"/>
                        </a:rPr>
                        <a:t>D</a:t>
                      </a:r>
                    </a:p>
                  </a:txBody>
                  <a:tcPr/>
                </a:tc>
                <a:tc>
                  <a:txBody>
                    <a:bodyPr/>
                    <a:lstStyle/>
                    <a:p>
                      <a:pPr algn="just"/>
                      <a:r>
                        <a:rPr lang="en-IN" sz="2400" dirty="0">
                          <a:latin typeface="Times New Roman" panose="02020603050405020304" pitchFamily="18" charset="0"/>
                          <a:cs typeface="Times New Roman" panose="02020603050405020304" pitchFamily="18" charset="0"/>
                        </a:rPr>
                        <a:t>B</a:t>
                      </a:r>
                    </a:p>
                  </a:txBody>
                  <a:tcPr/>
                </a:tc>
                <a:tc>
                  <a:txBody>
                    <a:bodyPr/>
                    <a:lstStyle/>
                    <a:p>
                      <a:pPr algn="just"/>
                      <a:r>
                        <a:rPr lang="en-IN" sz="2400" dirty="0">
                          <a:latin typeface="Times New Roman" panose="02020603050405020304" pitchFamily="18" charset="0"/>
                          <a:cs typeface="Times New Roman" panose="02020603050405020304" pitchFamily="18" charset="0"/>
                        </a:rPr>
                        <a:t>D</a:t>
                      </a:r>
                    </a:p>
                  </a:txBody>
                  <a:tcPr/>
                </a:tc>
                <a:extLst>
                  <a:ext uri="{0D108BD9-81ED-4DB2-BD59-A6C34878D82A}">
                    <a16:rowId xmlns:a16="http://schemas.microsoft.com/office/drawing/2014/main" val="10001"/>
                  </a:ext>
                </a:extLst>
              </a:tr>
              <a:tr h="51926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Yield</a:t>
                      </a:r>
                    </a:p>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32</a:t>
                      </a:r>
                    </a:p>
                  </a:txBody>
                  <a:tcPr/>
                </a:tc>
                <a:tc>
                  <a:txBody>
                    <a:bodyPr/>
                    <a:lstStyle/>
                    <a:p>
                      <a:pPr algn="just"/>
                      <a:r>
                        <a:rPr lang="en-IN" sz="2400" dirty="0">
                          <a:latin typeface="Times New Roman" panose="02020603050405020304" pitchFamily="18" charset="0"/>
                          <a:cs typeface="Times New Roman" panose="02020603050405020304" pitchFamily="18" charset="0"/>
                        </a:rPr>
                        <a:t>34</a:t>
                      </a:r>
                    </a:p>
                  </a:txBody>
                  <a:tcPr/>
                </a:tc>
                <a:tc>
                  <a:txBody>
                    <a:bodyPr/>
                    <a:lstStyle/>
                    <a:p>
                      <a:pPr algn="just"/>
                      <a:r>
                        <a:rPr lang="en-IN" sz="2400" dirty="0">
                          <a:latin typeface="Times New Roman" panose="02020603050405020304" pitchFamily="18" charset="0"/>
                          <a:cs typeface="Times New Roman" panose="02020603050405020304" pitchFamily="18" charset="0"/>
                        </a:rPr>
                        <a:t>29</a:t>
                      </a:r>
                    </a:p>
                  </a:txBody>
                  <a:tcPr/>
                </a:tc>
                <a:tc>
                  <a:txBody>
                    <a:bodyPr/>
                    <a:lstStyle/>
                    <a:p>
                      <a:pPr algn="just"/>
                      <a:r>
                        <a:rPr lang="en-IN" sz="2400" dirty="0">
                          <a:latin typeface="Times New Roman" panose="02020603050405020304" pitchFamily="18" charset="0"/>
                          <a:cs typeface="Times New Roman" panose="02020603050405020304" pitchFamily="18" charset="0"/>
                        </a:rPr>
                        <a:t>31</a:t>
                      </a:r>
                    </a:p>
                  </a:txBody>
                  <a:tcPr/>
                </a:tc>
                <a:tc>
                  <a:txBody>
                    <a:bodyPr/>
                    <a:lstStyle/>
                    <a:p>
                      <a:pPr algn="just"/>
                      <a:r>
                        <a:rPr lang="en-IN" sz="2400" dirty="0">
                          <a:latin typeface="Times New Roman" panose="02020603050405020304" pitchFamily="18" charset="0"/>
                          <a:cs typeface="Times New Roman" panose="02020603050405020304" pitchFamily="18" charset="0"/>
                        </a:rPr>
                        <a:t>33</a:t>
                      </a:r>
                    </a:p>
                  </a:txBody>
                  <a:tcPr/>
                </a:tc>
                <a:tc>
                  <a:txBody>
                    <a:bodyPr/>
                    <a:lstStyle/>
                    <a:p>
                      <a:pPr algn="just"/>
                      <a:r>
                        <a:rPr lang="en-IN" sz="2400" dirty="0">
                          <a:latin typeface="Times New Roman" panose="02020603050405020304" pitchFamily="18" charset="0"/>
                          <a:cs typeface="Times New Roman" panose="02020603050405020304" pitchFamily="18" charset="0"/>
                        </a:rPr>
                        <a:t>34</a:t>
                      </a:r>
                    </a:p>
                  </a:txBody>
                  <a:tcPr/>
                </a:tc>
                <a:tc>
                  <a:txBody>
                    <a:bodyPr/>
                    <a:lstStyle/>
                    <a:p>
                      <a:pPr algn="just"/>
                      <a:r>
                        <a:rPr lang="en-IN" sz="2400" dirty="0">
                          <a:latin typeface="Times New Roman" panose="02020603050405020304" pitchFamily="18" charset="0"/>
                          <a:cs typeface="Times New Roman" panose="02020603050405020304" pitchFamily="18" charset="0"/>
                        </a:rPr>
                        <a:t>34</a:t>
                      </a:r>
                    </a:p>
                  </a:txBody>
                  <a:tcPr/>
                </a:tc>
                <a:tc>
                  <a:txBody>
                    <a:bodyPr/>
                    <a:lstStyle/>
                    <a:p>
                      <a:pPr algn="just"/>
                      <a:r>
                        <a:rPr lang="en-IN" sz="2400" dirty="0">
                          <a:latin typeface="Times New Roman" panose="02020603050405020304" pitchFamily="18" charset="0"/>
                          <a:cs typeface="Times New Roman" panose="02020603050405020304" pitchFamily="18" charset="0"/>
                        </a:rPr>
                        <a:t>26</a:t>
                      </a:r>
                    </a:p>
                  </a:txBody>
                  <a:tcPr/>
                </a:tc>
                <a:tc>
                  <a:txBody>
                    <a:bodyPr/>
                    <a:lstStyle/>
                    <a:p>
                      <a:pPr algn="just"/>
                      <a:r>
                        <a:rPr lang="en-IN" sz="2400" dirty="0">
                          <a:latin typeface="Times New Roman" panose="02020603050405020304" pitchFamily="18" charset="0"/>
                          <a:cs typeface="Times New Roman" panose="02020603050405020304" pitchFamily="18" charset="0"/>
                        </a:rPr>
                        <a:t>36</a:t>
                      </a:r>
                    </a:p>
                  </a:txBody>
                  <a:tcPr/>
                </a:tc>
                <a:tc>
                  <a:txBody>
                    <a:bodyPr/>
                    <a:lstStyle/>
                    <a:p>
                      <a:pPr algn="just"/>
                      <a:r>
                        <a:rPr lang="en-IN" sz="2400"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10002"/>
                  </a:ext>
                </a:extLst>
              </a:tr>
              <a:tr h="519269">
                <a:tc>
                  <a:txBody>
                    <a:bodyPr/>
                    <a:lstStyle/>
                    <a:p>
                      <a:pPr algn="just"/>
                      <a:r>
                        <a:rPr lang="en-IN" sz="2400" dirty="0">
                          <a:latin typeface="Times New Roman" panose="02020603050405020304" pitchFamily="18" charset="0"/>
                          <a:cs typeface="Times New Roman" panose="02020603050405020304" pitchFamily="18" charset="0"/>
                        </a:rPr>
                        <a:t>Plot No.</a:t>
                      </a:r>
                    </a:p>
                  </a:txBody>
                  <a:tcPr/>
                </a:tc>
                <a:tc>
                  <a:txBody>
                    <a:bodyPr/>
                    <a:lstStyle/>
                    <a:p>
                      <a:pPr algn="just"/>
                      <a:r>
                        <a:rPr lang="en-IN" sz="2400" dirty="0">
                          <a:latin typeface="Times New Roman" panose="02020603050405020304" pitchFamily="18" charset="0"/>
                          <a:cs typeface="Times New Roman" panose="02020603050405020304" pitchFamily="18" charset="0"/>
                        </a:rPr>
                        <a:t>11</a:t>
                      </a:r>
                    </a:p>
                  </a:txBody>
                  <a:tcPr/>
                </a:tc>
                <a:tc>
                  <a:txBody>
                    <a:bodyPr/>
                    <a:lstStyle/>
                    <a:p>
                      <a:pPr algn="just"/>
                      <a:r>
                        <a:rPr lang="en-IN" sz="2400" dirty="0">
                          <a:latin typeface="Times New Roman" panose="02020603050405020304" pitchFamily="18" charset="0"/>
                          <a:cs typeface="Times New Roman" panose="02020603050405020304" pitchFamily="18" charset="0"/>
                        </a:rPr>
                        <a:t>12</a:t>
                      </a:r>
                    </a:p>
                  </a:txBody>
                  <a:tcPr/>
                </a:tc>
                <a:tc>
                  <a:txBody>
                    <a:bodyPr/>
                    <a:lstStyle/>
                    <a:p>
                      <a:pPr algn="just"/>
                      <a:r>
                        <a:rPr lang="en-IN" sz="2400" dirty="0">
                          <a:latin typeface="Times New Roman" panose="02020603050405020304" pitchFamily="18" charset="0"/>
                          <a:cs typeface="Times New Roman" panose="02020603050405020304" pitchFamily="18" charset="0"/>
                        </a:rPr>
                        <a:t>13</a:t>
                      </a:r>
                    </a:p>
                  </a:txBody>
                  <a:tcPr/>
                </a:tc>
                <a:tc>
                  <a:txBody>
                    <a:bodyPr/>
                    <a:lstStyle/>
                    <a:p>
                      <a:pPr algn="just"/>
                      <a:r>
                        <a:rPr lang="en-IN" sz="2400" dirty="0">
                          <a:latin typeface="Times New Roman" panose="02020603050405020304" pitchFamily="18" charset="0"/>
                          <a:cs typeface="Times New Roman" panose="02020603050405020304" pitchFamily="18" charset="0"/>
                        </a:rPr>
                        <a:t>14</a:t>
                      </a:r>
                    </a:p>
                  </a:txBody>
                  <a:tcPr/>
                </a:tc>
                <a:tc>
                  <a:txBody>
                    <a:bodyPr/>
                    <a:lstStyle/>
                    <a:p>
                      <a:pPr algn="just"/>
                      <a:r>
                        <a:rPr lang="en-IN" sz="2400" dirty="0">
                          <a:latin typeface="Times New Roman" panose="02020603050405020304" pitchFamily="18" charset="0"/>
                          <a:cs typeface="Times New Roman" panose="02020603050405020304" pitchFamily="18" charset="0"/>
                        </a:rPr>
                        <a:t>15</a:t>
                      </a:r>
                    </a:p>
                  </a:txBody>
                  <a:tcPr/>
                </a:tc>
                <a:tc>
                  <a:txBody>
                    <a:bodyPr/>
                    <a:lstStyle/>
                    <a:p>
                      <a:pPr algn="just"/>
                      <a:r>
                        <a:rPr lang="en-IN" sz="2400" dirty="0">
                          <a:latin typeface="Times New Roman" panose="02020603050405020304" pitchFamily="18" charset="0"/>
                          <a:cs typeface="Times New Roman" panose="02020603050405020304" pitchFamily="18" charset="0"/>
                        </a:rPr>
                        <a:t>16</a:t>
                      </a: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03339">
                <a:tc>
                  <a:txBody>
                    <a:bodyPr/>
                    <a:lstStyle/>
                    <a:p>
                      <a:pPr algn="just"/>
                      <a:r>
                        <a:rPr lang="en-IN" sz="2400" dirty="0">
                          <a:latin typeface="Times New Roman" panose="02020603050405020304" pitchFamily="18" charset="0"/>
                          <a:cs typeface="Times New Roman" panose="02020603050405020304" pitchFamily="18" charset="0"/>
                        </a:rPr>
                        <a:t>Variety</a:t>
                      </a:r>
                    </a:p>
                  </a:txBody>
                  <a:tcPr/>
                </a:tc>
                <a:tc>
                  <a:txBody>
                    <a:bodyPr/>
                    <a:lstStyle/>
                    <a:p>
                      <a:pPr algn="just"/>
                      <a:r>
                        <a:rPr lang="en-IN" sz="2400" dirty="0">
                          <a:latin typeface="Times New Roman" panose="02020603050405020304" pitchFamily="18" charset="0"/>
                          <a:cs typeface="Times New Roman" panose="02020603050405020304" pitchFamily="18" charset="0"/>
                        </a:rPr>
                        <a:t>A</a:t>
                      </a:r>
                    </a:p>
                  </a:txBody>
                  <a:tcPr/>
                </a:tc>
                <a:tc>
                  <a:txBody>
                    <a:bodyPr/>
                    <a:lstStyle/>
                    <a:p>
                      <a:pPr algn="just"/>
                      <a:r>
                        <a:rPr lang="en-IN" sz="2400" dirty="0">
                          <a:latin typeface="Times New Roman" panose="02020603050405020304" pitchFamily="18" charset="0"/>
                          <a:cs typeface="Times New Roman" panose="02020603050405020304" pitchFamily="18" charset="0"/>
                        </a:rPr>
                        <a:t>C</a:t>
                      </a:r>
                    </a:p>
                  </a:txBody>
                  <a:tcPr/>
                </a:tc>
                <a:tc>
                  <a:txBody>
                    <a:bodyPr/>
                    <a:lstStyle/>
                    <a:p>
                      <a:pPr algn="just"/>
                      <a:r>
                        <a:rPr lang="en-IN" sz="2400" dirty="0">
                          <a:latin typeface="Times New Roman" panose="02020603050405020304" pitchFamily="18" charset="0"/>
                          <a:cs typeface="Times New Roman" panose="02020603050405020304" pitchFamily="18" charset="0"/>
                        </a:rPr>
                        <a:t>B</a:t>
                      </a:r>
                    </a:p>
                  </a:txBody>
                  <a:tcPr/>
                </a:tc>
                <a:tc>
                  <a:txBody>
                    <a:bodyPr/>
                    <a:lstStyle/>
                    <a:p>
                      <a:pPr algn="just"/>
                      <a:r>
                        <a:rPr lang="en-IN" sz="2400" dirty="0">
                          <a:latin typeface="Times New Roman" panose="02020603050405020304" pitchFamily="18" charset="0"/>
                          <a:cs typeface="Times New Roman" panose="02020603050405020304" pitchFamily="18" charset="0"/>
                        </a:rPr>
                        <a:t>A</a:t>
                      </a:r>
                    </a:p>
                  </a:txBody>
                  <a:tcPr/>
                </a:tc>
                <a:tc>
                  <a:txBody>
                    <a:bodyPr/>
                    <a:lstStyle/>
                    <a:p>
                      <a:pPr algn="just"/>
                      <a:r>
                        <a:rPr lang="en-IN" sz="2400" dirty="0">
                          <a:latin typeface="Times New Roman" panose="02020603050405020304" pitchFamily="18" charset="0"/>
                          <a:cs typeface="Times New Roman" panose="02020603050405020304" pitchFamily="18" charset="0"/>
                        </a:rPr>
                        <a:t>B</a:t>
                      </a:r>
                    </a:p>
                  </a:txBody>
                  <a:tcPr/>
                </a:tc>
                <a:tc>
                  <a:txBody>
                    <a:bodyPr/>
                    <a:lstStyle/>
                    <a:p>
                      <a:pPr algn="just"/>
                      <a:r>
                        <a:rPr lang="en-IN" sz="2400" dirty="0">
                          <a:latin typeface="Times New Roman" panose="02020603050405020304" pitchFamily="18" charset="0"/>
                          <a:cs typeface="Times New Roman" panose="02020603050405020304" pitchFamily="18" charset="0"/>
                        </a:rPr>
                        <a:t>C</a:t>
                      </a: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0333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Yield</a:t>
                      </a:r>
                    </a:p>
                  </a:txBody>
                  <a:tcPr/>
                </a:tc>
                <a:tc>
                  <a:txBody>
                    <a:bodyPr/>
                    <a:lstStyle/>
                    <a:p>
                      <a:pPr algn="just"/>
                      <a:r>
                        <a:rPr lang="en-IN" sz="2400" dirty="0">
                          <a:latin typeface="Times New Roman" panose="02020603050405020304" pitchFamily="18" charset="0"/>
                          <a:cs typeface="Times New Roman" panose="02020603050405020304" pitchFamily="18" charset="0"/>
                        </a:rPr>
                        <a:t>33</a:t>
                      </a:r>
                    </a:p>
                  </a:txBody>
                  <a:tcPr/>
                </a:tc>
                <a:tc>
                  <a:txBody>
                    <a:bodyPr/>
                    <a:lstStyle/>
                    <a:p>
                      <a:pPr algn="just"/>
                      <a:r>
                        <a:rPr lang="en-IN" sz="2400" dirty="0">
                          <a:latin typeface="Times New Roman" panose="02020603050405020304" pitchFamily="18" charset="0"/>
                          <a:cs typeface="Times New Roman" panose="02020603050405020304" pitchFamily="18" charset="0"/>
                        </a:rPr>
                        <a:t>35</a:t>
                      </a:r>
                    </a:p>
                  </a:txBody>
                  <a:tcPr/>
                </a:tc>
                <a:tc>
                  <a:txBody>
                    <a:bodyPr/>
                    <a:lstStyle/>
                    <a:p>
                      <a:pPr algn="just"/>
                      <a:r>
                        <a:rPr lang="en-IN" sz="2400" dirty="0">
                          <a:latin typeface="Times New Roman" panose="02020603050405020304" pitchFamily="18" charset="0"/>
                          <a:cs typeface="Times New Roman" panose="02020603050405020304" pitchFamily="18" charset="0"/>
                        </a:rPr>
                        <a:t>37</a:t>
                      </a:r>
                    </a:p>
                  </a:txBody>
                  <a:tcPr/>
                </a:tc>
                <a:tc>
                  <a:txBody>
                    <a:bodyPr/>
                    <a:lstStyle/>
                    <a:p>
                      <a:pPr algn="just"/>
                      <a:r>
                        <a:rPr lang="en-IN" sz="2400" dirty="0">
                          <a:latin typeface="Times New Roman" panose="02020603050405020304" pitchFamily="18" charset="0"/>
                          <a:cs typeface="Times New Roman" panose="02020603050405020304" pitchFamily="18" charset="0"/>
                        </a:rPr>
                        <a:t>35</a:t>
                      </a:r>
                    </a:p>
                  </a:txBody>
                  <a:tcPr/>
                </a:tc>
                <a:tc>
                  <a:txBody>
                    <a:bodyPr/>
                    <a:lstStyle/>
                    <a:p>
                      <a:pPr algn="just"/>
                      <a:r>
                        <a:rPr lang="en-IN" sz="2400" dirty="0">
                          <a:latin typeface="Times New Roman" panose="02020603050405020304" pitchFamily="18" charset="0"/>
                          <a:cs typeface="Times New Roman" panose="02020603050405020304" pitchFamily="18" charset="0"/>
                        </a:rPr>
                        <a:t>35</a:t>
                      </a:r>
                    </a:p>
                  </a:txBody>
                  <a:tcPr/>
                </a:tc>
                <a:tc>
                  <a:txBody>
                    <a:bodyPr/>
                    <a:lstStyle/>
                    <a:p>
                      <a:pPr algn="just"/>
                      <a:r>
                        <a:rPr lang="en-IN" sz="2400" dirty="0">
                          <a:latin typeface="Times New Roman" panose="02020603050405020304" pitchFamily="18" charset="0"/>
                          <a:cs typeface="Times New Roman" panose="02020603050405020304" pitchFamily="18" charset="0"/>
                        </a:rPr>
                        <a:t>32</a:t>
                      </a: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tc>
                  <a:txBody>
                    <a:bodyPr/>
                    <a:lstStyle/>
                    <a:p>
                      <a:pPr algn="just"/>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274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4024</TotalTime>
  <Words>6707</Words>
  <Application>Microsoft Office PowerPoint</Application>
  <PresentationFormat>Widescreen</PresentationFormat>
  <Paragraphs>1048</Paragraphs>
  <Slides>93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Calisto MT</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VINOTH D</dc:creator>
  <cp:lastModifiedBy>VINOTH D</cp:lastModifiedBy>
  <cp:revision>243</cp:revision>
  <dcterms:created xsi:type="dcterms:W3CDTF">2025-03-11T07:23:22Z</dcterms:created>
  <dcterms:modified xsi:type="dcterms:W3CDTF">2025-04-16T04:42:10Z</dcterms:modified>
</cp:coreProperties>
</file>